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8" r:id="rId1"/>
  </p:sldMasterIdLst>
  <p:notesMasterIdLst>
    <p:notesMasterId r:id="rId21"/>
  </p:notesMasterIdLst>
  <p:handoutMasterIdLst>
    <p:handoutMasterId r:id="rId22"/>
  </p:handoutMasterIdLst>
  <p:sldIdLst>
    <p:sldId id="256" r:id="rId2"/>
    <p:sldId id="261" r:id="rId3"/>
    <p:sldId id="258" r:id="rId4"/>
    <p:sldId id="259" r:id="rId5"/>
    <p:sldId id="260" r:id="rId6"/>
    <p:sldId id="266" r:id="rId7"/>
    <p:sldId id="267" r:id="rId8"/>
    <p:sldId id="268" r:id="rId9"/>
    <p:sldId id="263" r:id="rId10"/>
    <p:sldId id="264" r:id="rId11"/>
    <p:sldId id="271" r:id="rId12"/>
    <p:sldId id="273" r:id="rId13"/>
    <p:sldId id="274" r:id="rId14"/>
    <p:sldId id="272" r:id="rId15"/>
    <p:sldId id="265" r:id="rId16"/>
    <p:sldId id="275" r:id="rId17"/>
    <p:sldId id="276" r:id="rId18"/>
    <p:sldId id="277" r:id="rId19"/>
    <p:sldId id="278" r:id="rId20"/>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1B38144C-34FF-441A-8A67-DF4EE809302A}" type="datetimeFigureOut">
              <a:rPr kumimoji="1" lang="ja-JP" altLang="en-US" smtClean="0"/>
              <a:pPr/>
              <a:t>2013/10/9</a:t>
            </a:fld>
            <a:endParaRPr kumimoji="1" lang="ja-JP" altLang="en-US"/>
          </a:p>
        </p:txBody>
      </p:sp>
      <p:sp>
        <p:nvSpPr>
          <p:cNvPr id="4" name="フッター プレースホルダ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7CCB70A9-F792-4449-8621-06BE0FAB7F02}" type="slidenum">
              <a:rPr kumimoji="1" lang="ja-JP" altLang="en-US" smtClean="0"/>
              <a:pPr/>
              <a:t>‹#›</a:t>
            </a:fld>
            <a:endParaRPr kumimoji="1" lang="ja-JP" altLang="en-US"/>
          </a:p>
        </p:txBody>
      </p:sp>
    </p:spTree>
    <p:extLst>
      <p:ext uri="{BB962C8B-B14F-4D97-AF65-F5344CB8AC3E}">
        <p14:creationId xmlns:p14="http://schemas.microsoft.com/office/powerpoint/2010/main" val="40737113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E8C0812-ECA4-4AB7-9E89-A4687D45A449}" type="datetimeFigureOut">
              <a:rPr kumimoji="1" lang="ja-JP" altLang="en-US" smtClean="0"/>
              <a:pPr/>
              <a:t>2013/10/9</a:t>
            </a:fld>
            <a:endParaRPr kumimoji="1" lang="ja-JP" altLang="en-US"/>
          </a:p>
        </p:txBody>
      </p:sp>
      <p:sp>
        <p:nvSpPr>
          <p:cNvPr id="4" name="スライド イメージ プレースホル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A51B651-6369-4843-A230-9056B64467CD}" type="slidenum">
              <a:rPr kumimoji="1" lang="ja-JP" altLang="en-US" smtClean="0"/>
              <a:pPr/>
              <a:t>‹#›</a:t>
            </a:fld>
            <a:endParaRPr kumimoji="1" lang="ja-JP" altLang="en-US"/>
          </a:p>
        </p:txBody>
      </p:sp>
    </p:spTree>
    <p:extLst>
      <p:ext uri="{BB962C8B-B14F-4D97-AF65-F5344CB8AC3E}">
        <p14:creationId xmlns:p14="http://schemas.microsoft.com/office/powerpoint/2010/main" val="36638557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A51B651-6369-4843-A230-9056B64467CD}" type="slidenum">
              <a:rPr kumimoji="1" lang="ja-JP" altLang="en-US" smtClean="0"/>
              <a:pPr/>
              <a:t>1</a:t>
            </a:fld>
            <a:endParaRPr kumimoji="1" lang="ja-JP" altLang="en-US"/>
          </a:p>
        </p:txBody>
      </p:sp>
    </p:spTree>
    <p:extLst>
      <p:ext uri="{BB962C8B-B14F-4D97-AF65-F5344CB8AC3E}">
        <p14:creationId xmlns:p14="http://schemas.microsoft.com/office/powerpoint/2010/main" val="1552839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A51B651-6369-4843-A230-9056B64467CD}" type="slidenum">
              <a:rPr kumimoji="1" lang="ja-JP" altLang="en-US" smtClean="0"/>
              <a:pPr/>
              <a:t>10</a:t>
            </a:fld>
            <a:endParaRPr kumimoji="1" lang="ja-JP" altLang="en-US"/>
          </a:p>
        </p:txBody>
      </p:sp>
    </p:spTree>
    <p:extLst>
      <p:ext uri="{BB962C8B-B14F-4D97-AF65-F5344CB8AC3E}">
        <p14:creationId xmlns:p14="http://schemas.microsoft.com/office/powerpoint/2010/main" val="2232456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3577A77E-F01D-4B71-88AF-A5389CC62BA5}" type="slidenum">
              <a:rPr lang="en-US" altLang="ja-JP" smtClean="0"/>
              <a:pPr/>
              <a:t>11</a:t>
            </a:fld>
            <a:endParaRPr lang="en-US" altLang="ja-JP"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endParaRPr lang="ja-JP" altLang="ja-JP" smtClean="0"/>
          </a:p>
        </p:txBody>
      </p:sp>
    </p:spTree>
    <p:extLst>
      <p:ext uri="{BB962C8B-B14F-4D97-AF65-F5344CB8AC3E}">
        <p14:creationId xmlns:p14="http://schemas.microsoft.com/office/powerpoint/2010/main" val="37730965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A51B651-6369-4843-A230-9056B64467CD}" type="slidenum">
              <a:rPr kumimoji="1" lang="ja-JP" altLang="en-US" smtClean="0"/>
              <a:pPr/>
              <a:t>12</a:t>
            </a:fld>
            <a:endParaRPr kumimoji="1" lang="ja-JP" altLang="en-US"/>
          </a:p>
        </p:txBody>
      </p:sp>
    </p:spTree>
    <p:extLst>
      <p:ext uri="{BB962C8B-B14F-4D97-AF65-F5344CB8AC3E}">
        <p14:creationId xmlns:p14="http://schemas.microsoft.com/office/powerpoint/2010/main" val="13324243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A51B651-6369-4843-A230-9056B64467CD}" type="slidenum">
              <a:rPr kumimoji="1" lang="ja-JP" altLang="en-US" smtClean="0"/>
              <a:pPr/>
              <a:t>13</a:t>
            </a:fld>
            <a:endParaRPr kumimoji="1" lang="ja-JP" altLang="en-US"/>
          </a:p>
        </p:txBody>
      </p:sp>
    </p:spTree>
    <p:extLst>
      <p:ext uri="{BB962C8B-B14F-4D97-AF65-F5344CB8AC3E}">
        <p14:creationId xmlns:p14="http://schemas.microsoft.com/office/powerpoint/2010/main" val="4220109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A51B651-6369-4843-A230-9056B64467CD}" type="slidenum">
              <a:rPr kumimoji="1" lang="ja-JP" altLang="en-US" smtClean="0"/>
              <a:pPr/>
              <a:t>14</a:t>
            </a:fld>
            <a:endParaRPr kumimoji="1" lang="ja-JP" altLang="en-US"/>
          </a:p>
        </p:txBody>
      </p:sp>
    </p:spTree>
    <p:extLst>
      <p:ext uri="{BB962C8B-B14F-4D97-AF65-F5344CB8AC3E}">
        <p14:creationId xmlns:p14="http://schemas.microsoft.com/office/powerpoint/2010/main" val="30688595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49D02085-86FD-4CE8-A956-95D2DBE991BF}" type="slidenum">
              <a:rPr lang="en-US" altLang="ja-JP" smtClean="0"/>
              <a:pPr/>
              <a:t>15</a:t>
            </a:fld>
            <a:endParaRPr lang="en-US" altLang="ja-JP"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endParaRPr lang="ja-JP" altLang="ja-JP" smtClean="0"/>
          </a:p>
        </p:txBody>
      </p:sp>
    </p:spTree>
    <p:extLst>
      <p:ext uri="{BB962C8B-B14F-4D97-AF65-F5344CB8AC3E}">
        <p14:creationId xmlns:p14="http://schemas.microsoft.com/office/powerpoint/2010/main" val="12882407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A51B651-6369-4843-A230-9056B64467CD}" type="slidenum">
              <a:rPr kumimoji="1" lang="ja-JP" altLang="en-US" smtClean="0"/>
              <a:pPr/>
              <a:t>16</a:t>
            </a:fld>
            <a:endParaRPr kumimoji="1" lang="ja-JP" altLang="en-US"/>
          </a:p>
        </p:txBody>
      </p:sp>
    </p:spTree>
    <p:extLst>
      <p:ext uri="{BB962C8B-B14F-4D97-AF65-F5344CB8AC3E}">
        <p14:creationId xmlns:p14="http://schemas.microsoft.com/office/powerpoint/2010/main" val="37441242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A51B651-6369-4843-A230-9056B64467CD}" type="slidenum">
              <a:rPr kumimoji="1" lang="ja-JP" altLang="en-US" smtClean="0"/>
              <a:pPr/>
              <a:t>17</a:t>
            </a:fld>
            <a:endParaRPr kumimoji="1" lang="ja-JP" altLang="en-US"/>
          </a:p>
        </p:txBody>
      </p:sp>
    </p:spTree>
    <p:extLst>
      <p:ext uri="{BB962C8B-B14F-4D97-AF65-F5344CB8AC3E}">
        <p14:creationId xmlns:p14="http://schemas.microsoft.com/office/powerpoint/2010/main" val="23489777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A51B651-6369-4843-A230-9056B64467CD}" type="slidenum">
              <a:rPr kumimoji="1" lang="ja-JP" altLang="en-US" smtClean="0"/>
              <a:pPr/>
              <a:t>18</a:t>
            </a:fld>
            <a:endParaRPr kumimoji="1" lang="ja-JP" altLang="en-US"/>
          </a:p>
        </p:txBody>
      </p:sp>
    </p:spTree>
    <p:extLst>
      <p:ext uri="{BB962C8B-B14F-4D97-AF65-F5344CB8AC3E}">
        <p14:creationId xmlns:p14="http://schemas.microsoft.com/office/powerpoint/2010/main" val="4625043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A51B651-6369-4843-A230-9056B64467CD}" type="slidenum">
              <a:rPr kumimoji="1" lang="ja-JP" altLang="en-US" smtClean="0"/>
              <a:pPr/>
              <a:t>19</a:t>
            </a:fld>
            <a:endParaRPr kumimoji="1" lang="ja-JP" altLang="en-US"/>
          </a:p>
        </p:txBody>
      </p:sp>
    </p:spTree>
    <p:extLst>
      <p:ext uri="{BB962C8B-B14F-4D97-AF65-F5344CB8AC3E}">
        <p14:creationId xmlns:p14="http://schemas.microsoft.com/office/powerpoint/2010/main" val="29270311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A51B651-6369-4843-A230-9056B64467CD}" type="slidenum">
              <a:rPr kumimoji="1" lang="ja-JP" altLang="en-US" smtClean="0"/>
              <a:pPr/>
              <a:t>2</a:t>
            </a:fld>
            <a:endParaRPr kumimoji="1" lang="ja-JP" altLang="en-US"/>
          </a:p>
        </p:txBody>
      </p:sp>
    </p:spTree>
    <p:extLst>
      <p:ext uri="{BB962C8B-B14F-4D97-AF65-F5344CB8AC3E}">
        <p14:creationId xmlns:p14="http://schemas.microsoft.com/office/powerpoint/2010/main" val="12087042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スライド イメージ プレースホルダ 1"/>
          <p:cNvSpPr>
            <a:spLocks noGrp="1" noRot="1" noChangeAspect="1" noTextEdit="1"/>
          </p:cNvSpPr>
          <p:nvPr>
            <p:ph type="sldImg"/>
          </p:nvPr>
        </p:nvSpPr>
        <p:spPr>
          <a:ln/>
        </p:spPr>
      </p:sp>
      <p:sp>
        <p:nvSpPr>
          <p:cNvPr id="30723" name="ノート プレースホルダ 2"/>
          <p:cNvSpPr>
            <a:spLocks noGrp="1"/>
          </p:cNvSpPr>
          <p:nvPr>
            <p:ph type="body" idx="1"/>
          </p:nvPr>
        </p:nvSpPr>
        <p:spPr>
          <a:noFill/>
          <a:ln/>
        </p:spPr>
        <p:txBody>
          <a:bodyPr/>
          <a:lstStyle/>
          <a:p>
            <a:endParaRPr lang="ja-JP" altLang="en-US" smtClean="0"/>
          </a:p>
        </p:txBody>
      </p:sp>
      <p:sp>
        <p:nvSpPr>
          <p:cNvPr id="30724" name="スライド番号プレースホルダ 3"/>
          <p:cNvSpPr>
            <a:spLocks noGrp="1"/>
          </p:cNvSpPr>
          <p:nvPr>
            <p:ph type="sldNum" sz="quarter" idx="5"/>
          </p:nvPr>
        </p:nvSpPr>
        <p:spPr>
          <a:noFill/>
        </p:spPr>
        <p:txBody>
          <a:bodyPr/>
          <a:lstStyle/>
          <a:p>
            <a:fld id="{1BF92459-5392-4057-984A-F3C48230F348}" type="slidenum">
              <a:rPr lang="en-US" altLang="ja-JP" smtClean="0"/>
              <a:pPr/>
              <a:t>3</a:t>
            </a:fld>
            <a:endParaRPr lang="en-US" altLang="ja-JP" smtClean="0"/>
          </a:p>
        </p:txBody>
      </p:sp>
    </p:spTree>
    <p:extLst>
      <p:ext uri="{BB962C8B-B14F-4D97-AF65-F5344CB8AC3E}">
        <p14:creationId xmlns:p14="http://schemas.microsoft.com/office/powerpoint/2010/main" val="3863661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スライド イメージ プレースホルダ 1"/>
          <p:cNvSpPr>
            <a:spLocks noGrp="1" noRot="1" noChangeAspect="1" noTextEdit="1"/>
          </p:cNvSpPr>
          <p:nvPr>
            <p:ph type="sldImg"/>
          </p:nvPr>
        </p:nvSpPr>
        <p:spPr>
          <a:ln/>
        </p:spPr>
      </p:sp>
      <p:sp>
        <p:nvSpPr>
          <p:cNvPr id="31747" name="ノート プレースホルダ 2"/>
          <p:cNvSpPr>
            <a:spLocks noGrp="1"/>
          </p:cNvSpPr>
          <p:nvPr>
            <p:ph type="body" idx="1"/>
          </p:nvPr>
        </p:nvSpPr>
        <p:spPr>
          <a:noFill/>
          <a:ln/>
        </p:spPr>
        <p:txBody>
          <a:bodyPr/>
          <a:lstStyle/>
          <a:p>
            <a:endParaRPr lang="ja-JP" altLang="en-US" smtClean="0"/>
          </a:p>
        </p:txBody>
      </p:sp>
      <p:sp>
        <p:nvSpPr>
          <p:cNvPr id="31748" name="スライド番号プレースホルダ 3"/>
          <p:cNvSpPr>
            <a:spLocks noGrp="1"/>
          </p:cNvSpPr>
          <p:nvPr>
            <p:ph type="sldNum" sz="quarter" idx="5"/>
          </p:nvPr>
        </p:nvSpPr>
        <p:spPr>
          <a:noFill/>
        </p:spPr>
        <p:txBody>
          <a:bodyPr/>
          <a:lstStyle/>
          <a:p>
            <a:fld id="{5A7F43F0-6A9D-4BAB-B097-369A7118658E}" type="slidenum">
              <a:rPr lang="en-US" altLang="ja-JP" smtClean="0"/>
              <a:pPr/>
              <a:t>4</a:t>
            </a:fld>
            <a:endParaRPr lang="en-US" altLang="ja-JP" smtClean="0"/>
          </a:p>
        </p:txBody>
      </p:sp>
    </p:spTree>
    <p:extLst>
      <p:ext uri="{BB962C8B-B14F-4D97-AF65-F5344CB8AC3E}">
        <p14:creationId xmlns:p14="http://schemas.microsoft.com/office/powerpoint/2010/main" val="24834159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スライド イメージ プレースホルダ 1"/>
          <p:cNvSpPr>
            <a:spLocks noGrp="1" noRot="1" noChangeAspect="1" noTextEdit="1"/>
          </p:cNvSpPr>
          <p:nvPr>
            <p:ph type="sldImg"/>
          </p:nvPr>
        </p:nvSpPr>
        <p:spPr>
          <a:ln/>
        </p:spPr>
      </p:sp>
      <p:sp>
        <p:nvSpPr>
          <p:cNvPr id="32771" name="ノート プレースホルダ 2"/>
          <p:cNvSpPr>
            <a:spLocks noGrp="1"/>
          </p:cNvSpPr>
          <p:nvPr>
            <p:ph type="body" idx="1"/>
          </p:nvPr>
        </p:nvSpPr>
        <p:spPr>
          <a:noFill/>
          <a:ln/>
        </p:spPr>
        <p:txBody>
          <a:bodyPr/>
          <a:lstStyle/>
          <a:p>
            <a:endParaRPr lang="ja-JP" altLang="en-US" smtClean="0"/>
          </a:p>
        </p:txBody>
      </p:sp>
      <p:sp>
        <p:nvSpPr>
          <p:cNvPr id="32772" name="スライド番号プレースホルダ 3"/>
          <p:cNvSpPr>
            <a:spLocks noGrp="1"/>
          </p:cNvSpPr>
          <p:nvPr>
            <p:ph type="sldNum" sz="quarter" idx="5"/>
          </p:nvPr>
        </p:nvSpPr>
        <p:spPr>
          <a:noFill/>
        </p:spPr>
        <p:txBody>
          <a:bodyPr/>
          <a:lstStyle/>
          <a:p>
            <a:fld id="{D4573BCC-84FC-4EBF-B478-C3A1CD92F61B}" type="slidenum">
              <a:rPr lang="en-US" altLang="ja-JP" smtClean="0"/>
              <a:pPr/>
              <a:t>5</a:t>
            </a:fld>
            <a:endParaRPr lang="en-US" altLang="ja-JP" smtClean="0"/>
          </a:p>
        </p:txBody>
      </p:sp>
    </p:spTree>
    <p:extLst>
      <p:ext uri="{BB962C8B-B14F-4D97-AF65-F5344CB8AC3E}">
        <p14:creationId xmlns:p14="http://schemas.microsoft.com/office/powerpoint/2010/main" val="17253665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A51B651-6369-4843-A230-9056B64467CD}" type="slidenum">
              <a:rPr kumimoji="1" lang="ja-JP" altLang="en-US" smtClean="0"/>
              <a:pPr/>
              <a:t>6</a:t>
            </a:fld>
            <a:endParaRPr kumimoji="1" lang="ja-JP" altLang="en-US"/>
          </a:p>
        </p:txBody>
      </p:sp>
    </p:spTree>
    <p:extLst>
      <p:ext uri="{BB962C8B-B14F-4D97-AF65-F5344CB8AC3E}">
        <p14:creationId xmlns:p14="http://schemas.microsoft.com/office/powerpoint/2010/main" val="39528805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 イメージ プレースホルダ 1"/>
          <p:cNvSpPr>
            <a:spLocks noGrp="1" noRot="1" noChangeAspect="1" noTextEdit="1"/>
          </p:cNvSpPr>
          <p:nvPr>
            <p:ph type="sldImg"/>
          </p:nvPr>
        </p:nvSpPr>
        <p:spPr>
          <a:ln/>
        </p:spPr>
      </p:sp>
      <p:sp>
        <p:nvSpPr>
          <p:cNvPr id="33795" name="ノート プレースホルダ 2"/>
          <p:cNvSpPr>
            <a:spLocks noGrp="1"/>
          </p:cNvSpPr>
          <p:nvPr>
            <p:ph type="body" idx="1"/>
          </p:nvPr>
        </p:nvSpPr>
        <p:spPr>
          <a:noFill/>
          <a:ln/>
        </p:spPr>
        <p:txBody>
          <a:bodyPr/>
          <a:lstStyle/>
          <a:p>
            <a:endParaRPr lang="ja-JP" altLang="en-US" smtClean="0"/>
          </a:p>
        </p:txBody>
      </p:sp>
      <p:sp>
        <p:nvSpPr>
          <p:cNvPr id="33796" name="スライド番号プレースホルダ 3"/>
          <p:cNvSpPr>
            <a:spLocks noGrp="1"/>
          </p:cNvSpPr>
          <p:nvPr>
            <p:ph type="sldNum" sz="quarter" idx="5"/>
          </p:nvPr>
        </p:nvSpPr>
        <p:spPr>
          <a:noFill/>
        </p:spPr>
        <p:txBody>
          <a:bodyPr/>
          <a:lstStyle/>
          <a:p>
            <a:fld id="{1A61015C-1BB7-4EA9-A0CF-E5EE4FA849B5}" type="slidenum">
              <a:rPr lang="en-US" altLang="ja-JP" smtClean="0"/>
              <a:pPr/>
              <a:t>7</a:t>
            </a:fld>
            <a:endParaRPr lang="en-US" altLang="ja-JP" smtClean="0"/>
          </a:p>
        </p:txBody>
      </p:sp>
    </p:spTree>
    <p:extLst>
      <p:ext uri="{BB962C8B-B14F-4D97-AF65-F5344CB8AC3E}">
        <p14:creationId xmlns:p14="http://schemas.microsoft.com/office/powerpoint/2010/main" val="23077809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A51B651-6369-4843-A230-9056B64467CD}" type="slidenum">
              <a:rPr kumimoji="1" lang="ja-JP" altLang="en-US" smtClean="0"/>
              <a:pPr/>
              <a:t>8</a:t>
            </a:fld>
            <a:endParaRPr kumimoji="1" lang="ja-JP" altLang="en-US"/>
          </a:p>
        </p:txBody>
      </p:sp>
    </p:spTree>
    <p:extLst>
      <p:ext uri="{BB962C8B-B14F-4D97-AF65-F5344CB8AC3E}">
        <p14:creationId xmlns:p14="http://schemas.microsoft.com/office/powerpoint/2010/main" val="12758695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E7339804-7C74-44FC-BC60-275A729F9049}" type="slidenum">
              <a:rPr lang="en-US" altLang="ja-JP" smtClean="0"/>
              <a:pPr/>
              <a:t>9</a:t>
            </a:fld>
            <a:endParaRPr lang="en-US" altLang="ja-JP"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endParaRPr lang="ja-JP" altLang="ja-JP" smtClean="0"/>
          </a:p>
        </p:txBody>
      </p:sp>
    </p:spTree>
    <p:extLst>
      <p:ext uri="{BB962C8B-B14F-4D97-AF65-F5344CB8AC3E}">
        <p14:creationId xmlns:p14="http://schemas.microsoft.com/office/powerpoint/2010/main" val="17456533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6400800" y="6355080"/>
            <a:ext cx="2286000" cy="365760"/>
          </a:xfrm>
        </p:spPr>
        <p:txBody>
          <a:bodyPr/>
          <a:lstStyle>
            <a:lvl1pPr>
              <a:defRPr sz="1400"/>
            </a:lvl1pPr>
          </a:lstStyle>
          <a:p>
            <a:fld id="{570F7269-D8D8-4894-B2AA-B3A85120F920}" type="datetime1">
              <a:rPr kumimoji="1" lang="ja-JP" altLang="en-US" smtClean="0"/>
              <a:pPr/>
              <a:t>2013/10/9</a:t>
            </a:fld>
            <a:endParaRPr kumimoji="1" lang="ja-JP" altLang="en-US"/>
          </a:p>
        </p:txBody>
      </p:sp>
      <p:sp>
        <p:nvSpPr>
          <p:cNvPr id="17" name="フッター プレースホルダ 16"/>
          <p:cNvSpPr>
            <a:spLocks noGrp="1"/>
          </p:cNvSpPr>
          <p:nvPr>
            <p:ph type="ftr" sz="quarter" idx="11"/>
          </p:nvPr>
        </p:nvSpPr>
        <p:spPr>
          <a:xfrm>
            <a:off x="2898648" y="6355080"/>
            <a:ext cx="3474720" cy="365760"/>
          </a:xfrm>
        </p:spPr>
        <p:txBody>
          <a:bodyPr/>
          <a:lstStyle/>
          <a:p>
            <a:endParaRPr kumimoji="1" lang="ja-JP" altLang="en-US"/>
          </a:p>
        </p:txBody>
      </p:sp>
      <p:sp>
        <p:nvSpPr>
          <p:cNvPr id="29" name="スライド番号プレースホルダ 28"/>
          <p:cNvSpPr>
            <a:spLocks noGrp="1"/>
          </p:cNvSpPr>
          <p:nvPr>
            <p:ph type="sldNum" sz="quarter" idx="12"/>
          </p:nvPr>
        </p:nvSpPr>
        <p:spPr>
          <a:xfrm>
            <a:off x="1216152" y="6355080"/>
            <a:ext cx="1219200" cy="365760"/>
          </a:xfrm>
        </p:spPr>
        <p:txBody>
          <a:bodyPr/>
          <a:lstStyle/>
          <a:p>
            <a:fld id="{D2D8002D-B5B0-4BAC-B1F6-782DDCCE6D9C}" type="slidenum">
              <a:rPr kumimoji="1" lang="ja-JP" altLang="en-US" smtClean="0"/>
              <a:pPr/>
              <a:t>‹#›</a:t>
            </a:fld>
            <a:endParaRPr kumimoji="1" lang="ja-JP" altLang="en-US"/>
          </a:p>
        </p:txBody>
      </p:sp>
      <p:sp>
        <p:nvSpPr>
          <p:cNvPr id="21" name="正方形/長方形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正方形/長方形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正方形/長方形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4630DB26-C8D4-4E23-A536-A9CF8C1E3FEA}" type="datetime1">
              <a:rPr kumimoji="1" lang="ja-JP" altLang="en-US" smtClean="0"/>
              <a:pPr/>
              <a:t>2013/10/9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DE7F5712-0318-4D63-9D1E-10FC575CB3A1}" type="datetime1">
              <a:rPr kumimoji="1" lang="ja-JP" altLang="en-US" smtClean="0"/>
              <a:pPr/>
              <a:t>2013/10/9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
        <p:nvSpPr>
          <p:cNvPr id="7"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二等辺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直線コネクタ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1C102C78-A6D5-4BA5-92A6-120A1C883A59}" type="datetime1">
              <a:rPr kumimoji="1" lang="ja-JP" altLang="en-US" smtClean="0"/>
              <a:pPr/>
              <a:t>2013/10/9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
        <p:nvSpPr>
          <p:cNvPr id="8" name="コンテンツ プレースホルダ 7"/>
          <p:cNvSpPr>
            <a:spLocks noGrp="1"/>
          </p:cNvSpPr>
          <p:nvPr>
            <p:ph sz="quarter" idx="1"/>
          </p:nvPr>
        </p:nvSpPr>
        <p:spPr>
          <a:xfrm>
            <a:off x="457200" y="1219200"/>
            <a:ext cx="8229600"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a:xfrm>
            <a:off x="6400800" y="6355080"/>
            <a:ext cx="2286000" cy="365760"/>
          </a:xfrm>
        </p:spPr>
        <p:txBody>
          <a:bodyPr/>
          <a:lstStyle/>
          <a:p>
            <a:fld id="{92154B9C-D875-4B62-8A78-8A7D583E3666}" type="datetime1">
              <a:rPr kumimoji="1" lang="ja-JP" altLang="en-US" smtClean="0"/>
              <a:pPr/>
              <a:t>2013/10/9</a:t>
            </a:fld>
            <a:endParaRPr kumimoji="1" lang="ja-JP" altLang="en-US"/>
          </a:p>
        </p:txBody>
      </p:sp>
      <p:sp>
        <p:nvSpPr>
          <p:cNvPr id="5" name="フッター プレースホルダ 4"/>
          <p:cNvSpPr>
            <a:spLocks noGrp="1"/>
          </p:cNvSpPr>
          <p:nvPr>
            <p:ph type="ftr" sz="quarter" idx="11"/>
          </p:nvPr>
        </p:nvSpPr>
        <p:spPr>
          <a:xfrm>
            <a:off x="2898648" y="6355080"/>
            <a:ext cx="3474720" cy="365760"/>
          </a:xfrm>
        </p:spPr>
        <p:txBody>
          <a:bodyPr/>
          <a:lstStyle/>
          <a:p>
            <a:endParaRPr kumimoji="1" lang="ja-JP" altLang="en-US"/>
          </a:p>
        </p:txBody>
      </p:sp>
      <p:sp>
        <p:nvSpPr>
          <p:cNvPr id="6" name="スライド番号プレースホルダ 5"/>
          <p:cNvSpPr>
            <a:spLocks noGrp="1"/>
          </p:cNvSpPr>
          <p:nvPr>
            <p:ph type="sldNum" sz="quarter" idx="12"/>
          </p:nvPr>
        </p:nvSpPr>
        <p:spPr>
          <a:xfrm>
            <a:off x="1069848" y="6355080"/>
            <a:ext cx="1520952" cy="365760"/>
          </a:xfrm>
        </p:spPr>
        <p:txBody>
          <a:bodyPr/>
          <a:lstStyle/>
          <a:p>
            <a:fld id="{D2D8002D-B5B0-4BAC-B1F6-782DDCCE6D9C}" type="slidenum">
              <a:rPr kumimoji="1" lang="ja-JP" altLang="en-US" smtClean="0"/>
              <a:pPr/>
              <a:t>‹#›</a:t>
            </a:fld>
            <a:endParaRPr kumimoji="1" lang="ja-JP" altLang="en-US"/>
          </a:p>
        </p:txBody>
      </p:sp>
      <p:sp>
        <p:nvSpPr>
          <p:cNvPr id="7" name="正方形/長方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9B8BAF96-9C83-4D47-9F00-2F41B6A7274C}" type="datetime1">
              <a:rPr kumimoji="1" lang="ja-JP" altLang="en-US" smtClean="0"/>
              <a:pPr/>
              <a:t>2013/10/9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
        <p:nvSpPr>
          <p:cNvPr id="9" name="コンテンツ プレースホルダ 8"/>
          <p:cNvSpPr>
            <a:spLocks noGrp="1"/>
          </p:cNvSpPr>
          <p:nvPr>
            <p:ph sz="quarter" idx="1"/>
          </p:nvPr>
        </p:nvSpPr>
        <p:spPr>
          <a:xfrm>
            <a:off x="457200" y="1219200"/>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632198" y="1216152"/>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D6CEDD4B-1C16-4F24-9AB7-ED7F256CDB7A}" type="datetime1">
              <a:rPr kumimoji="1" lang="ja-JP" altLang="en-US" smtClean="0"/>
              <a:pPr/>
              <a:t>2013/10/9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
        <p:nvSpPr>
          <p:cNvPr id="11" name="コンテンツ プレースホルダ 10"/>
          <p:cNvSpPr>
            <a:spLocks noGrp="1"/>
          </p:cNvSpPr>
          <p:nvPr>
            <p:ph sz="quarter" idx="2"/>
          </p:nvPr>
        </p:nvSpPr>
        <p:spPr>
          <a:xfrm>
            <a:off x="457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quarter" idx="4"/>
          </p:nvPr>
        </p:nvSpPr>
        <p:spPr>
          <a:xfrm>
            <a:off x="4648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56BA69DB-0B67-4C46-85E4-4A9C91257F4D}" type="datetime1">
              <a:rPr kumimoji="1" lang="ja-JP" altLang="en-US" smtClean="0"/>
              <a:pPr/>
              <a:t>2013/10/9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B816B5E-D461-46A8-B3CB-7B4198A3E4AE}" type="datetime1">
              <a:rPr kumimoji="1" lang="ja-JP" altLang="en-US" smtClean="0"/>
              <a:pPr/>
              <a:t>2013/10/9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
        <p:nvSpPr>
          <p:cNvPr id="5"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DBA0DBF5-930C-443B-9383-8D84862BECE2}" type="datetime1">
              <a:rPr kumimoji="1" lang="ja-JP" altLang="en-US" smtClean="0"/>
              <a:pPr/>
              <a:t>2013/10/9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直線コネクタ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コンテンツ プレースホルダ 11"/>
          <p:cNvSpPr>
            <a:spLocks noGrp="1"/>
          </p:cNvSpPr>
          <p:nvPr>
            <p:ph sz="quarter" idx="1"/>
          </p:nvPr>
        </p:nvSpPr>
        <p:spPr>
          <a:xfrm>
            <a:off x="304800" y="304800"/>
            <a:ext cx="5715000" cy="5715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B6012985-2C9C-40A9-BC6A-B3F48C4F7AE5}" type="datetime1">
              <a:rPr kumimoji="1" lang="ja-JP" altLang="en-US" smtClean="0"/>
              <a:pPr/>
              <a:t>2013/10/9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457200" y="152400"/>
            <a:ext cx="8229600" cy="990600"/>
          </a:xfrm>
          <a:prstGeom prst="rect">
            <a:avLst/>
          </a:prstGeom>
        </p:spPr>
        <p:txBody>
          <a:bodyPr vert="horz"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E9B9F263-2563-42C7-BBBC-1E87D05CFDFF}" type="datetime1">
              <a:rPr kumimoji="1" lang="ja-JP" altLang="en-US" smtClean="0"/>
              <a:pPr/>
              <a:t>2013/10/9</a:t>
            </a:fld>
            <a:endParaRPr kumimoji="1" lang="ja-JP" altLang="en-US"/>
          </a:p>
        </p:txBody>
      </p:sp>
      <p:sp>
        <p:nvSpPr>
          <p:cNvPr id="3" name="フッター プレースホルダ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kumimoji="1" lang="ja-JP" altLang="en-US"/>
          </a:p>
        </p:txBody>
      </p:sp>
      <p:sp>
        <p:nvSpPr>
          <p:cNvPr id="23" name="スライド番号プレースホルダ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2D8002D-B5B0-4BAC-B1F6-782DDCCE6D9C}" type="slidenum">
              <a:rPr kumimoji="1" lang="ja-JP" altLang="en-US" smtClean="0"/>
              <a:pPr/>
              <a:t>‹#›</a:t>
            </a:fld>
            <a:endParaRPr kumimoji="1"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二等辺三角形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eaLnBrk="1" latinLnBrk="0" hangingPunct="1">
        <a:spcBef>
          <a:spcPct val="0"/>
        </a:spcBef>
        <a:buNone/>
        <a:defRPr kumimoji="1"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マーケティングの基礎</a:t>
            </a:r>
            <a:endParaRPr kumimoji="1" lang="ja-JP" altLang="en-US" dirty="0"/>
          </a:p>
        </p:txBody>
      </p:sp>
      <p:sp>
        <p:nvSpPr>
          <p:cNvPr id="3" name="サブタイトル 2"/>
          <p:cNvSpPr>
            <a:spLocks noGrp="1"/>
          </p:cNvSpPr>
          <p:nvPr>
            <p:ph type="subTitle" idx="1"/>
          </p:nvPr>
        </p:nvSpPr>
        <p:spPr/>
        <p:txBody>
          <a:bodyPr/>
          <a:lstStyle/>
          <a:p>
            <a:endParaRPr kumimoji="1" lang="ja-JP"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交換</a:t>
            </a:r>
            <a:endParaRPr kumimoji="1" lang="ja-JP" altLang="en-US" dirty="0"/>
          </a:p>
        </p:txBody>
      </p:sp>
      <p:sp>
        <p:nvSpPr>
          <p:cNvPr id="3" name="コンテンツ プレースホルダ 2"/>
          <p:cNvSpPr>
            <a:spLocks noGrp="1"/>
          </p:cNvSpPr>
          <p:nvPr>
            <p:ph sz="quarter" idx="1"/>
          </p:nvPr>
        </p:nvSpPr>
        <p:spPr/>
        <p:txBody>
          <a:bodyPr>
            <a:normAutofit lnSpcReduction="10000"/>
          </a:bodyPr>
          <a:lstStyle/>
          <a:p>
            <a:r>
              <a:rPr kumimoji="1" lang="ja-JP" altLang="en-US" dirty="0" smtClean="0"/>
              <a:t>交換：</a:t>
            </a:r>
            <a:endParaRPr kumimoji="1" lang="en-US" altLang="ja-JP" dirty="0" smtClean="0"/>
          </a:p>
          <a:p>
            <a:pPr lvl="1"/>
            <a:r>
              <a:rPr kumimoji="1" lang="ja-JP" altLang="en-US" dirty="0" smtClean="0"/>
              <a:t>求める製品を他者から手に入れ、お返しに何かを提供するプロセスである。</a:t>
            </a:r>
            <a:endParaRPr kumimoji="1" lang="en-US" altLang="ja-JP" dirty="0" smtClean="0"/>
          </a:p>
          <a:p>
            <a:r>
              <a:rPr lang="ja-JP" altLang="en-US" dirty="0" smtClean="0"/>
              <a:t>交換の成立条件</a:t>
            </a:r>
            <a:endParaRPr lang="en-US" altLang="ja-JP" dirty="0" smtClean="0"/>
          </a:p>
          <a:p>
            <a:pPr lvl="1"/>
            <a:r>
              <a:rPr kumimoji="1" lang="ja-JP" altLang="en-US" dirty="0" smtClean="0"/>
              <a:t>少なくとも２つのグループが存在する。</a:t>
            </a:r>
            <a:endParaRPr kumimoji="1" lang="en-US" altLang="ja-JP" dirty="0" smtClean="0"/>
          </a:p>
          <a:p>
            <a:pPr lvl="1"/>
            <a:r>
              <a:rPr lang="ja-JP" altLang="en-US" dirty="0" smtClean="0"/>
              <a:t>それぞれのグループが、他方にとって価値がありそうなものを持っている。</a:t>
            </a:r>
            <a:endParaRPr lang="en-US" altLang="ja-JP" dirty="0" smtClean="0"/>
          </a:p>
          <a:p>
            <a:pPr lvl="1"/>
            <a:r>
              <a:rPr kumimoji="1" lang="ja-JP" altLang="en-US" dirty="0" smtClean="0"/>
              <a:t>それぞれのグループが、コミュニケーションと受け渡しができる。</a:t>
            </a:r>
            <a:endParaRPr kumimoji="1" lang="en-US" altLang="ja-JP" dirty="0" smtClean="0"/>
          </a:p>
          <a:p>
            <a:pPr lvl="1"/>
            <a:r>
              <a:rPr lang="ja-JP" altLang="en-US" dirty="0" smtClean="0"/>
              <a:t>それぞれのグループが、自由に交換の申し入れを受け入れたり拒否したりできる。</a:t>
            </a:r>
            <a:endParaRPr lang="en-US" altLang="ja-JP" dirty="0" smtClean="0"/>
          </a:p>
          <a:p>
            <a:pPr lvl="1"/>
            <a:r>
              <a:rPr kumimoji="1" lang="ja-JP" altLang="en-US" dirty="0" smtClean="0"/>
              <a:t>それぞれのグループが、他方と取引することが適切で好ましいと信じている。</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10</a:t>
            </a:fld>
            <a:endParaRPr kumimoji="1" lang="ja-JP"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ja-JP" altLang="en-US" dirty="0" smtClean="0"/>
              <a:t>顧客満足</a:t>
            </a:r>
          </a:p>
        </p:txBody>
      </p:sp>
      <p:sp>
        <p:nvSpPr>
          <p:cNvPr id="4" name="角丸四角形 3"/>
          <p:cNvSpPr/>
          <p:nvPr/>
        </p:nvSpPr>
        <p:spPr>
          <a:xfrm>
            <a:off x="755576" y="1844824"/>
            <a:ext cx="2808312" cy="115212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顧客の期待＜製品価値</a:t>
            </a:r>
            <a:endParaRPr kumimoji="1" lang="ja-JP" altLang="en-US" dirty="0"/>
          </a:p>
        </p:txBody>
      </p:sp>
      <p:sp>
        <p:nvSpPr>
          <p:cNvPr id="6" name="角丸四角形 5"/>
          <p:cNvSpPr/>
          <p:nvPr/>
        </p:nvSpPr>
        <p:spPr>
          <a:xfrm>
            <a:off x="683568" y="3789040"/>
            <a:ext cx="2808312" cy="115212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dirty="0" smtClean="0"/>
              <a:t>顧客の期待＞製品価値</a:t>
            </a:r>
            <a:endParaRPr kumimoji="1" lang="ja-JP" altLang="en-US" dirty="0"/>
          </a:p>
        </p:txBody>
      </p:sp>
      <p:sp>
        <p:nvSpPr>
          <p:cNvPr id="7" name="角丸四角形 6"/>
          <p:cNvSpPr/>
          <p:nvPr/>
        </p:nvSpPr>
        <p:spPr>
          <a:xfrm>
            <a:off x="5004048" y="1844824"/>
            <a:ext cx="2808312" cy="115212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満足</a:t>
            </a:r>
            <a:endParaRPr kumimoji="1" lang="en-US" altLang="ja-JP" dirty="0" smtClean="0"/>
          </a:p>
          <a:p>
            <a:r>
              <a:rPr lang="ja-JP" altLang="en-US" dirty="0" smtClean="0"/>
              <a:t>－再購買</a:t>
            </a:r>
            <a:endParaRPr lang="en-US" altLang="ja-JP" dirty="0" smtClean="0"/>
          </a:p>
          <a:p>
            <a:r>
              <a:rPr kumimoji="1" lang="ja-JP" altLang="en-US" dirty="0" smtClean="0"/>
              <a:t>－ポジティブな口コミ</a:t>
            </a:r>
            <a:endParaRPr kumimoji="1" lang="ja-JP" altLang="en-US" dirty="0"/>
          </a:p>
        </p:txBody>
      </p:sp>
      <p:sp>
        <p:nvSpPr>
          <p:cNvPr id="8" name="角丸四角形 7"/>
          <p:cNvSpPr/>
          <p:nvPr/>
        </p:nvSpPr>
        <p:spPr>
          <a:xfrm>
            <a:off x="5004048" y="3789040"/>
            <a:ext cx="2808312" cy="115212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dirty="0" smtClean="0"/>
              <a:t>不満足</a:t>
            </a:r>
            <a:endParaRPr kumimoji="1" lang="en-US" altLang="ja-JP" dirty="0" smtClean="0"/>
          </a:p>
          <a:p>
            <a:r>
              <a:rPr lang="ja-JP" altLang="en-US" dirty="0" smtClean="0"/>
              <a:t>－返品、苦情</a:t>
            </a:r>
            <a:endParaRPr lang="en-US" altLang="ja-JP" dirty="0" smtClean="0"/>
          </a:p>
          <a:p>
            <a:r>
              <a:rPr kumimoji="1" lang="ja-JP" altLang="en-US" dirty="0" smtClean="0"/>
              <a:t>－購買中止</a:t>
            </a:r>
            <a:endParaRPr kumimoji="1" lang="en-US" altLang="ja-JP" dirty="0" smtClean="0"/>
          </a:p>
          <a:p>
            <a:r>
              <a:rPr lang="ja-JP" altLang="en-US" dirty="0" smtClean="0"/>
              <a:t>－ネガティブな口コミ</a:t>
            </a:r>
            <a:endParaRPr kumimoji="1" lang="ja-JP" altLang="en-US" dirty="0"/>
          </a:p>
        </p:txBody>
      </p:sp>
      <p:cxnSp>
        <p:nvCxnSpPr>
          <p:cNvPr id="10" name="直線矢印コネクタ 9"/>
          <p:cNvCxnSpPr>
            <a:stCxn id="4" idx="3"/>
            <a:endCxn id="7" idx="1"/>
          </p:cNvCxnSpPr>
          <p:nvPr/>
        </p:nvCxnSpPr>
        <p:spPr>
          <a:xfrm>
            <a:off x="3563888" y="2420888"/>
            <a:ext cx="144016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6" idx="3"/>
            <a:endCxn id="8" idx="1"/>
          </p:cNvCxnSpPr>
          <p:nvPr/>
        </p:nvCxnSpPr>
        <p:spPr>
          <a:xfrm>
            <a:off x="3491880" y="4365104"/>
            <a:ext cx="151216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11</a:t>
            </a:fld>
            <a:endParaRPr kumimoji="1" lang="ja-JP"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競争</a:t>
            </a:r>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競争：</a:t>
            </a:r>
            <a:endParaRPr kumimoji="1" lang="en-US" altLang="ja-JP" dirty="0" smtClean="0"/>
          </a:p>
          <a:p>
            <a:pPr lvl="1"/>
            <a:r>
              <a:rPr lang="ja-JP" altLang="en-US" dirty="0" smtClean="0"/>
              <a:t>購買者の比較検討の対象となりうる実在の、あるいは潜在的な競合提供物や</a:t>
            </a:r>
            <a:r>
              <a:rPr lang="ja-JP" altLang="en-US" dirty="0" smtClean="0"/>
              <a:t>代替品のすべて。</a:t>
            </a:r>
            <a:endParaRPr lang="en-US" altLang="ja-JP" dirty="0" smtClean="0"/>
          </a:p>
          <a:p>
            <a:pPr lvl="1"/>
            <a:endParaRPr lang="en-US" altLang="ja-JP" dirty="0" smtClean="0"/>
          </a:p>
          <a:p>
            <a:r>
              <a:rPr kumimoji="1" lang="ja-JP" altLang="en-US" dirty="0" smtClean="0"/>
              <a:t>競争のレベル</a:t>
            </a:r>
            <a:endParaRPr kumimoji="1" lang="en-US" altLang="ja-JP" dirty="0" smtClean="0"/>
          </a:p>
          <a:p>
            <a:pPr lvl="1"/>
            <a:r>
              <a:rPr kumimoji="1" lang="ja-JP" altLang="en-US" dirty="0" smtClean="0"/>
              <a:t>ブランド競争：よく似た製品との競争</a:t>
            </a:r>
            <a:endParaRPr kumimoji="1" lang="en-US" altLang="ja-JP" dirty="0" smtClean="0"/>
          </a:p>
          <a:p>
            <a:pPr lvl="1"/>
            <a:r>
              <a:rPr lang="ja-JP" altLang="en-US" dirty="0" smtClean="0"/>
              <a:t>産業競争：同じ種類の製品との競争</a:t>
            </a:r>
            <a:endParaRPr lang="en-US" altLang="ja-JP" dirty="0" smtClean="0"/>
          </a:p>
          <a:p>
            <a:pPr lvl="1"/>
            <a:r>
              <a:rPr kumimoji="1" lang="ja-JP" altLang="en-US" dirty="0" smtClean="0"/>
              <a:t>形態競争：同じベネフィットを提供する製品との競争</a:t>
            </a:r>
            <a:endParaRPr kumimoji="1" lang="en-US" altLang="ja-JP" dirty="0" smtClean="0"/>
          </a:p>
          <a:p>
            <a:pPr lvl="1"/>
            <a:r>
              <a:rPr lang="ja-JP" altLang="en-US" dirty="0" smtClean="0"/>
              <a:t>一般競争：購買の検討対象となりうるすべての製品との競争</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12</a:t>
            </a:fld>
            <a:endParaRPr kumimoji="1" lang="ja-JP"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マーケティング環境</a:t>
            </a:r>
            <a:endParaRPr kumimoji="1" lang="ja-JP" altLang="en-US" dirty="0"/>
          </a:p>
        </p:txBody>
      </p:sp>
      <p:sp>
        <p:nvSpPr>
          <p:cNvPr id="3" name="コンテンツ プレースホルダ 2"/>
          <p:cNvSpPr>
            <a:spLocks noGrp="1"/>
          </p:cNvSpPr>
          <p:nvPr>
            <p:ph sz="quarter" idx="1"/>
          </p:nvPr>
        </p:nvSpPr>
        <p:spPr/>
        <p:txBody>
          <a:bodyPr/>
          <a:lstStyle/>
          <a:p>
            <a:r>
              <a:rPr lang="ja-JP" altLang="en-US" dirty="0" smtClean="0"/>
              <a:t>直接</a:t>
            </a:r>
            <a:r>
              <a:rPr kumimoji="1" lang="ja-JP" altLang="en-US" dirty="0" smtClean="0"/>
              <a:t>環境</a:t>
            </a:r>
            <a:endParaRPr kumimoji="1" lang="en-US" altLang="ja-JP" dirty="0" smtClean="0"/>
          </a:p>
          <a:p>
            <a:pPr lvl="1"/>
            <a:r>
              <a:rPr kumimoji="1" lang="ja-JP" altLang="en-US" dirty="0" smtClean="0"/>
              <a:t>顧客</a:t>
            </a:r>
            <a:endParaRPr kumimoji="1" lang="en-US" altLang="ja-JP" dirty="0" smtClean="0"/>
          </a:p>
          <a:p>
            <a:pPr lvl="1"/>
            <a:r>
              <a:rPr lang="ja-JP" altLang="en-US" dirty="0" smtClean="0"/>
              <a:t>流通業者</a:t>
            </a:r>
            <a:endParaRPr lang="en-US" altLang="ja-JP" dirty="0" smtClean="0"/>
          </a:p>
          <a:p>
            <a:pPr lvl="1"/>
            <a:r>
              <a:rPr kumimoji="1" lang="ja-JP" altLang="en-US" dirty="0" smtClean="0"/>
              <a:t>供給業者</a:t>
            </a:r>
            <a:endParaRPr kumimoji="1" lang="en-US" altLang="ja-JP" dirty="0" smtClean="0"/>
          </a:p>
          <a:p>
            <a:r>
              <a:rPr lang="ja-JP" altLang="en-US" dirty="0" smtClean="0"/>
              <a:t>間接環境</a:t>
            </a:r>
            <a:endParaRPr lang="en-US" altLang="ja-JP" dirty="0" smtClean="0"/>
          </a:p>
          <a:p>
            <a:pPr lvl="1"/>
            <a:r>
              <a:rPr kumimoji="1" lang="ja-JP" altLang="en-US" dirty="0" smtClean="0"/>
              <a:t>デモグラフィック環境</a:t>
            </a:r>
            <a:endParaRPr kumimoji="1" lang="en-US" altLang="ja-JP" dirty="0" smtClean="0"/>
          </a:p>
          <a:p>
            <a:pPr lvl="1"/>
            <a:r>
              <a:rPr lang="ja-JP" altLang="en-US" dirty="0" smtClean="0"/>
              <a:t>経済的環境</a:t>
            </a:r>
            <a:endParaRPr lang="en-US" altLang="ja-JP" dirty="0" smtClean="0"/>
          </a:p>
          <a:p>
            <a:pPr lvl="1"/>
            <a:r>
              <a:rPr kumimoji="1" lang="ja-JP" altLang="en-US" dirty="0" smtClean="0"/>
              <a:t>自然環境</a:t>
            </a:r>
            <a:endParaRPr kumimoji="1" lang="en-US" altLang="ja-JP" dirty="0" smtClean="0"/>
          </a:p>
          <a:p>
            <a:pPr lvl="1"/>
            <a:r>
              <a:rPr lang="ja-JP" altLang="en-US" dirty="0" smtClean="0"/>
              <a:t>技術的環境</a:t>
            </a:r>
            <a:endParaRPr lang="en-US" altLang="ja-JP" dirty="0" smtClean="0"/>
          </a:p>
          <a:p>
            <a:pPr lvl="1"/>
            <a:r>
              <a:rPr kumimoji="1" lang="ja-JP" altLang="en-US" dirty="0" smtClean="0"/>
              <a:t>政治・法的環境</a:t>
            </a:r>
            <a:endParaRPr kumimoji="1" lang="en-US" altLang="ja-JP" dirty="0" smtClean="0"/>
          </a:p>
          <a:p>
            <a:pPr lvl="1"/>
            <a:r>
              <a:rPr lang="ja-JP" altLang="en-US" dirty="0" smtClean="0"/>
              <a:t>社会・文化的環境</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13</a:t>
            </a:fld>
            <a:endParaRPr kumimoji="1" lang="ja-JP"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マーケティングミックス</a:t>
            </a:r>
            <a:endParaRPr kumimoji="1" lang="ja-JP" altLang="en-US" dirty="0"/>
          </a:p>
        </p:txBody>
      </p:sp>
      <p:sp>
        <p:nvSpPr>
          <p:cNvPr id="3" name="コンテンツ プレースホルダ 2"/>
          <p:cNvSpPr>
            <a:spLocks noGrp="1"/>
          </p:cNvSpPr>
          <p:nvPr>
            <p:ph sz="quarter" idx="1"/>
          </p:nvPr>
        </p:nvSpPr>
        <p:spPr>
          <a:xfrm>
            <a:off x="457200" y="1219200"/>
            <a:ext cx="8229600" cy="1417712"/>
          </a:xfrm>
        </p:spPr>
        <p:txBody>
          <a:bodyPr/>
          <a:lstStyle/>
          <a:p>
            <a:r>
              <a:rPr kumimoji="1" lang="ja-JP" altLang="en-US" dirty="0" smtClean="0"/>
              <a:t>マーケティングミックス：</a:t>
            </a:r>
            <a:endParaRPr kumimoji="1" lang="en-US" altLang="ja-JP" dirty="0" smtClean="0"/>
          </a:p>
          <a:p>
            <a:pPr lvl="1"/>
            <a:r>
              <a:rPr kumimoji="1" lang="ja-JP" altLang="en-US" dirty="0" smtClean="0"/>
              <a:t>企業が標的市場において目的を達成するために用いるマーケティングツールの組み合わせである。</a:t>
            </a:r>
            <a:endParaRPr kumimoji="1" lang="ja-JP" altLang="en-US" dirty="0"/>
          </a:p>
        </p:txBody>
      </p:sp>
      <p:sp>
        <p:nvSpPr>
          <p:cNvPr id="4" name="正方形/長方形 3"/>
          <p:cNvSpPr/>
          <p:nvPr/>
        </p:nvSpPr>
        <p:spPr>
          <a:xfrm>
            <a:off x="683568" y="3717032"/>
            <a:ext cx="2880320" cy="1800200"/>
          </a:xfrm>
          <a:prstGeom prst="rect">
            <a:avLst/>
          </a:prstGeom>
        </p:spPr>
        <p:style>
          <a:lnRef idx="1">
            <a:schemeClr val="accent2"/>
          </a:lnRef>
          <a:fillRef idx="2">
            <a:schemeClr val="accent2"/>
          </a:fillRef>
          <a:effectRef idx="1">
            <a:schemeClr val="accent2"/>
          </a:effectRef>
          <a:fontRef idx="minor">
            <a:schemeClr val="dk1"/>
          </a:fontRef>
        </p:style>
        <p:txBody>
          <a:bodyPr rtlCol="0" anchor="t"/>
          <a:lstStyle/>
          <a:p>
            <a:pPr>
              <a:lnSpc>
                <a:spcPct val="150000"/>
              </a:lnSpc>
            </a:pPr>
            <a:r>
              <a:rPr kumimoji="1" lang="ja-JP" altLang="en-US" dirty="0" smtClean="0"/>
              <a:t>製品</a:t>
            </a:r>
            <a:r>
              <a:rPr kumimoji="1" lang="en-US" altLang="ja-JP" dirty="0" smtClean="0"/>
              <a:t>(Product)</a:t>
            </a:r>
          </a:p>
          <a:p>
            <a:pPr>
              <a:lnSpc>
                <a:spcPct val="150000"/>
              </a:lnSpc>
            </a:pPr>
            <a:r>
              <a:rPr lang="ja-JP" altLang="en-US" dirty="0" smtClean="0"/>
              <a:t>価格</a:t>
            </a:r>
            <a:r>
              <a:rPr lang="en-US" altLang="ja-JP" dirty="0" smtClean="0"/>
              <a:t>(Price)</a:t>
            </a:r>
          </a:p>
          <a:p>
            <a:pPr>
              <a:lnSpc>
                <a:spcPct val="150000"/>
              </a:lnSpc>
            </a:pPr>
            <a:r>
              <a:rPr kumimoji="1" lang="ja-JP" altLang="en-US" dirty="0" smtClean="0"/>
              <a:t>流通</a:t>
            </a:r>
            <a:r>
              <a:rPr kumimoji="1" lang="en-US" altLang="ja-JP" dirty="0" smtClean="0"/>
              <a:t>(Place)</a:t>
            </a:r>
          </a:p>
          <a:p>
            <a:pPr>
              <a:lnSpc>
                <a:spcPct val="150000"/>
              </a:lnSpc>
            </a:pPr>
            <a:r>
              <a:rPr lang="ja-JP" altLang="en-US" dirty="0" smtClean="0"/>
              <a:t>プロモーション</a:t>
            </a:r>
            <a:r>
              <a:rPr lang="en-US" altLang="ja-JP" dirty="0" smtClean="0"/>
              <a:t>(Promotion)</a:t>
            </a:r>
          </a:p>
          <a:p>
            <a:pPr>
              <a:lnSpc>
                <a:spcPct val="150000"/>
              </a:lnSpc>
            </a:pPr>
            <a:endParaRPr kumimoji="1" lang="ja-JP" altLang="en-US" dirty="0"/>
          </a:p>
        </p:txBody>
      </p:sp>
      <p:sp>
        <p:nvSpPr>
          <p:cNvPr id="5" name="正方形/長方形 4"/>
          <p:cNvSpPr/>
          <p:nvPr/>
        </p:nvSpPr>
        <p:spPr>
          <a:xfrm>
            <a:off x="4211960" y="3717032"/>
            <a:ext cx="4248472" cy="1800200"/>
          </a:xfrm>
          <a:prstGeom prst="rect">
            <a:avLst/>
          </a:prstGeom>
        </p:spPr>
        <p:style>
          <a:lnRef idx="1">
            <a:schemeClr val="accent3"/>
          </a:lnRef>
          <a:fillRef idx="2">
            <a:schemeClr val="accent3"/>
          </a:fillRef>
          <a:effectRef idx="1">
            <a:schemeClr val="accent3"/>
          </a:effectRef>
          <a:fontRef idx="minor">
            <a:schemeClr val="dk1"/>
          </a:fontRef>
        </p:style>
        <p:txBody>
          <a:bodyPr rtlCol="0" anchor="t"/>
          <a:lstStyle/>
          <a:p>
            <a:pPr>
              <a:lnSpc>
                <a:spcPct val="150000"/>
              </a:lnSpc>
            </a:pPr>
            <a:r>
              <a:rPr lang="ja-JP" altLang="en-US" dirty="0" smtClean="0"/>
              <a:t>顧客ソリューション</a:t>
            </a:r>
            <a:r>
              <a:rPr kumimoji="1" lang="en-US" altLang="ja-JP" dirty="0" smtClean="0"/>
              <a:t>(Customer solution)</a:t>
            </a:r>
          </a:p>
          <a:p>
            <a:pPr>
              <a:lnSpc>
                <a:spcPct val="150000"/>
              </a:lnSpc>
            </a:pPr>
            <a:r>
              <a:rPr lang="ja-JP" altLang="en-US" dirty="0" smtClean="0"/>
              <a:t>顧客コスト</a:t>
            </a:r>
            <a:r>
              <a:rPr lang="en-US" altLang="ja-JP" dirty="0" smtClean="0"/>
              <a:t>(Customer cost)</a:t>
            </a:r>
          </a:p>
          <a:p>
            <a:pPr>
              <a:lnSpc>
                <a:spcPct val="150000"/>
              </a:lnSpc>
            </a:pPr>
            <a:r>
              <a:rPr lang="ja-JP" altLang="en-US" dirty="0" smtClean="0"/>
              <a:t>利便性</a:t>
            </a:r>
            <a:r>
              <a:rPr kumimoji="1" lang="en-US" altLang="ja-JP" dirty="0" smtClean="0"/>
              <a:t>(</a:t>
            </a:r>
            <a:r>
              <a:rPr kumimoji="1" lang="en-US" altLang="ja-JP" dirty="0" err="1" smtClean="0"/>
              <a:t>Convinience</a:t>
            </a:r>
            <a:r>
              <a:rPr kumimoji="1" lang="en-US" altLang="ja-JP" dirty="0" smtClean="0"/>
              <a:t>)</a:t>
            </a:r>
          </a:p>
          <a:p>
            <a:pPr>
              <a:lnSpc>
                <a:spcPct val="150000"/>
              </a:lnSpc>
            </a:pPr>
            <a:r>
              <a:rPr lang="ja-JP" altLang="en-US" dirty="0" smtClean="0"/>
              <a:t>コミュニケーション</a:t>
            </a:r>
            <a:r>
              <a:rPr lang="en-US" altLang="ja-JP" dirty="0" smtClean="0"/>
              <a:t>(Communication)</a:t>
            </a:r>
          </a:p>
          <a:p>
            <a:pPr>
              <a:lnSpc>
                <a:spcPct val="150000"/>
              </a:lnSpc>
            </a:pPr>
            <a:endParaRPr kumimoji="1" lang="ja-JP" altLang="en-US" dirty="0"/>
          </a:p>
        </p:txBody>
      </p:sp>
      <p:sp>
        <p:nvSpPr>
          <p:cNvPr id="6" name="テキスト ボックス 5"/>
          <p:cNvSpPr txBox="1"/>
          <p:nvPr/>
        </p:nvSpPr>
        <p:spPr>
          <a:xfrm>
            <a:off x="683568" y="3284984"/>
            <a:ext cx="867545" cy="369332"/>
          </a:xfrm>
          <a:prstGeom prst="rect">
            <a:avLst/>
          </a:prstGeom>
          <a:noFill/>
        </p:spPr>
        <p:txBody>
          <a:bodyPr wrap="none" rtlCol="0">
            <a:spAutoFit/>
          </a:bodyPr>
          <a:lstStyle/>
          <a:p>
            <a:r>
              <a:rPr kumimoji="1" lang="en-US" altLang="ja-JP" dirty="0" smtClean="0"/>
              <a:t>4</a:t>
            </a:r>
            <a:r>
              <a:rPr kumimoji="1" lang="ja-JP" altLang="en-US" dirty="0" err="1" smtClean="0"/>
              <a:t>つの</a:t>
            </a:r>
            <a:r>
              <a:rPr kumimoji="1" lang="en-US" altLang="ja-JP" dirty="0" smtClean="0"/>
              <a:t>P</a:t>
            </a:r>
            <a:endParaRPr kumimoji="1" lang="ja-JP" altLang="en-US" dirty="0"/>
          </a:p>
        </p:txBody>
      </p:sp>
      <p:sp>
        <p:nvSpPr>
          <p:cNvPr id="7" name="テキスト ボックス 6"/>
          <p:cNvSpPr txBox="1"/>
          <p:nvPr/>
        </p:nvSpPr>
        <p:spPr>
          <a:xfrm>
            <a:off x="4211960" y="3284984"/>
            <a:ext cx="914033" cy="369332"/>
          </a:xfrm>
          <a:prstGeom prst="rect">
            <a:avLst/>
          </a:prstGeom>
          <a:noFill/>
        </p:spPr>
        <p:txBody>
          <a:bodyPr wrap="none" rtlCol="0">
            <a:spAutoFit/>
          </a:bodyPr>
          <a:lstStyle/>
          <a:p>
            <a:r>
              <a:rPr kumimoji="1" lang="en-US" altLang="ja-JP" dirty="0" smtClean="0"/>
              <a:t>4</a:t>
            </a:r>
            <a:r>
              <a:rPr kumimoji="1" lang="ja-JP" altLang="en-US" dirty="0" err="1" smtClean="0"/>
              <a:t>つの</a:t>
            </a:r>
            <a:r>
              <a:rPr lang="en-US" altLang="ja-JP" dirty="0" smtClean="0"/>
              <a:t>C</a:t>
            </a:r>
            <a:endParaRPr kumimoji="1" lang="ja-JP" altLang="en-US" dirty="0"/>
          </a:p>
        </p:txBody>
      </p:sp>
      <p:sp>
        <p:nvSpPr>
          <p:cNvPr id="9" name="テキスト ボックス 8"/>
          <p:cNvSpPr txBox="1"/>
          <p:nvPr/>
        </p:nvSpPr>
        <p:spPr>
          <a:xfrm>
            <a:off x="1043608" y="2924944"/>
            <a:ext cx="2319866"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dirty="0" smtClean="0"/>
              <a:t>マーケティングミックス</a:t>
            </a:r>
            <a:endParaRPr kumimoji="1" lang="ja-JP" altLang="en-US" dirty="0"/>
          </a:p>
        </p:txBody>
      </p:sp>
      <p:sp>
        <p:nvSpPr>
          <p:cNvPr id="10" name="スライド番号プレースホルダ 9"/>
          <p:cNvSpPr>
            <a:spLocks noGrp="1"/>
          </p:cNvSpPr>
          <p:nvPr>
            <p:ph type="sldNum" sz="quarter" idx="12"/>
          </p:nvPr>
        </p:nvSpPr>
        <p:spPr/>
        <p:txBody>
          <a:bodyPr/>
          <a:lstStyle/>
          <a:p>
            <a:fld id="{D2D8002D-B5B0-4BAC-B1F6-782DDCCE6D9C}" type="slidenum">
              <a:rPr kumimoji="1" lang="ja-JP" altLang="en-US" smtClean="0"/>
              <a:pPr/>
              <a:t>14</a:t>
            </a:fld>
            <a:endParaRPr kumimoji="1" lang="ja-JP"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ja-JP" altLang="en-US" dirty="0" smtClean="0"/>
              <a:t>市場に対する姿勢の変化</a:t>
            </a:r>
          </a:p>
        </p:txBody>
      </p:sp>
      <p:sp>
        <p:nvSpPr>
          <p:cNvPr id="16387" name="Rectangle 3"/>
          <p:cNvSpPr>
            <a:spLocks noGrp="1" noChangeArrowheads="1"/>
          </p:cNvSpPr>
          <p:nvPr>
            <p:ph type="body" idx="1"/>
          </p:nvPr>
        </p:nvSpPr>
        <p:spPr>
          <a:xfrm>
            <a:off x="457200" y="1219200"/>
            <a:ext cx="8229600" cy="4937125"/>
          </a:xfrm>
        </p:spPr>
        <p:txBody>
          <a:bodyPr>
            <a:normAutofit fontScale="92500" lnSpcReduction="20000"/>
          </a:bodyPr>
          <a:lstStyle/>
          <a:p>
            <a:pPr eaLnBrk="1" hangingPunct="1"/>
            <a:r>
              <a:rPr lang="ja-JP" altLang="en-US" dirty="0" smtClean="0"/>
              <a:t>生産志向</a:t>
            </a:r>
            <a:endParaRPr lang="en-US" altLang="ja-JP" dirty="0" smtClean="0"/>
          </a:p>
          <a:p>
            <a:pPr lvl="1"/>
            <a:r>
              <a:rPr lang="ja-JP" altLang="en-US" dirty="0" smtClean="0"/>
              <a:t>消費者はどこでも入手できる価格が手ごろな製品を好む。</a:t>
            </a:r>
            <a:endParaRPr lang="en-US" altLang="ja-JP" dirty="0" smtClean="0"/>
          </a:p>
          <a:p>
            <a:pPr lvl="1"/>
            <a:endParaRPr lang="en-US" altLang="ja-JP" dirty="0" smtClean="0"/>
          </a:p>
          <a:p>
            <a:pPr eaLnBrk="1" hangingPunct="1"/>
            <a:r>
              <a:rPr lang="ja-JP" altLang="en-US" dirty="0" smtClean="0"/>
              <a:t>製品志向</a:t>
            </a:r>
            <a:endParaRPr lang="en-US" altLang="ja-JP" dirty="0" smtClean="0"/>
          </a:p>
          <a:p>
            <a:pPr lvl="1"/>
            <a:r>
              <a:rPr lang="ja-JP" altLang="en-US" dirty="0"/>
              <a:t>消費者は品質</a:t>
            </a:r>
            <a:r>
              <a:rPr lang="ja-JP" altLang="en-US" dirty="0" smtClean="0"/>
              <a:t>も性能も良く、目新しい特徴のある製品を好む。</a:t>
            </a:r>
            <a:endParaRPr lang="en-US" altLang="ja-JP" dirty="0" smtClean="0"/>
          </a:p>
          <a:p>
            <a:pPr lvl="1"/>
            <a:endParaRPr lang="ja-JP" altLang="en-US" dirty="0" smtClean="0"/>
          </a:p>
          <a:p>
            <a:pPr eaLnBrk="1" hangingPunct="1"/>
            <a:r>
              <a:rPr lang="ja-JP" altLang="en-US" dirty="0" smtClean="0"/>
              <a:t>販売</a:t>
            </a:r>
            <a:r>
              <a:rPr lang="ja-JP" altLang="en-US" dirty="0" smtClean="0"/>
              <a:t>志向</a:t>
            </a:r>
            <a:endParaRPr lang="en-US" altLang="ja-JP" dirty="0" smtClean="0"/>
          </a:p>
          <a:p>
            <a:pPr lvl="1"/>
            <a:r>
              <a:rPr lang="ja-JP" altLang="en-US" dirty="0" smtClean="0"/>
              <a:t>企業側が何もしないと消費者は製品を買ってくれない。そのため企業は、精力的な販売プロモーション努力をしなければならない。</a:t>
            </a:r>
            <a:endParaRPr lang="en-US" altLang="ja-JP" dirty="0" smtClean="0"/>
          </a:p>
          <a:p>
            <a:pPr lvl="1"/>
            <a:endParaRPr lang="ja-JP" altLang="en-US" dirty="0" smtClean="0"/>
          </a:p>
          <a:p>
            <a:pPr eaLnBrk="1" hangingPunct="1"/>
            <a:r>
              <a:rPr lang="ja-JP" altLang="en-US" dirty="0" smtClean="0"/>
              <a:t>マーケティング</a:t>
            </a:r>
            <a:r>
              <a:rPr lang="ja-JP" altLang="en-US" dirty="0" smtClean="0"/>
              <a:t>志向（ニーズ志向）</a:t>
            </a:r>
            <a:endParaRPr lang="en-US" altLang="ja-JP" dirty="0" smtClean="0"/>
          </a:p>
          <a:p>
            <a:pPr lvl="1"/>
            <a:r>
              <a:rPr lang="ja-JP" altLang="en-US" dirty="0" smtClean="0"/>
              <a:t>企業目標の達成のために、選択した標的市場に対して競合他社よりも効果的に顧客価値を生み出し、供給し、コミュニケーションを行う。</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15</a:t>
            </a:fld>
            <a:endParaRPr kumimoji="1" lang="ja-JP"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マーケティングの誕生</a:t>
            </a:r>
            <a:endParaRPr kumimoji="1" lang="ja-JP" altLang="en-US" dirty="0"/>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pPr/>
              <a:t>16</a:t>
            </a:fld>
            <a:endParaRPr kumimoji="1" lang="ja-JP" altLang="en-US"/>
          </a:p>
        </p:txBody>
      </p:sp>
      <p:sp>
        <p:nvSpPr>
          <p:cNvPr id="5" name="テキスト ボックス 4"/>
          <p:cNvSpPr txBox="1"/>
          <p:nvPr/>
        </p:nvSpPr>
        <p:spPr>
          <a:xfrm>
            <a:off x="395536" y="1259468"/>
            <a:ext cx="2031325" cy="369332"/>
          </a:xfrm>
          <a:prstGeom prst="rect">
            <a:avLst/>
          </a:prstGeom>
          <a:noFill/>
        </p:spPr>
        <p:txBody>
          <a:bodyPr wrap="none" rtlCol="0">
            <a:spAutoFit/>
          </a:bodyPr>
          <a:lstStyle/>
          <a:p>
            <a:r>
              <a:rPr kumimoji="1" lang="en-US" altLang="ja-JP" dirty="0" smtClean="0"/>
              <a:t>19</a:t>
            </a:r>
            <a:r>
              <a:rPr kumimoji="1" lang="ja-JP" altLang="en-US" dirty="0" smtClean="0"/>
              <a:t>世紀末期の米国</a:t>
            </a:r>
            <a:endParaRPr kumimoji="1" lang="ja-JP" altLang="en-US" dirty="0"/>
          </a:p>
        </p:txBody>
      </p:sp>
      <p:sp>
        <p:nvSpPr>
          <p:cNvPr id="6" name="正方形/長方形 5"/>
          <p:cNvSpPr/>
          <p:nvPr/>
        </p:nvSpPr>
        <p:spPr>
          <a:xfrm>
            <a:off x="467544" y="1988840"/>
            <a:ext cx="1872208" cy="64807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t>生産</a:t>
            </a:r>
            <a:r>
              <a:rPr lang="ja-JP" altLang="en-US" dirty="0" smtClean="0"/>
              <a:t>技術の向上</a:t>
            </a:r>
            <a:endParaRPr kumimoji="1" lang="ja-JP" altLang="en-US" dirty="0"/>
          </a:p>
        </p:txBody>
      </p:sp>
      <p:sp>
        <p:nvSpPr>
          <p:cNvPr id="7" name="正方形/長方形 6"/>
          <p:cNvSpPr/>
          <p:nvPr/>
        </p:nvSpPr>
        <p:spPr>
          <a:xfrm>
            <a:off x="1259632" y="3838594"/>
            <a:ext cx="1440160" cy="64807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dirty="0" smtClean="0"/>
              <a:t>取引</a:t>
            </a:r>
            <a:r>
              <a:rPr lang="en-US" altLang="ja-JP" dirty="0" smtClean="0"/>
              <a:t>(trade)</a:t>
            </a:r>
            <a:endParaRPr kumimoji="1" lang="ja-JP" altLang="en-US" dirty="0"/>
          </a:p>
        </p:txBody>
      </p:sp>
      <p:sp>
        <p:nvSpPr>
          <p:cNvPr id="8" name="正方形/長方形 7"/>
          <p:cNvSpPr/>
          <p:nvPr/>
        </p:nvSpPr>
        <p:spPr>
          <a:xfrm>
            <a:off x="4761574" y="4012894"/>
            <a:ext cx="1872208" cy="64807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dirty="0"/>
              <a:t>広告</a:t>
            </a:r>
            <a:r>
              <a:rPr lang="en-US" altLang="ja-JP" dirty="0" smtClean="0"/>
              <a:t>(advertising)</a:t>
            </a:r>
            <a:endParaRPr kumimoji="1" lang="ja-JP" altLang="en-US" dirty="0"/>
          </a:p>
        </p:txBody>
      </p:sp>
      <p:sp>
        <p:nvSpPr>
          <p:cNvPr id="9" name="正方形/長方形 8"/>
          <p:cNvSpPr/>
          <p:nvPr/>
        </p:nvSpPr>
        <p:spPr>
          <a:xfrm>
            <a:off x="2915816" y="3248980"/>
            <a:ext cx="1872208" cy="6480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dirty="0" smtClean="0"/>
              <a:t>販売</a:t>
            </a:r>
            <a:r>
              <a:rPr lang="en-US" altLang="ja-JP" dirty="0" smtClean="0"/>
              <a:t>(sales)</a:t>
            </a:r>
            <a:endParaRPr kumimoji="1" lang="ja-JP" altLang="en-US" dirty="0"/>
          </a:p>
        </p:txBody>
      </p:sp>
      <p:sp>
        <p:nvSpPr>
          <p:cNvPr id="10" name="正方形/長方形 9"/>
          <p:cNvSpPr/>
          <p:nvPr/>
        </p:nvSpPr>
        <p:spPr>
          <a:xfrm>
            <a:off x="2730664" y="4660966"/>
            <a:ext cx="1872208" cy="648072"/>
          </a:xfrm>
          <a:prstGeom prst="rect">
            <a:avLst/>
          </a:prstGeom>
        </p:spPr>
        <p:style>
          <a:lnRef idx="1">
            <a:schemeClr val="accent3"/>
          </a:lnRef>
          <a:fillRef idx="1002">
            <a:schemeClr val="lt1"/>
          </a:fillRef>
          <a:effectRef idx="1">
            <a:schemeClr val="accent3"/>
          </a:effectRef>
          <a:fontRef idx="minor">
            <a:schemeClr val="dk1"/>
          </a:fontRef>
        </p:style>
        <p:txBody>
          <a:bodyPr rtlCol="0" anchor="ctr"/>
          <a:lstStyle/>
          <a:p>
            <a:pPr algn="ctr"/>
            <a:r>
              <a:rPr lang="ja-JP" altLang="en-US" dirty="0" smtClean="0"/>
              <a:t>流通</a:t>
            </a:r>
            <a:r>
              <a:rPr lang="en-US" altLang="ja-JP" dirty="0" smtClean="0"/>
              <a:t>(distribution)</a:t>
            </a:r>
            <a:endParaRPr kumimoji="1" lang="ja-JP" altLang="en-US" dirty="0"/>
          </a:p>
        </p:txBody>
      </p:sp>
      <p:sp>
        <p:nvSpPr>
          <p:cNvPr id="11" name="円/楕円 10"/>
          <p:cNvSpPr/>
          <p:nvPr/>
        </p:nvSpPr>
        <p:spPr>
          <a:xfrm>
            <a:off x="836550" y="3010502"/>
            <a:ext cx="6111714" cy="2578738"/>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 name="直線矢印コネクタ 12"/>
          <p:cNvCxnSpPr>
            <a:stCxn id="6" idx="2"/>
          </p:cNvCxnSpPr>
          <p:nvPr/>
        </p:nvCxnSpPr>
        <p:spPr>
          <a:xfrm>
            <a:off x="1403648" y="2636912"/>
            <a:ext cx="504056" cy="50405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7633210" y="3977964"/>
            <a:ext cx="646331" cy="369332"/>
          </a:xfrm>
          <a:prstGeom prst="rect">
            <a:avLst/>
          </a:prstGeom>
          <a:noFill/>
        </p:spPr>
        <p:txBody>
          <a:bodyPr wrap="none" rtlCol="0">
            <a:spAutoFit/>
          </a:bodyPr>
          <a:lstStyle/>
          <a:p>
            <a:r>
              <a:rPr lang="ja-JP" altLang="en-US" dirty="0"/>
              <a:t>統合</a:t>
            </a:r>
            <a:endParaRPr kumimoji="1" lang="ja-JP" altLang="en-US" dirty="0"/>
          </a:p>
        </p:txBody>
      </p:sp>
      <p:sp>
        <p:nvSpPr>
          <p:cNvPr id="15" name="正方形/長方形 14"/>
          <p:cNvSpPr/>
          <p:nvPr/>
        </p:nvSpPr>
        <p:spPr>
          <a:xfrm>
            <a:off x="7020272" y="4446409"/>
            <a:ext cx="1872208" cy="64807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t>マーケティング</a:t>
            </a:r>
            <a:endParaRPr kumimoji="1" lang="ja-JP" altLang="en-US" dirty="0"/>
          </a:p>
        </p:txBody>
      </p:sp>
      <p:cxnSp>
        <p:nvCxnSpPr>
          <p:cNvPr id="17" name="カギ線コネクタ 16"/>
          <p:cNvCxnSpPr>
            <a:stCxn id="11" idx="5"/>
            <a:endCxn id="15" idx="2"/>
          </p:cNvCxnSpPr>
          <p:nvPr/>
        </p:nvCxnSpPr>
        <p:spPr>
          <a:xfrm rot="5400000" flipH="1" flipV="1">
            <a:off x="6946244" y="4201461"/>
            <a:ext cx="117112" cy="1903152"/>
          </a:xfrm>
          <a:prstGeom prst="bentConnector3">
            <a:avLst>
              <a:gd name="adj1" fmla="val -517664"/>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578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fade">
                                      <p:cBhvr>
                                        <p:cTn id="40" dur="500"/>
                                        <p:tgtEl>
                                          <p:spTgt spid="14"/>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fade">
                                      <p:cBhvr>
                                        <p:cTn id="45" dur="500"/>
                                        <p:tgtEl>
                                          <p:spTgt spid="15"/>
                                        </p:tgtEl>
                                      </p:cBhvr>
                                    </p:animEffect>
                                  </p:childTnLst>
                                </p:cTn>
                              </p:par>
                              <p:par>
                                <p:cTn id="46" presetID="10" presetClass="entr" presetSubtype="0" fill="hold" nodeType="with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fade">
                                      <p:cBhvr>
                                        <p:cTn id="4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4" grpId="0"/>
      <p:bldP spid="1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マスマーケティングから</a:t>
            </a:r>
            <a:r>
              <a:rPr kumimoji="1" lang="en-US" altLang="ja-JP" dirty="0" smtClean="0"/>
              <a:t/>
            </a:r>
            <a:br>
              <a:rPr kumimoji="1" lang="en-US" altLang="ja-JP" dirty="0" smtClean="0"/>
            </a:br>
            <a:r>
              <a:rPr lang="ja-JP" altLang="en-US" dirty="0" smtClean="0"/>
              <a:t>ターゲットマーケティングへ</a:t>
            </a:r>
            <a:endParaRPr kumimoji="1" lang="ja-JP" altLang="en-US" dirty="0"/>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pPr/>
              <a:t>17</a:t>
            </a:fld>
            <a:endParaRPr kumimoji="1" lang="ja-JP" altLang="en-US"/>
          </a:p>
        </p:txBody>
      </p:sp>
      <p:graphicFrame>
        <p:nvGraphicFramePr>
          <p:cNvPr id="5" name="コンテンツ プレースホルダー 4"/>
          <p:cNvGraphicFramePr>
            <a:graphicFrameLocks noGrp="1"/>
          </p:cNvGraphicFramePr>
          <p:nvPr>
            <p:ph sz="quarter" idx="1"/>
            <p:extLst>
              <p:ext uri="{D42A27DB-BD31-4B8C-83A1-F6EECF244321}">
                <p14:modId xmlns:p14="http://schemas.microsoft.com/office/powerpoint/2010/main" val="3169308979"/>
              </p:ext>
            </p:extLst>
          </p:nvPr>
        </p:nvGraphicFramePr>
        <p:xfrm>
          <a:off x="457200" y="1219200"/>
          <a:ext cx="8229600" cy="4443214"/>
        </p:xfrm>
        <a:graphic>
          <a:graphicData uri="http://schemas.openxmlformats.org/drawingml/2006/table">
            <a:tbl>
              <a:tblPr firstRow="1" bandRow="1">
                <a:tableStyleId>{17292A2E-F333-43FB-9621-5CBBE7FDCDCB}</a:tableStyleId>
              </a:tblPr>
              <a:tblGrid>
                <a:gridCol w="2890664"/>
                <a:gridCol w="5338936"/>
              </a:tblGrid>
              <a:tr h="625624">
                <a:tc>
                  <a:txBody>
                    <a:bodyPr/>
                    <a:lstStyle/>
                    <a:p>
                      <a:pPr algn="ctr"/>
                      <a:r>
                        <a:rPr kumimoji="1" lang="ja-JP" altLang="en-US" dirty="0" smtClean="0"/>
                        <a:t>段階</a:t>
                      </a:r>
                      <a:endParaRPr kumimoji="1" lang="ja-JP" altLang="en-US" dirty="0"/>
                    </a:p>
                  </a:txBody>
                  <a:tcPr anchor="ctr"/>
                </a:tc>
                <a:tc>
                  <a:txBody>
                    <a:bodyPr/>
                    <a:lstStyle/>
                    <a:p>
                      <a:pPr algn="ctr"/>
                      <a:r>
                        <a:rPr kumimoji="1" lang="ja-JP" altLang="en-US" dirty="0" smtClean="0"/>
                        <a:t>特徴</a:t>
                      </a:r>
                      <a:endParaRPr kumimoji="1" lang="ja-JP" altLang="en-US" dirty="0"/>
                    </a:p>
                  </a:txBody>
                  <a:tcPr anchor="ctr"/>
                </a:tc>
              </a:tr>
              <a:tr h="1272530">
                <a:tc>
                  <a:txBody>
                    <a:bodyPr/>
                    <a:lstStyle/>
                    <a:p>
                      <a:pPr algn="ctr"/>
                      <a:r>
                        <a:rPr kumimoji="1" lang="ja-JP" altLang="en-US" dirty="0" smtClean="0"/>
                        <a:t>１．分断の時代</a:t>
                      </a:r>
                      <a:endParaRPr kumimoji="1" lang="ja-JP" altLang="en-US" dirty="0"/>
                    </a:p>
                  </a:txBody>
                  <a:tcPr/>
                </a:tc>
                <a:tc>
                  <a:txBody>
                    <a:bodyPr/>
                    <a:lstStyle/>
                    <a:p>
                      <a:r>
                        <a:rPr kumimoji="1" lang="ja-JP" altLang="en-US" dirty="0" smtClean="0"/>
                        <a:t>高いマージン</a:t>
                      </a:r>
                      <a:endParaRPr kumimoji="1" lang="en-US" altLang="ja-JP" dirty="0" smtClean="0"/>
                    </a:p>
                    <a:p>
                      <a:r>
                        <a:rPr kumimoji="1" lang="ja-JP" altLang="en-US" dirty="0" smtClean="0"/>
                        <a:t>少量販売</a:t>
                      </a:r>
                      <a:endParaRPr kumimoji="1" lang="en-US" altLang="ja-JP" dirty="0" smtClean="0"/>
                    </a:p>
                    <a:p>
                      <a:r>
                        <a:rPr kumimoji="1" lang="ja-JP" altLang="en-US" dirty="0" smtClean="0"/>
                        <a:t>高い輸送費のために、市場規模が小さい</a:t>
                      </a:r>
                      <a:endParaRPr kumimoji="1" lang="ja-JP" altLang="en-US" dirty="0"/>
                    </a:p>
                  </a:txBody>
                  <a:tcPr/>
                </a:tc>
              </a:tr>
              <a:tr h="1272530">
                <a:tc>
                  <a:txBody>
                    <a:bodyPr/>
                    <a:lstStyle/>
                    <a:p>
                      <a:pPr algn="ctr"/>
                      <a:r>
                        <a:rPr kumimoji="1" lang="ja-JP" altLang="en-US" dirty="0" smtClean="0"/>
                        <a:t>２．統一の時代</a:t>
                      </a:r>
                      <a:endParaRPr kumimoji="1" lang="ja-JP" altLang="en-US" dirty="0"/>
                    </a:p>
                  </a:txBody>
                  <a:tcPr/>
                </a:tc>
                <a:tc>
                  <a:txBody>
                    <a:bodyPr/>
                    <a:lstStyle/>
                    <a:p>
                      <a:r>
                        <a:rPr kumimoji="1" lang="ja-JP" altLang="en-US" dirty="0" smtClean="0"/>
                        <a:t>大量販売</a:t>
                      </a:r>
                      <a:endParaRPr kumimoji="1" lang="en-US" altLang="ja-JP" dirty="0" smtClean="0"/>
                    </a:p>
                    <a:p>
                      <a:r>
                        <a:rPr kumimoji="1" lang="ja-JP" altLang="en-US" dirty="0" smtClean="0"/>
                        <a:t>低マージン</a:t>
                      </a:r>
                      <a:endParaRPr kumimoji="1" lang="en-US" altLang="ja-JP" dirty="0" smtClean="0"/>
                    </a:p>
                    <a:p>
                      <a:r>
                        <a:rPr kumimoji="1" lang="ja-JP" altLang="en-US" dirty="0" smtClean="0"/>
                        <a:t>全国のマス・マーケットの実現</a:t>
                      </a:r>
                      <a:endParaRPr kumimoji="1" lang="ja-JP" altLang="en-US" dirty="0"/>
                    </a:p>
                  </a:txBody>
                  <a:tcPr/>
                </a:tc>
              </a:tr>
              <a:tr h="1272530">
                <a:tc>
                  <a:txBody>
                    <a:bodyPr/>
                    <a:lstStyle/>
                    <a:p>
                      <a:pPr algn="ctr"/>
                      <a:r>
                        <a:rPr kumimoji="1" lang="ja-JP" altLang="en-US" dirty="0" smtClean="0"/>
                        <a:t>３．細分化の時代</a:t>
                      </a:r>
                      <a:endParaRPr kumimoji="1" lang="ja-JP" altLang="en-US" dirty="0"/>
                    </a:p>
                  </a:txBody>
                  <a:tcPr/>
                </a:tc>
                <a:tc>
                  <a:txBody>
                    <a:bodyPr/>
                    <a:lstStyle/>
                    <a:p>
                      <a:r>
                        <a:rPr kumimoji="1" lang="ja-JP" altLang="en-US" dirty="0" smtClean="0"/>
                        <a:t>大量販売</a:t>
                      </a:r>
                      <a:endParaRPr kumimoji="1" lang="en-US" altLang="ja-JP" dirty="0" smtClean="0"/>
                    </a:p>
                    <a:p>
                      <a:r>
                        <a:rPr kumimoji="1" lang="ja-JP" altLang="en-US" dirty="0" smtClean="0"/>
                        <a:t>顧客価値に基づく価格設定</a:t>
                      </a:r>
                      <a:endParaRPr kumimoji="1" lang="en-US" altLang="ja-JP" dirty="0" smtClean="0"/>
                    </a:p>
                    <a:p>
                      <a:r>
                        <a:rPr kumimoji="1" lang="ja-JP" altLang="en-US" dirty="0" smtClean="0"/>
                        <a:t>人口統計的・心理的細分化</a:t>
                      </a:r>
                      <a:endParaRPr kumimoji="1" lang="ja-JP" altLang="en-US" dirty="0"/>
                    </a:p>
                  </a:txBody>
                  <a:tcPr/>
                </a:tc>
              </a:tr>
            </a:tbl>
          </a:graphicData>
        </a:graphic>
      </p:graphicFrame>
      <p:sp>
        <p:nvSpPr>
          <p:cNvPr id="6" name="テキスト ボックス 5"/>
          <p:cNvSpPr txBox="1"/>
          <p:nvPr/>
        </p:nvSpPr>
        <p:spPr>
          <a:xfrm>
            <a:off x="467544" y="5733256"/>
            <a:ext cx="1585690" cy="369332"/>
          </a:xfrm>
          <a:prstGeom prst="rect">
            <a:avLst/>
          </a:prstGeom>
          <a:noFill/>
        </p:spPr>
        <p:txBody>
          <a:bodyPr wrap="none" rtlCol="0">
            <a:spAutoFit/>
          </a:bodyPr>
          <a:lstStyle/>
          <a:p>
            <a:r>
              <a:rPr kumimoji="1" lang="ja-JP" altLang="en-US" dirty="0" smtClean="0"/>
              <a:t>テドロー</a:t>
            </a:r>
            <a:r>
              <a:rPr kumimoji="1" lang="en-US" altLang="ja-JP" dirty="0" smtClean="0"/>
              <a:t>(1993)</a:t>
            </a:r>
            <a:endParaRPr kumimoji="1" lang="ja-JP" altLang="en-US" dirty="0"/>
          </a:p>
        </p:txBody>
      </p:sp>
    </p:spTree>
    <p:extLst>
      <p:ext uri="{BB962C8B-B14F-4D97-AF65-F5344CB8AC3E}">
        <p14:creationId xmlns:p14="http://schemas.microsoft.com/office/powerpoint/2010/main" val="42585948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マーケティング思想の発展段階（前半）</a:t>
            </a:r>
            <a:endParaRPr kumimoji="1" lang="ja-JP" altLang="en-US" dirty="0"/>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pPr/>
              <a:t>18</a:t>
            </a:fld>
            <a:endParaRPr kumimoji="1" lang="ja-JP" altLang="en-US"/>
          </a:p>
        </p:txBody>
      </p:sp>
      <p:sp>
        <p:nvSpPr>
          <p:cNvPr id="4" name="コンテンツ プレースホルダー 3"/>
          <p:cNvSpPr>
            <a:spLocks noGrp="1"/>
          </p:cNvSpPr>
          <p:nvPr>
            <p:ph sz="quarter" idx="1"/>
          </p:nvPr>
        </p:nvSpPr>
        <p:spPr/>
        <p:txBody>
          <a:bodyPr/>
          <a:lstStyle/>
          <a:p>
            <a:r>
              <a:rPr kumimoji="1" lang="ja-JP" altLang="en-US" dirty="0" smtClean="0"/>
              <a:t>発見の時代　</a:t>
            </a:r>
            <a:r>
              <a:rPr kumimoji="1" lang="en-US" altLang="ja-JP" dirty="0" smtClean="0"/>
              <a:t>1900</a:t>
            </a:r>
            <a:r>
              <a:rPr kumimoji="1" lang="ja-JP" altLang="en-US" dirty="0" smtClean="0"/>
              <a:t>～</a:t>
            </a:r>
            <a:r>
              <a:rPr kumimoji="1" lang="en-US" altLang="ja-JP" dirty="0" smtClean="0"/>
              <a:t>1910</a:t>
            </a:r>
            <a:r>
              <a:rPr kumimoji="1" lang="ja-JP" altLang="en-US" dirty="0" smtClean="0"/>
              <a:t>年</a:t>
            </a:r>
            <a:endParaRPr kumimoji="1" lang="en-US" altLang="ja-JP" dirty="0" smtClean="0"/>
          </a:p>
          <a:p>
            <a:pPr lvl="1"/>
            <a:r>
              <a:rPr kumimoji="1" lang="ja-JP" altLang="en-US" dirty="0" smtClean="0"/>
              <a:t>流通業に関する諸現実からマーケティング理論の枠組みの構築。</a:t>
            </a:r>
            <a:endParaRPr kumimoji="1" lang="en-US" altLang="ja-JP" dirty="0" smtClean="0"/>
          </a:p>
          <a:p>
            <a:r>
              <a:rPr lang="ja-JP" altLang="en-US" dirty="0" smtClean="0"/>
              <a:t>概念</a:t>
            </a:r>
            <a:r>
              <a:rPr lang="ja-JP" altLang="en-US" dirty="0"/>
              <a:t>化</a:t>
            </a:r>
            <a:r>
              <a:rPr lang="ja-JP" altLang="en-US" dirty="0" smtClean="0"/>
              <a:t>の</a:t>
            </a:r>
            <a:r>
              <a:rPr lang="ja-JP" altLang="en-US" dirty="0"/>
              <a:t>時代　</a:t>
            </a:r>
            <a:r>
              <a:rPr lang="en-US" altLang="ja-JP" dirty="0" smtClean="0"/>
              <a:t>1910</a:t>
            </a:r>
            <a:r>
              <a:rPr lang="ja-JP" altLang="en-US" dirty="0" smtClean="0"/>
              <a:t>～</a:t>
            </a:r>
            <a:r>
              <a:rPr lang="en-US" altLang="ja-JP" dirty="0" smtClean="0"/>
              <a:t>1920</a:t>
            </a:r>
            <a:r>
              <a:rPr lang="ja-JP" altLang="en-US" dirty="0" smtClean="0"/>
              <a:t>年</a:t>
            </a:r>
            <a:endParaRPr lang="en-US" altLang="ja-JP" dirty="0" smtClean="0"/>
          </a:p>
          <a:p>
            <a:pPr lvl="1"/>
            <a:r>
              <a:rPr lang="ja-JP" altLang="en-US" dirty="0" smtClean="0"/>
              <a:t>マーケティング諸概念の考案、分類</a:t>
            </a:r>
            <a:endParaRPr lang="en-US" altLang="ja-JP" dirty="0" smtClean="0"/>
          </a:p>
          <a:p>
            <a:pPr lvl="1"/>
            <a:r>
              <a:rPr lang="ja-JP" altLang="en-US" dirty="0" smtClean="0"/>
              <a:t>用語の定義</a:t>
            </a:r>
            <a:endParaRPr lang="en-US" altLang="ja-JP" dirty="0" smtClean="0"/>
          </a:p>
          <a:p>
            <a:r>
              <a:rPr lang="ja-JP" altLang="en-US" dirty="0"/>
              <a:t>統合</a:t>
            </a:r>
            <a:r>
              <a:rPr lang="ja-JP" altLang="en-US" dirty="0" smtClean="0"/>
              <a:t>の</a:t>
            </a:r>
            <a:r>
              <a:rPr lang="ja-JP" altLang="en-US" dirty="0"/>
              <a:t>時代　</a:t>
            </a:r>
            <a:r>
              <a:rPr lang="en-US" altLang="ja-JP" dirty="0" smtClean="0"/>
              <a:t>1920</a:t>
            </a:r>
            <a:r>
              <a:rPr lang="ja-JP" altLang="en-US" dirty="0"/>
              <a:t>～</a:t>
            </a:r>
            <a:r>
              <a:rPr lang="en-US" altLang="ja-JP" dirty="0" smtClean="0"/>
              <a:t>1930</a:t>
            </a:r>
            <a:r>
              <a:rPr lang="ja-JP" altLang="en-US" dirty="0" smtClean="0"/>
              <a:t>年</a:t>
            </a:r>
            <a:endParaRPr lang="en-US" altLang="ja-JP" dirty="0" smtClean="0"/>
          </a:p>
          <a:p>
            <a:pPr lvl="1"/>
            <a:r>
              <a:rPr lang="ja-JP" altLang="en-US" dirty="0" smtClean="0"/>
              <a:t>マーケティング諸原理の統合化</a:t>
            </a:r>
            <a:endParaRPr lang="en-US" altLang="ja-JP" dirty="0" smtClean="0"/>
          </a:p>
          <a:p>
            <a:pPr lvl="1"/>
            <a:r>
              <a:rPr lang="ja-JP" altLang="en-US" dirty="0"/>
              <a:t>実践的</a:t>
            </a:r>
            <a:r>
              <a:rPr lang="ja-JP" altLang="en-US" dirty="0" smtClean="0"/>
              <a:t>な思想として体系化</a:t>
            </a:r>
            <a:endParaRPr lang="en-US" altLang="ja-JP" dirty="0" smtClean="0"/>
          </a:p>
          <a:p>
            <a:r>
              <a:rPr lang="ja-JP" altLang="en-US" dirty="0"/>
              <a:t>発展</a:t>
            </a:r>
            <a:r>
              <a:rPr lang="ja-JP" altLang="en-US" dirty="0" smtClean="0"/>
              <a:t>の</a:t>
            </a:r>
            <a:r>
              <a:rPr lang="ja-JP" altLang="en-US" dirty="0"/>
              <a:t>時代　</a:t>
            </a:r>
            <a:r>
              <a:rPr lang="en-US" altLang="ja-JP" dirty="0" smtClean="0"/>
              <a:t>1930</a:t>
            </a:r>
            <a:r>
              <a:rPr lang="ja-JP" altLang="en-US" dirty="0"/>
              <a:t>～</a:t>
            </a:r>
            <a:r>
              <a:rPr lang="en-US" altLang="ja-JP" dirty="0" smtClean="0"/>
              <a:t>1940</a:t>
            </a:r>
            <a:r>
              <a:rPr lang="ja-JP" altLang="en-US" dirty="0" smtClean="0"/>
              <a:t>年</a:t>
            </a:r>
            <a:endParaRPr lang="en-US" altLang="ja-JP" dirty="0" smtClean="0"/>
          </a:p>
          <a:p>
            <a:pPr lvl="1"/>
            <a:r>
              <a:rPr lang="ja-JP" altLang="en-US" dirty="0" smtClean="0"/>
              <a:t>マーケティング諸分野の発展</a:t>
            </a:r>
            <a:endParaRPr lang="en-US" altLang="ja-JP" dirty="0"/>
          </a:p>
          <a:p>
            <a:endParaRPr lang="en-US" altLang="ja-JP" dirty="0"/>
          </a:p>
          <a:p>
            <a:endParaRPr lang="en-US" altLang="ja-JP" dirty="0"/>
          </a:p>
          <a:p>
            <a:endParaRPr kumimoji="1" lang="ja-JP" altLang="en-US" dirty="0"/>
          </a:p>
        </p:txBody>
      </p:sp>
    </p:spTree>
    <p:extLst>
      <p:ext uri="{BB962C8B-B14F-4D97-AF65-F5344CB8AC3E}">
        <p14:creationId xmlns:p14="http://schemas.microsoft.com/office/powerpoint/2010/main" val="29962750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マーケティング思想の発展段階（後半）</a:t>
            </a:r>
            <a:endParaRPr kumimoji="1" lang="ja-JP" altLang="en-US" dirty="0"/>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pPr/>
              <a:t>19</a:t>
            </a:fld>
            <a:endParaRPr kumimoji="1" lang="ja-JP" altLang="en-US"/>
          </a:p>
        </p:txBody>
      </p:sp>
      <p:sp>
        <p:nvSpPr>
          <p:cNvPr id="4" name="コンテンツ プレースホルダー 3"/>
          <p:cNvSpPr>
            <a:spLocks noGrp="1"/>
          </p:cNvSpPr>
          <p:nvPr>
            <p:ph sz="quarter" idx="1"/>
          </p:nvPr>
        </p:nvSpPr>
        <p:spPr/>
        <p:txBody>
          <a:bodyPr>
            <a:normAutofit/>
          </a:bodyPr>
          <a:lstStyle/>
          <a:p>
            <a:r>
              <a:rPr lang="ja-JP" altLang="en-US" dirty="0"/>
              <a:t>再評価</a:t>
            </a:r>
            <a:r>
              <a:rPr kumimoji="1" lang="ja-JP" altLang="en-US" dirty="0" smtClean="0"/>
              <a:t>の時代　</a:t>
            </a:r>
            <a:r>
              <a:rPr kumimoji="1" lang="en-US" altLang="ja-JP" dirty="0" smtClean="0"/>
              <a:t>1940</a:t>
            </a:r>
            <a:r>
              <a:rPr kumimoji="1" lang="ja-JP" altLang="en-US" dirty="0" smtClean="0"/>
              <a:t>～</a:t>
            </a:r>
            <a:r>
              <a:rPr kumimoji="1" lang="en-US" altLang="ja-JP" dirty="0" smtClean="0"/>
              <a:t>1950</a:t>
            </a:r>
            <a:r>
              <a:rPr kumimoji="1" lang="ja-JP" altLang="en-US" dirty="0" smtClean="0"/>
              <a:t>年</a:t>
            </a:r>
            <a:endParaRPr kumimoji="1" lang="en-US" altLang="ja-JP" dirty="0" smtClean="0"/>
          </a:p>
          <a:p>
            <a:pPr lvl="1"/>
            <a:r>
              <a:rPr lang="ja-JP" altLang="en-US" dirty="0" smtClean="0"/>
              <a:t>マーケティング諸概念と枠組みの再考</a:t>
            </a:r>
            <a:endParaRPr lang="en-US" altLang="ja-JP" dirty="0" smtClean="0"/>
          </a:p>
          <a:p>
            <a:pPr lvl="1"/>
            <a:r>
              <a:rPr lang="ja-JP" altLang="en-US" dirty="0"/>
              <a:t>商品的</a:t>
            </a:r>
            <a:r>
              <a:rPr lang="ja-JP" altLang="en-US" dirty="0" smtClean="0"/>
              <a:t>な接近法の後退</a:t>
            </a:r>
            <a:endParaRPr lang="en-US" altLang="ja-JP" dirty="0" smtClean="0"/>
          </a:p>
          <a:p>
            <a:pPr lvl="1"/>
            <a:r>
              <a:rPr kumimoji="1" lang="ja-JP" altLang="en-US" dirty="0" smtClean="0"/>
              <a:t>マーケティング諸活動の管理</a:t>
            </a:r>
            <a:endParaRPr kumimoji="1" lang="en-US" altLang="ja-JP" dirty="0" smtClean="0"/>
          </a:p>
          <a:p>
            <a:r>
              <a:rPr lang="ja-JP" altLang="en-US" dirty="0" smtClean="0"/>
              <a:t>再概念化の</a:t>
            </a:r>
            <a:r>
              <a:rPr lang="ja-JP" altLang="en-US" dirty="0"/>
              <a:t>時代　</a:t>
            </a:r>
            <a:r>
              <a:rPr lang="en-US" altLang="ja-JP" dirty="0" smtClean="0"/>
              <a:t>1950</a:t>
            </a:r>
            <a:r>
              <a:rPr lang="ja-JP" altLang="en-US" dirty="0" smtClean="0"/>
              <a:t>～</a:t>
            </a:r>
            <a:r>
              <a:rPr lang="en-US" altLang="ja-JP" dirty="0" smtClean="0"/>
              <a:t>1960</a:t>
            </a:r>
            <a:r>
              <a:rPr lang="ja-JP" altLang="en-US" dirty="0" smtClean="0"/>
              <a:t>年</a:t>
            </a:r>
            <a:endParaRPr lang="en-US" altLang="ja-JP" dirty="0" smtClean="0"/>
          </a:p>
          <a:p>
            <a:pPr lvl="1"/>
            <a:r>
              <a:rPr lang="ja-JP" altLang="en-US" dirty="0" smtClean="0"/>
              <a:t>企業的なマーケティング</a:t>
            </a:r>
            <a:r>
              <a:rPr lang="en-US" altLang="ja-JP" dirty="0" smtClean="0"/>
              <a:t>(managerial marketing)</a:t>
            </a:r>
          </a:p>
          <a:p>
            <a:pPr lvl="1"/>
            <a:r>
              <a:rPr lang="ja-JP" altLang="en-US" dirty="0"/>
              <a:t>数量的</a:t>
            </a:r>
            <a:r>
              <a:rPr lang="ja-JP" altLang="en-US" dirty="0" smtClean="0"/>
              <a:t>な分析方法</a:t>
            </a:r>
            <a:endParaRPr lang="en-US" altLang="ja-JP" dirty="0" smtClean="0"/>
          </a:p>
          <a:p>
            <a:r>
              <a:rPr lang="ja-JP" altLang="en-US" dirty="0"/>
              <a:t>分化</a:t>
            </a:r>
            <a:r>
              <a:rPr lang="ja-JP" altLang="en-US" dirty="0" smtClean="0"/>
              <a:t>の</a:t>
            </a:r>
            <a:r>
              <a:rPr lang="ja-JP" altLang="en-US" dirty="0"/>
              <a:t>時代　</a:t>
            </a:r>
            <a:r>
              <a:rPr lang="en-US" altLang="ja-JP" dirty="0" smtClean="0"/>
              <a:t>1960</a:t>
            </a:r>
            <a:r>
              <a:rPr lang="ja-JP" altLang="en-US" dirty="0"/>
              <a:t>～</a:t>
            </a:r>
            <a:r>
              <a:rPr lang="en-US" altLang="ja-JP" dirty="0" smtClean="0"/>
              <a:t>1970</a:t>
            </a:r>
            <a:r>
              <a:rPr lang="ja-JP" altLang="en-US" dirty="0" smtClean="0"/>
              <a:t>年</a:t>
            </a:r>
            <a:endParaRPr lang="en-US" altLang="ja-JP" dirty="0" smtClean="0"/>
          </a:p>
          <a:p>
            <a:pPr lvl="1"/>
            <a:r>
              <a:rPr lang="ja-JP" altLang="en-US" dirty="0" smtClean="0"/>
              <a:t>マーケティング諸分野の専門化</a:t>
            </a:r>
            <a:endParaRPr lang="en-US" altLang="ja-JP" dirty="0" smtClean="0"/>
          </a:p>
          <a:p>
            <a:r>
              <a:rPr lang="ja-JP" altLang="en-US" dirty="0"/>
              <a:t>社会化</a:t>
            </a:r>
            <a:r>
              <a:rPr lang="ja-JP" altLang="en-US" dirty="0" smtClean="0"/>
              <a:t>の</a:t>
            </a:r>
            <a:r>
              <a:rPr lang="ja-JP" altLang="en-US" dirty="0"/>
              <a:t>時代　</a:t>
            </a:r>
            <a:r>
              <a:rPr lang="en-US" altLang="ja-JP" dirty="0" smtClean="0"/>
              <a:t>1970</a:t>
            </a:r>
            <a:r>
              <a:rPr lang="ja-JP" altLang="en-US" dirty="0"/>
              <a:t>～</a:t>
            </a:r>
            <a:r>
              <a:rPr lang="en-US" altLang="ja-JP" dirty="0" smtClean="0"/>
              <a:t>1980</a:t>
            </a:r>
            <a:r>
              <a:rPr lang="ja-JP" altLang="en-US" dirty="0" smtClean="0"/>
              <a:t>年</a:t>
            </a:r>
            <a:endParaRPr lang="en-US" altLang="ja-JP" dirty="0" smtClean="0"/>
          </a:p>
          <a:p>
            <a:pPr lvl="1"/>
            <a:r>
              <a:rPr lang="ja-JP" altLang="en-US" dirty="0" smtClean="0"/>
              <a:t>社会問題</a:t>
            </a:r>
            <a:r>
              <a:rPr lang="ja-JP" altLang="en-US" dirty="0"/>
              <a:t>へ</a:t>
            </a:r>
            <a:r>
              <a:rPr lang="ja-JP" altLang="en-US" dirty="0" smtClean="0"/>
              <a:t>の取り組み</a:t>
            </a:r>
            <a:endParaRPr lang="en-US" altLang="ja-JP" dirty="0"/>
          </a:p>
          <a:p>
            <a:endParaRPr lang="en-US" altLang="ja-JP" dirty="0"/>
          </a:p>
          <a:p>
            <a:endParaRPr lang="en-US" altLang="ja-JP" dirty="0"/>
          </a:p>
          <a:p>
            <a:endParaRPr kumimoji="1" lang="ja-JP" altLang="en-US" dirty="0"/>
          </a:p>
        </p:txBody>
      </p:sp>
    </p:spTree>
    <p:extLst>
      <p:ext uri="{BB962C8B-B14F-4D97-AF65-F5344CB8AC3E}">
        <p14:creationId xmlns:p14="http://schemas.microsoft.com/office/powerpoint/2010/main" val="12028910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マーケティングとは</a:t>
            </a:r>
            <a:endParaRPr kumimoji="1" lang="ja-JP" altLang="en-US" dirty="0"/>
          </a:p>
        </p:txBody>
      </p:sp>
      <p:sp>
        <p:nvSpPr>
          <p:cNvPr id="3" name="コンテンツ プレースホルダ 2"/>
          <p:cNvSpPr>
            <a:spLocks noGrp="1"/>
          </p:cNvSpPr>
          <p:nvPr>
            <p:ph sz="quarter" idx="1"/>
          </p:nvPr>
        </p:nvSpPr>
        <p:spPr>
          <a:xfrm>
            <a:off x="457200" y="1219200"/>
            <a:ext cx="8229600" cy="1489720"/>
          </a:xfrm>
        </p:spPr>
        <p:txBody>
          <a:bodyPr/>
          <a:lstStyle/>
          <a:p>
            <a:r>
              <a:rPr kumimoji="1" lang="en-US" altLang="ja-JP" dirty="0" smtClean="0"/>
              <a:t>“Market”</a:t>
            </a:r>
            <a:r>
              <a:rPr kumimoji="1" lang="ja-JP" altLang="en-US" dirty="0" smtClean="0"/>
              <a:t>：市場</a:t>
            </a:r>
            <a:endParaRPr kumimoji="1" lang="en-US" altLang="ja-JP" dirty="0" smtClean="0"/>
          </a:p>
          <a:p>
            <a:r>
              <a:rPr kumimoji="1" lang="en-US" altLang="ja-JP" dirty="0" smtClean="0"/>
              <a:t>“</a:t>
            </a:r>
            <a:r>
              <a:rPr kumimoji="1" lang="en-US" altLang="ja-JP" dirty="0" err="1" smtClean="0"/>
              <a:t>ing</a:t>
            </a:r>
            <a:r>
              <a:rPr kumimoji="1" lang="en-US" altLang="ja-JP" dirty="0" smtClean="0"/>
              <a:t>”:</a:t>
            </a:r>
            <a:r>
              <a:rPr kumimoji="1" lang="ja-JP" altLang="en-US" dirty="0" smtClean="0"/>
              <a:t>創ること、継続的な商品サービスの提供</a:t>
            </a:r>
            <a:endParaRPr kumimoji="1" lang="en-US" altLang="ja-JP" dirty="0" smtClean="0"/>
          </a:p>
          <a:p>
            <a:r>
              <a:rPr lang="en-US" altLang="ja-JP" dirty="0" smtClean="0"/>
              <a:t>Marketing:</a:t>
            </a:r>
            <a:r>
              <a:rPr lang="ja-JP" altLang="en-US" dirty="0" smtClean="0"/>
              <a:t>市場創造活動</a:t>
            </a:r>
            <a:endParaRPr kumimoji="1" lang="ja-JP" altLang="en-US" dirty="0"/>
          </a:p>
        </p:txBody>
      </p:sp>
      <p:sp>
        <p:nvSpPr>
          <p:cNvPr id="4" name="角丸四角形 3"/>
          <p:cNvSpPr/>
          <p:nvPr/>
        </p:nvSpPr>
        <p:spPr>
          <a:xfrm>
            <a:off x="1115616" y="3212976"/>
            <a:ext cx="1368152" cy="151216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dirty="0" smtClean="0"/>
              <a:t>消費者</a:t>
            </a:r>
            <a:endParaRPr kumimoji="1" lang="ja-JP" altLang="en-US" dirty="0"/>
          </a:p>
        </p:txBody>
      </p:sp>
      <p:sp>
        <p:nvSpPr>
          <p:cNvPr id="5" name="角丸四角形 4"/>
          <p:cNvSpPr/>
          <p:nvPr/>
        </p:nvSpPr>
        <p:spPr>
          <a:xfrm>
            <a:off x="6228184" y="3212976"/>
            <a:ext cx="1368152" cy="151216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smtClean="0"/>
              <a:t>企業</a:t>
            </a:r>
            <a:endParaRPr kumimoji="1" lang="ja-JP" altLang="en-US" dirty="0"/>
          </a:p>
        </p:txBody>
      </p:sp>
      <p:sp>
        <p:nvSpPr>
          <p:cNvPr id="6" name="正方形/長方形 5"/>
          <p:cNvSpPr/>
          <p:nvPr/>
        </p:nvSpPr>
        <p:spPr>
          <a:xfrm>
            <a:off x="3635896" y="3501008"/>
            <a:ext cx="1368152" cy="93610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dirty="0" smtClean="0"/>
              <a:t>交換</a:t>
            </a:r>
            <a:endParaRPr kumimoji="1" lang="ja-JP" altLang="en-US" dirty="0"/>
          </a:p>
        </p:txBody>
      </p:sp>
      <p:cxnSp>
        <p:nvCxnSpPr>
          <p:cNvPr id="10" name="直線矢印コネクタ 9"/>
          <p:cNvCxnSpPr>
            <a:stCxn id="5" idx="1"/>
            <a:endCxn id="6" idx="3"/>
          </p:cNvCxnSpPr>
          <p:nvPr/>
        </p:nvCxnSpPr>
        <p:spPr>
          <a:xfrm flipH="1">
            <a:off x="5004048" y="3969060"/>
            <a:ext cx="122413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4" idx="3"/>
            <a:endCxn id="6" idx="1"/>
          </p:cNvCxnSpPr>
          <p:nvPr/>
        </p:nvCxnSpPr>
        <p:spPr>
          <a:xfrm>
            <a:off x="2483768" y="3969060"/>
            <a:ext cx="115212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5220072" y="3501008"/>
            <a:ext cx="877163" cy="369332"/>
          </a:xfrm>
          <a:prstGeom prst="rect">
            <a:avLst/>
          </a:prstGeom>
          <a:noFill/>
        </p:spPr>
        <p:txBody>
          <a:bodyPr wrap="none" rtlCol="0">
            <a:spAutoFit/>
          </a:bodyPr>
          <a:lstStyle/>
          <a:p>
            <a:r>
              <a:rPr kumimoji="1" lang="ja-JP" altLang="en-US" dirty="0" smtClean="0"/>
              <a:t>提供物</a:t>
            </a:r>
            <a:endParaRPr kumimoji="1" lang="ja-JP" altLang="en-US" dirty="0"/>
          </a:p>
        </p:txBody>
      </p:sp>
      <p:sp>
        <p:nvSpPr>
          <p:cNvPr id="15" name="テキスト ボックス 14"/>
          <p:cNvSpPr txBox="1"/>
          <p:nvPr/>
        </p:nvSpPr>
        <p:spPr>
          <a:xfrm>
            <a:off x="2699792" y="3501008"/>
            <a:ext cx="646331" cy="369332"/>
          </a:xfrm>
          <a:prstGeom prst="rect">
            <a:avLst/>
          </a:prstGeom>
          <a:noFill/>
        </p:spPr>
        <p:txBody>
          <a:bodyPr wrap="none" rtlCol="0">
            <a:spAutoFit/>
          </a:bodyPr>
          <a:lstStyle/>
          <a:p>
            <a:r>
              <a:rPr lang="ja-JP" altLang="en-US" dirty="0"/>
              <a:t>対価</a:t>
            </a:r>
            <a:endParaRPr kumimoji="1" lang="ja-JP" altLang="en-US" dirty="0"/>
          </a:p>
        </p:txBody>
      </p:sp>
      <p:sp>
        <p:nvSpPr>
          <p:cNvPr id="16" name="テキスト ボックス 15"/>
          <p:cNvSpPr txBox="1"/>
          <p:nvPr/>
        </p:nvSpPr>
        <p:spPr>
          <a:xfrm>
            <a:off x="3995936" y="3068960"/>
            <a:ext cx="646331" cy="369332"/>
          </a:xfrm>
          <a:prstGeom prst="rect">
            <a:avLst/>
          </a:prstGeom>
          <a:noFill/>
        </p:spPr>
        <p:txBody>
          <a:bodyPr wrap="none" rtlCol="0">
            <a:spAutoFit/>
          </a:bodyPr>
          <a:lstStyle/>
          <a:p>
            <a:r>
              <a:rPr kumimoji="1" lang="ja-JP" altLang="en-US" dirty="0" smtClean="0"/>
              <a:t>市場</a:t>
            </a:r>
            <a:endParaRPr kumimoji="1" lang="ja-JP" altLang="en-US" dirty="0"/>
          </a:p>
        </p:txBody>
      </p:sp>
      <p:sp>
        <p:nvSpPr>
          <p:cNvPr id="17" name="テキスト ボックス 16"/>
          <p:cNvSpPr txBox="1"/>
          <p:nvPr/>
        </p:nvSpPr>
        <p:spPr>
          <a:xfrm>
            <a:off x="3059832" y="5157192"/>
            <a:ext cx="2448106" cy="369332"/>
          </a:xfrm>
          <a:prstGeom prst="rect">
            <a:avLst/>
          </a:prstGeom>
          <a:noFill/>
        </p:spPr>
        <p:txBody>
          <a:bodyPr wrap="none" rtlCol="0">
            <a:spAutoFit/>
          </a:bodyPr>
          <a:lstStyle/>
          <a:p>
            <a:r>
              <a:rPr lang="ja-JP" altLang="en-US" dirty="0" smtClean="0"/>
              <a:t>継続的に売れる仕組み</a:t>
            </a:r>
            <a:endParaRPr kumimoji="1" lang="ja-JP" altLang="en-US" dirty="0"/>
          </a:p>
        </p:txBody>
      </p:sp>
      <p:sp>
        <p:nvSpPr>
          <p:cNvPr id="13" name="スライド番号プレースホルダ 12"/>
          <p:cNvSpPr>
            <a:spLocks noGrp="1"/>
          </p:cNvSpPr>
          <p:nvPr>
            <p:ph type="sldNum" sz="quarter" idx="12"/>
          </p:nvPr>
        </p:nvSpPr>
        <p:spPr/>
        <p:txBody>
          <a:bodyPr/>
          <a:lstStyle/>
          <a:p>
            <a:fld id="{D2D8002D-B5B0-4BAC-B1F6-782DDCCE6D9C}" type="slidenum">
              <a:rPr kumimoji="1" lang="ja-JP" altLang="en-US" smtClean="0"/>
              <a:pPr/>
              <a:t>2</a:t>
            </a:fld>
            <a:endParaRPr kumimoji="1" lang="ja-JP"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pPr eaLnBrk="1" hangingPunct="1"/>
            <a:r>
              <a:rPr lang="ja-JP" altLang="en-US" smtClean="0"/>
              <a:t>マーケティングの定義</a:t>
            </a:r>
          </a:p>
        </p:txBody>
      </p:sp>
      <p:sp>
        <p:nvSpPr>
          <p:cNvPr id="10243" name="コンテンツ プレースホルダー 2"/>
          <p:cNvSpPr>
            <a:spLocks noGrp="1"/>
          </p:cNvSpPr>
          <p:nvPr>
            <p:ph sz="quarter" idx="1"/>
          </p:nvPr>
        </p:nvSpPr>
        <p:spPr>
          <a:xfrm>
            <a:off x="457200" y="1219200"/>
            <a:ext cx="8229600" cy="625475"/>
          </a:xfrm>
        </p:spPr>
        <p:txBody>
          <a:bodyPr>
            <a:noAutofit/>
          </a:bodyPr>
          <a:lstStyle/>
          <a:p>
            <a:pPr eaLnBrk="1" hangingPunct="1"/>
            <a:r>
              <a:rPr lang="en-US" altLang="ja-JP" sz="2800" dirty="0" smtClean="0"/>
              <a:t>AMA:</a:t>
            </a:r>
            <a:r>
              <a:rPr lang="ja-JP" altLang="en-US" sz="2800" dirty="0" smtClean="0"/>
              <a:t>アメリカマーケティング協会の定義（</a:t>
            </a:r>
            <a:r>
              <a:rPr lang="en-US" altLang="ja-JP" sz="2800" dirty="0" smtClean="0"/>
              <a:t>1935</a:t>
            </a:r>
            <a:r>
              <a:rPr lang="ja-JP" altLang="en-US" sz="2800" dirty="0" smtClean="0"/>
              <a:t>）</a:t>
            </a:r>
            <a:endParaRPr lang="en-US" altLang="ja-JP" sz="2800" dirty="0" smtClean="0"/>
          </a:p>
          <a:p>
            <a:pPr eaLnBrk="1" hangingPunct="1"/>
            <a:endParaRPr lang="en-US" altLang="ja-JP" sz="2800" dirty="0" smtClean="0"/>
          </a:p>
          <a:p>
            <a:pPr eaLnBrk="1" hangingPunct="1"/>
            <a:endParaRPr lang="en-US" altLang="ja-JP" sz="2800" dirty="0" smtClean="0"/>
          </a:p>
          <a:p>
            <a:pPr eaLnBrk="1" hangingPunct="1"/>
            <a:endParaRPr lang="en-US" altLang="ja-JP" sz="2800" dirty="0" smtClean="0"/>
          </a:p>
          <a:p>
            <a:pPr eaLnBrk="1" hangingPunct="1"/>
            <a:endParaRPr lang="en-US" altLang="ja-JP" sz="2800" dirty="0" smtClean="0"/>
          </a:p>
          <a:p>
            <a:pPr eaLnBrk="1" hangingPunct="1"/>
            <a:r>
              <a:rPr lang="en-US" altLang="ja-JP" sz="2800" dirty="0" smtClean="0"/>
              <a:t>AMA:</a:t>
            </a:r>
            <a:r>
              <a:rPr lang="ja-JP" altLang="en-US" sz="2800" dirty="0" smtClean="0"/>
              <a:t>アメリカマーケティング協会の定義（</a:t>
            </a:r>
            <a:r>
              <a:rPr lang="en-US" altLang="ja-JP" sz="2800" dirty="0" smtClean="0"/>
              <a:t>1985</a:t>
            </a:r>
            <a:r>
              <a:rPr lang="ja-JP" altLang="en-US" sz="2800" dirty="0" smtClean="0"/>
              <a:t>）</a:t>
            </a:r>
          </a:p>
          <a:p>
            <a:pPr eaLnBrk="1" hangingPunct="1"/>
            <a:endParaRPr lang="ja-JP" altLang="en-US" sz="2800" dirty="0" smtClean="0"/>
          </a:p>
        </p:txBody>
      </p:sp>
      <p:sp>
        <p:nvSpPr>
          <p:cNvPr id="4" name="角丸四角形 3"/>
          <p:cNvSpPr/>
          <p:nvPr/>
        </p:nvSpPr>
        <p:spPr>
          <a:xfrm>
            <a:off x="899592" y="1988840"/>
            <a:ext cx="6911975" cy="935038"/>
          </a:xfrm>
          <a:prstGeom prst="roundRect">
            <a:avLst/>
          </a:prstGeom>
        </p:spPr>
        <p:style>
          <a:lnRef idx="2">
            <a:schemeClr val="accent6"/>
          </a:lnRef>
          <a:fillRef idx="1">
            <a:schemeClr val="lt1"/>
          </a:fillRef>
          <a:effectRef idx="0">
            <a:schemeClr val="accent6"/>
          </a:effectRef>
          <a:fontRef idx="minor">
            <a:schemeClr val="dk1"/>
          </a:fontRef>
        </p:style>
        <p:txBody>
          <a:bodyPr/>
          <a:lstStyle/>
          <a:p>
            <a:pPr>
              <a:defRPr/>
            </a:pPr>
            <a:r>
              <a:rPr lang="ja-JP" altLang="en-US" sz="2400" dirty="0"/>
              <a:t>生産者から消費者への</a:t>
            </a:r>
            <a:r>
              <a:rPr lang="ja-JP" altLang="en-US" sz="2400" dirty="0">
                <a:solidFill>
                  <a:srgbClr val="FF0000"/>
                </a:solidFill>
              </a:rPr>
              <a:t>財やサービスのフロー</a:t>
            </a:r>
            <a:r>
              <a:rPr lang="ja-JP" altLang="en-US" sz="2400" dirty="0"/>
              <a:t>を方向づける、事業諸活動の遂行である</a:t>
            </a:r>
            <a:r>
              <a:rPr lang="en-US" altLang="ja-JP" sz="2400" dirty="0"/>
              <a:t>.</a:t>
            </a:r>
            <a:endParaRPr lang="ja-JP" altLang="en-US" sz="2400" dirty="0"/>
          </a:p>
        </p:txBody>
      </p:sp>
      <p:sp>
        <p:nvSpPr>
          <p:cNvPr id="5" name="角丸四角形 4"/>
          <p:cNvSpPr/>
          <p:nvPr/>
        </p:nvSpPr>
        <p:spPr>
          <a:xfrm>
            <a:off x="900113" y="4221163"/>
            <a:ext cx="6911975" cy="1728787"/>
          </a:xfrm>
          <a:prstGeom prst="roundRect">
            <a:avLst/>
          </a:prstGeom>
        </p:spPr>
        <p:style>
          <a:lnRef idx="2">
            <a:schemeClr val="accent6"/>
          </a:lnRef>
          <a:fillRef idx="1">
            <a:schemeClr val="lt1"/>
          </a:fillRef>
          <a:effectRef idx="0">
            <a:schemeClr val="accent6"/>
          </a:effectRef>
          <a:fontRef idx="minor">
            <a:schemeClr val="dk1"/>
          </a:fontRef>
        </p:style>
        <p:txBody>
          <a:bodyPr/>
          <a:lstStyle/>
          <a:p>
            <a:pPr>
              <a:defRPr/>
            </a:pPr>
            <a:r>
              <a:rPr lang="ja-JP" altLang="en-US" sz="2400" dirty="0"/>
              <a:t>個人と組織の目的を満たすような</a:t>
            </a:r>
            <a:r>
              <a:rPr lang="ja-JP" altLang="en-US" sz="2400" dirty="0">
                <a:solidFill>
                  <a:srgbClr val="FF0000"/>
                </a:solidFill>
              </a:rPr>
              <a:t>交換</a:t>
            </a:r>
            <a:r>
              <a:rPr lang="ja-JP" altLang="en-US" sz="2400" dirty="0"/>
              <a:t>を生み出すために、</a:t>
            </a:r>
            <a:r>
              <a:rPr lang="ja-JP" altLang="en-US" sz="2400" dirty="0">
                <a:solidFill>
                  <a:srgbClr val="FF0000"/>
                </a:solidFill>
              </a:rPr>
              <a:t>アイデア</a:t>
            </a:r>
            <a:r>
              <a:rPr lang="ja-JP" altLang="en-US" sz="2400" dirty="0"/>
              <a:t>や</a:t>
            </a:r>
            <a:r>
              <a:rPr lang="ja-JP" altLang="en-US" sz="2400" dirty="0">
                <a:solidFill>
                  <a:srgbClr val="FF0000"/>
                </a:solidFill>
              </a:rPr>
              <a:t>財</a:t>
            </a:r>
            <a:r>
              <a:rPr lang="ja-JP" altLang="en-US" sz="2400" dirty="0"/>
              <a:t>や</a:t>
            </a:r>
            <a:r>
              <a:rPr lang="ja-JP" altLang="en-US" sz="2400" dirty="0">
                <a:solidFill>
                  <a:srgbClr val="FF0000"/>
                </a:solidFill>
              </a:rPr>
              <a:t>サービス</a:t>
            </a:r>
            <a:r>
              <a:rPr lang="ja-JP" altLang="en-US" sz="2400" dirty="0"/>
              <a:t>の考案から、</a:t>
            </a:r>
            <a:r>
              <a:rPr lang="ja-JP" altLang="en-US" sz="2400" dirty="0">
                <a:solidFill>
                  <a:srgbClr val="FF0000"/>
                </a:solidFill>
              </a:rPr>
              <a:t>価格設定</a:t>
            </a:r>
            <a:r>
              <a:rPr lang="ja-JP" altLang="en-US" sz="2400" dirty="0"/>
              <a:t>、</a:t>
            </a:r>
            <a:r>
              <a:rPr lang="ja-JP" altLang="en-US" sz="2400" dirty="0">
                <a:solidFill>
                  <a:srgbClr val="FF0000"/>
                </a:solidFill>
              </a:rPr>
              <a:t>プロモーション</a:t>
            </a:r>
            <a:r>
              <a:rPr lang="ja-JP" altLang="en-US" sz="2400" dirty="0"/>
              <a:t>、そして</a:t>
            </a:r>
            <a:r>
              <a:rPr lang="ja-JP" altLang="en-US" sz="2400" dirty="0">
                <a:solidFill>
                  <a:srgbClr val="FF0000"/>
                </a:solidFill>
              </a:rPr>
              <a:t>流通</a:t>
            </a:r>
            <a:r>
              <a:rPr lang="ja-JP" altLang="en-US" sz="2400" dirty="0"/>
              <a:t>に至るまでを計画し実行するプロセスである</a:t>
            </a:r>
            <a:r>
              <a:rPr lang="en-US" altLang="ja-JP" sz="2400" dirty="0"/>
              <a:t>.</a:t>
            </a:r>
            <a:endParaRPr lang="ja-JP" altLang="en-US" sz="2400"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3</a:t>
            </a:fld>
            <a:endParaRPr kumimoji="1" lang="ja-JP"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pPr eaLnBrk="1" hangingPunct="1"/>
            <a:r>
              <a:rPr lang="ja-JP" altLang="en-US" smtClean="0"/>
              <a:t>マーケティングの定義（つづき）</a:t>
            </a:r>
          </a:p>
        </p:txBody>
      </p:sp>
      <p:sp>
        <p:nvSpPr>
          <p:cNvPr id="11267" name="コンテンツ プレースホルダー 2"/>
          <p:cNvSpPr>
            <a:spLocks noGrp="1"/>
          </p:cNvSpPr>
          <p:nvPr>
            <p:ph sz="quarter" idx="1"/>
          </p:nvPr>
        </p:nvSpPr>
        <p:spPr>
          <a:xfrm>
            <a:off x="457200" y="1219200"/>
            <a:ext cx="8229600" cy="625475"/>
          </a:xfrm>
        </p:spPr>
        <p:txBody>
          <a:bodyPr>
            <a:noAutofit/>
          </a:bodyPr>
          <a:lstStyle/>
          <a:p>
            <a:pPr eaLnBrk="1" hangingPunct="1"/>
            <a:r>
              <a:rPr lang="en-US" altLang="ja-JP" sz="2800" dirty="0" smtClean="0"/>
              <a:t>AMA:</a:t>
            </a:r>
            <a:r>
              <a:rPr lang="ja-JP" altLang="en-US" sz="2800" dirty="0" smtClean="0"/>
              <a:t>アメリカマーケティング協会の定義（</a:t>
            </a:r>
            <a:r>
              <a:rPr lang="en-US" altLang="ja-JP" sz="2800" dirty="0" smtClean="0"/>
              <a:t>2004</a:t>
            </a:r>
            <a:r>
              <a:rPr lang="ja-JP" altLang="en-US" sz="2800" dirty="0" smtClean="0"/>
              <a:t>）</a:t>
            </a:r>
            <a:endParaRPr lang="en-US" altLang="ja-JP" sz="2800" dirty="0" smtClean="0"/>
          </a:p>
          <a:p>
            <a:pPr eaLnBrk="1" hangingPunct="1"/>
            <a:endParaRPr lang="en-US" altLang="ja-JP" sz="2800" dirty="0" smtClean="0"/>
          </a:p>
          <a:p>
            <a:pPr eaLnBrk="1" hangingPunct="1"/>
            <a:endParaRPr lang="en-US" altLang="ja-JP" sz="2800" dirty="0" smtClean="0"/>
          </a:p>
          <a:p>
            <a:pPr eaLnBrk="1" hangingPunct="1"/>
            <a:endParaRPr lang="en-US" altLang="ja-JP" sz="2800" dirty="0" smtClean="0"/>
          </a:p>
          <a:p>
            <a:pPr eaLnBrk="1" hangingPunct="1"/>
            <a:endParaRPr lang="en-US" altLang="ja-JP" sz="2800" dirty="0" smtClean="0"/>
          </a:p>
          <a:p>
            <a:pPr eaLnBrk="1" hangingPunct="1"/>
            <a:r>
              <a:rPr lang="en-US" altLang="ja-JP" sz="2800" dirty="0" smtClean="0"/>
              <a:t>AMA:</a:t>
            </a:r>
            <a:r>
              <a:rPr lang="ja-JP" altLang="en-US" sz="2800" dirty="0" smtClean="0"/>
              <a:t>アメリカマーケティング協会の定義（</a:t>
            </a:r>
            <a:r>
              <a:rPr lang="en-US" altLang="ja-JP" sz="2800" dirty="0" smtClean="0"/>
              <a:t>2007</a:t>
            </a:r>
            <a:r>
              <a:rPr lang="ja-JP" altLang="en-US" sz="2800" dirty="0" smtClean="0"/>
              <a:t>）</a:t>
            </a:r>
          </a:p>
          <a:p>
            <a:pPr eaLnBrk="1" hangingPunct="1"/>
            <a:endParaRPr lang="ja-JP" altLang="en-US" sz="2800" dirty="0" smtClean="0"/>
          </a:p>
        </p:txBody>
      </p:sp>
      <p:sp>
        <p:nvSpPr>
          <p:cNvPr id="4" name="角丸四角形 3"/>
          <p:cNvSpPr/>
          <p:nvPr/>
        </p:nvSpPr>
        <p:spPr>
          <a:xfrm>
            <a:off x="900113" y="1736725"/>
            <a:ext cx="6911975" cy="1692275"/>
          </a:xfrm>
          <a:prstGeom prst="roundRect">
            <a:avLst/>
          </a:prstGeom>
        </p:spPr>
        <p:style>
          <a:lnRef idx="2">
            <a:schemeClr val="accent6"/>
          </a:lnRef>
          <a:fillRef idx="1">
            <a:schemeClr val="lt1"/>
          </a:fillRef>
          <a:effectRef idx="0">
            <a:schemeClr val="accent6"/>
          </a:effectRef>
          <a:fontRef idx="minor">
            <a:schemeClr val="dk1"/>
          </a:fontRef>
        </p:style>
        <p:txBody>
          <a:bodyPr/>
          <a:lstStyle/>
          <a:p>
            <a:pPr>
              <a:defRPr/>
            </a:pPr>
            <a:r>
              <a:rPr lang="ja-JP" altLang="en-US" sz="2400" dirty="0"/>
              <a:t>顧客に対し、</a:t>
            </a:r>
            <a:r>
              <a:rPr lang="ja-JP" altLang="en-US" sz="2400" dirty="0">
                <a:solidFill>
                  <a:srgbClr val="FF0000"/>
                </a:solidFill>
              </a:rPr>
              <a:t>価値を創造・伝達・提供する</a:t>
            </a:r>
            <a:r>
              <a:rPr lang="ja-JP" altLang="en-US" sz="2400" dirty="0"/>
              <a:t>とともに、当該組織と利害関係者に資するやり方で</a:t>
            </a:r>
            <a:r>
              <a:rPr lang="ja-JP" altLang="en-US" sz="2400" dirty="0">
                <a:solidFill>
                  <a:srgbClr val="FF0000"/>
                </a:solidFill>
              </a:rPr>
              <a:t>顧客との関係性を管理する</a:t>
            </a:r>
            <a:r>
              <a:rPr lang="ja-JP" altLang="en-US" sz="2400" dirty="0"/>
              <a:t>ための、組織的機能ならびに一連の諸過程である</a:t>
            </a:r>
            <a:r>
              <a:rPr lang="en-US" altLang="ja-JP" sz="2400" dirty="0"/>
              <a:t>.</a:t>
            </a:r>
            <a:endParaRPr lang="ja-JP" altLang="en-US" sz="2400" dirty="0"/>
          </a:p>
        </p:txBody>
      </p:sp>
      <p:sp>
        <p:nvSpPr>
          <p:cNvPr id="5" name="角丸四角形 4"/>
          <p:cNvSpPr/>
          <p:nvPr/>
        </p:nvSpPr>
        <p:spPr>
          <a:xfrm>
            <a:off x="900113" y="4221163"/>
            <a:ext cx="6911975" cy="1368425"/>
          </a:xfrm>
          <a:prstGeom prst="roundRect">
            <a:avLst/>
          </a:prstGeom>
        </p:spPr>
        <p:style>
          <a:lnRef idx="2">
            <a:schemeClr val="accent6"/>
          </a:lnRef>
          <a:fillRef idx="1">
            <a:schemeClr val="lt1"/>
          </a:fillRef>
          <a:effectRef idx="0">
            <a:schemeClr val="accent6"/>
          </a:effectRef>
          <a:fontRef idx="minor">
            <a:schemeClr val="dk1"/>
          </a:fontRef>
        </p:style>
        <p:txBody>
          <a:bodyPr/>
          <a:lstStyle/>
          <a:p>
            <a:pPr>
              <a:defRPr/>
            </a:pPr>
            <a:r>
              <a:rPr lang="ja-JP" altLang="en-US" sz="2400" dirty="0"/>
              <a:t>顧客、</a:t>
            </a:r>
            <a:r>
              <a:rPr lang="ja-JP" altLang="en-US" sz="2400" dirty="0">
                <a:solidFill>
                  <a:srgbClr val="FF0000"/>
                </a:solidFill>
              </a:rPr>
              <a:t>得意先、パートナー、社会一般</a:t>
            </a:r>
            <a:r>
              <a:rPr lang="ja-JP" altLang="en-US" sz="2400" dirty="0"/>
              <a:t>にとって価値のある提供物を創造、伝達、提供、交換するための活動、一連の諸機関、諸過程である</a:t>
            </a:r>
            <a:r>
              <a:rPr lang="en-US" altLang="ja-JP" sz="2400" dirty="0"/>
              <a:t>.</a:t>
            </a:r>
            <a:endParaRPr lang="ja-JP" altLang="en-US" sz="2400"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4</a:t>
            </a:fld>
            <a:endParaRPr kumimoji="1" lang="ja-JP"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p:txBody>
          <a:bodyPr/>
          <a:lstStyle/>
          <a:p>
            <a:pPr eaLnBrk="1" hangingPunct="1"/>
            <a:r>
              <a:rPr lang="ja-JP" altLang="en-US" smtClean="0"/>
              <a:t>マーケティングの定義（つづき）</a:t>
            </a:r>
          </a:p>
        </p:txBody>
      </p:sp>
      <p:sp>
        <p:nvSpPr>
          <p:cNvPr id="12291" name="コンテンツ プレースホルダー 2"/>
          <p:cNvSpPr>
            <a:spLocks noGrp="1"/>
          </p:cNvSpPr>
          <p:nvPr>
            <p:ph sz="quarter" idx="1"/>
          </p:nvPr>
        </p:nvSpPr>
        <p:spPr>
          <a:xfrm>
            <a:off x="457200" y="1219200"/>
            <a:ext cx="8229600" cy="625475"/>
          </a:xfrm>
        </p:spPr>
        <p:txBody>
          <a:bodyPr/>
          <a:lstStyle/>
          <a:p>
            <a:pPr eaLnBrk="1" hangingPunct="1"/>
            <a:r>
              <a:rPr lang="en-US" altLang="ja-JP" dirty="0" smtClean="0"/>
              <a:t>JMA:</a:t>
            </a:r>
            <a:r>
              <a:rPr lang="ja-JP" altLang="en-US" dirty="0" smtClean="0"/>
              <a:t>日本マーケティング協会の定義（</a:t>
            </a:r>
            <a:r>
              <a:rPr lang="en-US" altLang="ja-JP" dirty="0" smtClean="0"/>
              <a:t>1990</a:t>
            </a:r>
            <a:r>
              <a:rPr lang="ja-JP" altLang="en-US" dirty="0" smtClean="0"/>
              <a:t>）</a:t>
            </a:r>
          </a:p>
        </p:txBody>
      </p:sp>
      <p:sp>
        <p:nvSpPr>
          <p:cNvPr id="4" name="角丸四角形 3"/>
          <p:cNvSpPr/>
          <p:nvPr/>
        </p:nvSpPr>
        <p:spPr>
          <a:xfrm>
            <a:off x="900113" y="1881188"/>
            <a:ext cx="6911975" cy="1331912"/>
          </a:xfrm>
          <a:prstGeom prst="roundRect">
            <a:avLst/>
          </a:prstGeom>
        </p:spPr>
        <p:style>
          <a:lnRef idx="2">
            <a:schemeClr val="accent6"/>
          </a:lnRef>
          <a:fillRef idx="1">
            <a:schemeClr val="lt1"/>
          </a:fillRef>
          <a:effectRef idx="0">
            <a:schemeClr val="accent6"/>
          </a:effectRef>
          <a:fontRef idx="minor">
            <a:schemeClr val="dk1"/>
          </a:fontRef>
        </p:style>
        <p:txBody>
          <a:bodyPr/>
          <a:lstStyle/>
          <a:p>
            <a:pPr>
              <a:defRPr/>
            </a:pPr>
            <a:r>
              <a:rPr lang="ja-JP" altLang="en-US" sz="2400" dirty="0"/>
              <a:t>企業および他の組織が</a:t>
            </a:r>
            <a:r>
              <a:rPr lang="ja-JP" altLang="en-US" sz="2400" dirty="0">
                <a:solidFill>
                  <a:srgbClr val="FF0000"/>
                </a:solidFill>
              </a:rPr>
              <a:t>グローバルな視野</a:t>
            </a:r>
            <a:r>
              <a:rPr lang="ja-JP" altLang="en-US" sz="2400" dirty="0"/>
              <a:t>に立ち、</a:t>
            </a:r>
            <a:r>
              <a:rPr lang="ja-JP" altLang="en-US" sz="2400" dirty="0">
                <a:solidFill>
                  <a:srgbClr val="FF0000"/>
                </a:solidFill>
              </a:rPr>
              <a:t>顧客との相互理解</a:t>
            </a:r>
            <a:r>
              <a:rPr lang="ja-JP" altLang="en-US" sz="2400" dirty="0"/>
              <a:t>を得ながら、公正な競争を通じて行う市場創造のための総合的活動。</a:t>
            </a:r>
          </a:p>
        </p:txBody>
      </p:sp>
      <p:sp>
        <p:nvSpPr>
          <p:cNvPr id="5" name="テキスト ボックス 4"/>
          <p:cNvSpPr txBox="1"/>
          <p:nvPr/>
        </p:nvSpPr>
        <p:spPr>
          <a:xfrm>
            <a:off x="899592" y="3717032"/>
            <a:ext cx="7205819" cy="2308324"/>
          </a:xfrm>
          <a:prstGeom prst="rect">
            <a:avLst/>
          </a:prstGeom>
          <a:noFill/>
        </p:spPr>
        <p:txBody>
          <a:bodyPr wrap="none" rtlCol="0">
            <a:spAutoFit/>
          </a:bodyPr>
          <a:lstStyle/>
          <a:p>
            <a:r>
              <a:rPr kumimoji="1" lang="ja-JP" altLang="en-US" dirty="0" smtClean="0"/>
              <a:t>組織：教育・医療・行政などの機関、団体などを含む。</a:t>
            </a:r>
            <a:endParaRPr kumimoji="1" lang="en-US" altLang="ja-JP" dirty="0" smtClean="0"/>
          </a:p>
          <a:p>
            <a:endParaRPr kumimoji="1" lang="en-US" altLang="ja-JP" dirty="0" smtClean="0"/>
          </a:p>
          <a:p>
            <a:r>
              <a:rPr lang="ja-JP" altLang="en-US" dirty="0" smtClean="0"/>
              <a:t>グローバルな視野：国内外の社会、文化、自然環境の重視。</a:t>
            </a:r>
            <a:endParaRPr lang="en-US" altLang="ja-JP" dirty="0" smtClean="0"/>
          </a:p>
          <a:p>
            <a:endParaRPr lang="en-US" altLang="ja-JP" dirty="0" smtClean="0"/>
          </a:p>
          <a:p>
            <a:r>
              <a:rPr kumimoji="1" lang="ja-JP" altLang="en-US" dirty="0" smtClean="0"/>
              <a:t>顧客：一般消費者、取引先、関係する機関・個人および地域住民を含む。</a:t>
            </a:r>
            <a:endParaRPr kumimoji="1" lang="en-US" altLang="ja-JP" dirty="0" smtClean="0"/>
          </a:p>
          <a:p>
            <a:endParaRPr kumimoji="1" lang="en-US" altLang="ja-JP" dirty="0" smtClean="0"/>
          </a:p>
          <a:p>
            <a:r>
              <a:rPr lang="ja-JP" altLang="en-US" dirty="0" smtClean="0"/>
              <a:t>総合的活動：組織の内外に向けて統合・調整されたリサーチ・製品・価格</a:t>
            </a:r>
            <a:endParaRPr lang="en-US" altLang="ja-JP" dirty="0" smtClean="0"/>
          </a:p>
          <a:p>
            <a:r>
              <a:rPr kumimoji="1" lang="ja-JP" altLang="en-US" dirty="0" smtClean="0"/>
              <a:t>プロモーション・流通、および顧客・環境関係などに関わる諸活動をいう。</a:t>
            </a:r>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5</a:t>
            </a:fld>
            <a:endParaRPr kumimoji="1" lang="ja-JP"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マーケティングの基本概念</a:t>
            </a:r>
            <a:endParaRPr kumimoji="1" lang="ja-JP" altLang="en-US" dirty="0"/>
          </a:p>
        </p:txBody>
      </p:sp>
      <p:sp>
        <p:nvSpPr>
          <p:cNvPr id="3" name="コンテンツ プレースホルダ 2"/>
          <p:cNvSpPr>
            <a:spLocks noGrp="1"/>
          </p:cNvSpPr>
          <p:nvPr>
            <p:ph sz="quarter" idx="1"/>
          </p:nvPr>
        </p:nvSpPr>
        <p:spPr/>
        <p:txBody>
          <a:bodyPr/>
          <a:lstStyle/>
          <a:p>
            <a:r>
              <a:rPr lang="ja-JP" altLang="en-US" dirty="0" smtClean="0"/>
              <a:t>企業の目的</a:t>
            </a:r>
            <a:endParaRPr lang="en-US" altLang="ja-JP" dirty="0" smtClean="0"/>
          </a:p>
          <a:p>
            <a:r>
              <a:rPr lang="ja-JP" altLang="en-US" dirty="0" smtClean="0"/>
              <a:t>消費者のニーズ、欲求、需要</a:t>
            </a:r>
            <a:endParaRPr lang="en-US" altLang="ja-JP" dirty="0" smtClean="0"/>
          </a:p>
          <a:p>
            <a:r>
              <a:rPr lang="ja-JP" altLang="en-US" dirty="0" smtClean="0"/>
              <a:t>製品あるいは提供物</a:t>
            </a:r>
            <a:endParaRPr lang="en-US" altLang="ja-JP" dirty="0" smtClean="0"/>
          </a:p>
          <a:p>
            <a:r>
              <a:rPr lang="ja-JP" altLang="en-US" dirty="0" smtClean="0"/>
              <a:t>価値、ベネフィット 、</a:t>
            </a:r>
            <a:r>
              <a:rPr lang="en-US" altLang="ja-JP" dirty="0" smtClean="0"/>
              <a:t> </a:t>
            </a:r>
            <a:r>
              <a:rPr lang="ja-JP" altLang="en-US" dirty="0" smtClean="0"/>
              <a:t>コスト</a:t>
            </a:r>
            <a:endParaRPr lang="en-US" altLang="ja-JP" dirty="0" smtClean="0"/>
          </a:p>
          <a:p>
            <a:r>
              <a:rPr lang="ja-JP" altLang="en-US" dirty="0" smtClean="0"/>
              <a:t>交換</a:t>
            </a:r>
            <a:endParaRPr lang="en-US" altLang="ja-JP" dirty="0" smtClean="0"/>
          </a:p>
          <a:p>
            <a:r>
              <a:rPr lang="ja-JP" altLang="en-US" dirty="0" smtClean="0"/>
              <a:t>顧客満足</a:t>
            </a:r>
            <a:endParaRPr lang="en-US" altLang="ja-JP" dirty="0" smtClean="0"/>
          </a:p>
          <a:p>
            <a:r>
              <a:rPr lang="ja-JP" altLang="en-US" dirty="0" smtClean="0"/>
              <a:t>競争</a:t>
            </a:r>
            <a:endParaRPr lang="en-US" altLang="ja-JP" dirty="0" smtClean="0"/>
          </a:p>
          <a:p>
            <a:r>
              <a:rPr lang="ja-JP" altLang="en-US" dirty="0" smtClean="0"/>
              <a:t>マーケティング環境</a:t>
            </a:r>
            <a:endParaRPr lang="en-US" altLang="ja-JP" dirty="0" smtClean="0"/>
          </a:p>
          <a:p>
            <a:r>
              <a:rPr lang="ja-JP" altLang="en-US" dirty="0" smtClean="0"/>
              <a:t>マーケティングミックス</a:t>
            </a:r>
          </a:p>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a:t>
            </a:fld>
            <a:endParaRPr kumimoji="1" lang="ja-JP"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pPr eaLnBrk="1" hangingPunct="1"/>
            <a:r>
              <a:rPr lang="ja-JP" altLang="en-US" smtClean="0"/>
              <a:t>個人と組織の目的</a:t>
            </a:r>
          </a:p>
        </p:txBody>
      </p:sp>
      <p:sp>
        <p:nvSpPr>
          <p:cNvPr id="13315" name="コンテンツ プレースホルダー 2"/>
          <p:cNvSpPr>
            <a:spLocks noGrp="1"/>
          </p:cNvSpPr>
          <p:nvPr>
            <p:ph sz="quarter" idx="1"/>
          </p:nvPr>
        </p:nvSpPr>
        <p:spPr>
          <a:xfrm>
            <a:off x="457200" y="1219200"/>
            <a:ext cx="8229600" cy="1849438"/>
          </a:xfrm>
        </p:spPr>
        <p:txBody>
          <a:bodyPr/>
          <a:lstStyle/>
          <a:p>
            <a:pPr eaLnBrk="1" hangingPunct="1"/>
            <a:r>
              <a:rPr lang="ja-JP" altLang="en-US" smtClean="0"/>
              <a:t>企業の目的：利益最大化、売り上げの拡大、シェアの維持など。</a:t>
            </a:r>
            <a:endParaRPr lang="en-US" altLang="ja-JP" smtClean="0"/>
          </a:p>
          <a:p>
            <a:pPr eaLnBrk="1" hangingPunct="1"/>
            <a:endParaRPr lang="en-US" altLang="ja-JP" smtClean="0"/>
          </a:p>
          <a:p>
            <a:pPr eaLnBrk="1" hangingPunct="1"/>
            <a:r>
              <a:rPr lang="ja-JP" altLang="en-US" smtClean="0"/>
              <a:t>消費者の目的：ニーズの充足。</a:t>
            </a:r>
          </a:p>
        </p:txBody>
      </p:sp>
      <p:sp>
        <p:nvSpPr>
          <p:cNvPr id="4" name="角丸四角形 3"/>
          <p:cNvSpPr/>
          <p:nvPr/>
        </p:nvSpPr>
        <p:spPr>
          <a:xfrm>
            <a:off x="755650" y="3284538"/>
            <a:ext cx="7416800" cy="865187"/>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defRPr/>
            </a:pPr>
            <a:r>
              <a:rPr lang="ja-JP" altLang="en-US" sz="2000" dirty="0"/>
              <a:t>ニーズ：現実の状態と望んでいる状態との間のギャップまたは欠乏を感じている状態。</a:t>
            </a:r>
          </a:p>
        </p:txBody>
      </p:sp>
      <p:sp>
        <p:nvSpPr>
          <p:cNvPr id="5" name="角丸四角形 4"/>
          <p:cNvSpPr/>
          <p:nvPr/>
        </p:nvSpPr>
        <p:spPr>
          <a:xfrm>
            <a:off x="720725" y="4365625"/>
            <a:ext cx="7416800" cy="719138"/>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nSpc>
                <a:spcPct val="90000"/>
              </a:lnSpc>
              <a:defRPr/>
            </a:pPr>
            <a:r>
              <a:rPr lang="ja-JP" altLang="en-US" sz="2000" dirty="0"/>
              <a:t>欲求：ニーズが特定の製品カテゴリーへの欲望に向かった状態。</a:t>
            </a:r>
          </a:p>
        </p:txBody>
      </p:sp>
      <p:sp>
        <p:nvSpPr>
          <p:cNvPr id="6" name="角丸四角形 5"/>
          <p:cNvSpPr/>
          <p:nvPr/>
        </p:nvSpPr>
        <p:spPr>
          <a:xfrm>
            <a:off x="720725" y="5300663"/>
            <a:ext cx="7416800" cy="865187"/>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nSpc>
                <a:spcPct val="90000"/>
              </a:lnSpc>
              <a:defRPr/>
            </a:pPr>
            <a:r>
              <a:rPr lang="ja-JP" altLang="en-US" sz="2000" dirty="0" smtClean="0"/>
              <a:t>需要：支払い能力を伴う欲求。</a:t>
            </a:r>
            <a:endParaRPr lang="ja-JP" altLang="en-US" sz="2000"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7</a:t>
            </a:fld>
            <a:endParaRPr kumimoji="1" lang="ja-JP"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製品あるいは提供物</a:t>
            </a:r>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財：自動車、歯磨き、牛丼</a:t>
            </a:r>
            <a:endParaRPr kumimoji="1" lang="en-US" altLang="ja-JP" dirty="0" smtClean="0"/>
          </a:p>
          <a:p>
            <a:r>
              <a:rPr lang="ja-JP" altLang="en-US" dirty="0" smtClean="0"/>
              <a:t>サービス：ホテル、レンタカー、生命保険</a:t>
            </a:r>
            <a:endParaRPr lang="en-US" altLang="ja-JP" dirty="0" smtClean="0"/>
          </a:p>
          <a:p>
            <a:r>
              <a:rPr kumimoji="1" lang="ja-JP" altLang="en-US" dirty="0" smtClean="0"/>
              <a:t>経験：遊園地</a:t>
            </a:r>
            <a:endParaRPr kumimoji="1" lang="en-US" altLang="ja-JP" dirty="0" smtClean="0"/>
          </a:p>
          <a:p>
            <a:r>
              <a:rPr kumimoji="1" lang="ja-JP" altLang="en-US" dirty="0" smtClean="0"/>
              <a:t>イベント：オリンピック</a:t>
            </a:r>
            <a:endParaRPr kumimoji="1" lang="en-US" altLang="ja-JP" dirty="0" smtClean="0"/>
          </a:p>
          <a:p>
            <a:r>
              <a:rPr lang="ja-JP" altLang="en-US" dirty="0" smtClean="0"/>
              <a:t>人：政治家、映画俳優、音楽家</a:t>
            </a:r>
            <a:endParaRPr lang="en-US" altLang="ja-JP" dirty="0" smtClean="0"/>
          </a:p>
          <a:p>
            <a:r>
              <a:rPr kumimoji="1" lang="ja-JP" altLang="en-US" dirty="0" smtClean="0"/>
              <a:t>場所：市、県、地域、国</a:t>
            </a:r>
            <a:endParaRPr kumimoji="1" lang="en-US" altLang="ja-JP" dirty="0" smtClean="0"/>
          </a:p>
          <a:p>
            <a:r>
              <a:rPr lang="ja-JP" altLang="en-US" dirty="0" smtClean="0"/>
              <a:t>資産：不動産や金融資産の所有権</a:t>
            </a:r>
            <a:endParaRPr lang="en-US" altLang="ja-JP" dirty="0" smtClean="0"/>
          </a:p>
          <a:p>
            <a:r>
              <a:rPr kumimoji="1" lang="ja-JP" altLang="en-US" dirty="0" smtClean="0"/>
              <a:t>組織：企業、非営利組織</a:t>
            </a:r>
            <a:endParaRPr kumimoji="1" lang="en-US" altLang="ja-JP" dirty="0" smtClean="0"/>
          </a:p>
          <a:p>
            <a:r>
              <a:rPr lang="ja-JP" altLang="en-US" dirty="0" smtClean="0"/>
              <a:t>情報：就職情報サイト</a:t>
            </a:r>
            <a:endParaRPr lang="en-US" altLang="ja-JP" dirty="0" smtClean="0"/>
          </a:p>
          <a:p>
            <a:r>
              <a:rPr kumimoji="1" lang="ja-JP" altLang="en-US" dirty="0" smtClean="0"/>
              <a:t>アイデア：妊娠中絶に反対する運動</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8</a:t>
            </a:fld>
            <a:endParaRPr kumimoji="1" lang="ja-JP"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ja-JP" altLang="en-US" smtClean="0"/>
              <a:t>製品の価値</a:t>
            </a:r>
          </a:p>
        </p:txBody>
      </p:sp>
      <p:sp>
        <p:nvSpPr>
          <p:cNvPr id="14339" name="Rectangle 3"/>
          <p:cNvSpPr>
            <a:spLocks noGrp="1" noChangeArrowheads="1"/>
          </p:cNvSpPr>
          <p:nvPr>
            <p:ph type="body" idx="1"/>
          </p:nvPr>
        </p:nvSpPr>
        <p:spPr>
          <a:xfrm>
            <a:off x="467544" y="1268760"/>
            <a:ext cx="8229600" cy="4968552"/>
          </a:xfrm>
        </p:spPr>
        <p:txBody>
          <a:bodyPr>
            <a:normAutofit lnSpcReduction="10000"/>
          </a:bodyPr>
          <a:lstStyle/>
          <a:p>
            <a:pPr eaLnBrk="1" hangingPunct="1"/>
            <a:r>
              <a:rPr lang="ja-JP" altLang="en-US" dirty="0" smtClean="0"/>
              <a:t>価値＝ベネフィット </a:t>
            </a:r>
            <a:r>
              <a:rPr lang="en-US" altLang="ja-JP" dirty="0" smtClean="0"/>
              <a:t>/ </a:t>
            </a:r>
            <a:r>
              <a:rPr lang="ja-JP" altLang="en-US" dirty="0" smtClean="0"/>
              <a:t>コスト</a:t>
            </a:r>
          </a:p>
          <a:p>
            <a:pPr lvl="1" eaLnBrk="1" hangingPunct="1">
              <a:buSzPct val="60000"/>
              <a:buFont typeface="Wingdings" pitchFamily="2" charset="2"/>
              <a:buChar char="n"/>
            </a:pPr>
            <a:r>
              <a:rPr lang="ja-JP" altLang="en-US" dirty="0" smtClean="0"/>
              <a:t>ベネフィット：</a:t>
            </a:r>
          </a:p>
          <a:p>
            <a:pPr lvl="2" eaLnBrk="1" hangingPunct="1">
              <a:buSzPct val="50000"/>
              <a:buFont typeface="Wingdings" pitchFamily="2" charset="2"/>
              <a:buChar char="u"/>
            </a:pPr>
            <a:r>
              <a:rPr lang="ja-JP" altLang="en-US" dirty="0" smtClean="0"/>
              <a:t>機能的・客観的なベネフィット</a:t>
            </a:r>
          </a:p>
          <a:p>
            <a:pPr lvl="2" eaLnBrk="1" hangingPunct="1">
              <a:buSzPct val="50000"/>
              <a:buFont typeface="Wingdings" pitchFamily="2" charset="2"/>
              <a:buChar char="u"/>
            </a:pPr>
            <a:r>
              <a:rPr lang="ja-JP" altLang="en-US" dirty="0" smtClean="0"/>
              <a:t>感情的・主観的なベネフィット</a:t>
            </a:r>
          </a:p>
          <a:p>
            <a:pPr lvl="1" eaLnBrk="1" hangingPunct="1">
              <a:buSzPct val="60000"/>
              <a:buFont typeface="Wingdings" pitchFamily="2" charset="2"/>
              <a:buChar char="n"/>
            </a:pPr>
            <a:r>
              <a:rPr lang="ja-JP" altLang="en-US" dirty="0" smtClean="0"/>
              <a:t>コスト：</a:t>
            </a:r>
          </a:p>
          <a:p>
            <a:pPr lvl="2" eaLnBrk="1" hangingPunct="1">
              <a:buSzPct val="50000"/>
              <a:buFont typeface="Wingdings" pitchFamily="2" charset="2"/>
              <a:buChar char="u"/>
            </a:pPr>
            <a:r>
              <a:rPr lang="ja-JP" altLang="en-US" dirty="0" smtClean="0"/>
              <a:t>購入価格、製品入手費用、使用・保管費用、廃棄費用。</a:t>
            </a:r>
          </a:p>
          <a:p>
            <a:pPr lvl="2" eaLnBrk="1" hangingPunct="1">
              <a:buSzPct val="50000"/>
              <a:buFont typeface="Wingdings" pitchFamily="2" charset="2"/>
              <a:buChar char="u"/>
            </a:pPr>
            <a:r>
              <a:rPr lang="ja-JP" altLang="en-US" dirty="0" smtClean="0"/>
              <a:t>時間・労力・精神的なコスト。</a:t>
            </a:r>
            <a:endParaRPr lang="en-US" altLang="ja-JP" dirty="0" smtClean="0"/>
          </a:p>
          <a:p>
            <a:pPr>
              <a:buSzPct val="50000"/>
              <a:buFont typeface="Wingdings" pitchFamily="2" charset="2"/>
              <a:buChar char="u"/>
            </a:pPr>
            <a:r>
              <a:rPr lang="ja-JP" altLang="en-US" dirty="0" smtClean="0"/>
              <a:t>価値を高めるには</a:t>
            </a:r>
            <a:endParaRPr lang="en-US" altLang="ja-JP" dirty="0" smtClean="0"/>
          </a:p>
          <a:p>
            <a:pPr lvl="1">
              <a:buSzPct val="50000"/>
              <a:buFont typeface="Wingdings" pitchFamily="2" charset="2"/>
              <a:buChar char="u"/>
            </a:pPr>
            <a:r>
              <a:rPr lang="ja-JP" altLang="en-US" dirty="0" smtClean="0"/>
              <a:t>ベネフィットを増大させる。</a:t>
            </a:r>
            <a:endParaRPr lang="en-US" altLang="ja-JP" dirty="0" smtClean="0"/>
          </a:p>
          <a:p>
            <a:pPr lvl="1">
              <a:buSzPct val="50000"/>
              <a:buFont typeface="Wingdings" pitchFamily="2" charset="2"/>
              <a:buChar char="u"/>
            </a:pPr>
            <a:r>
              <a:rPr lang="ja-JP" altLang="en-US" dirty="0" smtClean="0"/>
              <a:t>コストを削減する。</a:t>
            </a:r>
            <a:endParaRPr lang="en-US" altLang="ja-JP" dirty="0" smtClean="0"/>
          </a:p>
          <a:p>
            <a:pPr lvl="1">
              <a:buSzPct val="50000"/>
              <a:buFont typeface="Wingdings" pitchFamily="2" charset="2"/>
              <a:buChar char="u"/>
            </a:pPr>
            <a:r>
              <a:rPr lang="ja-JP" altLang="en-US" dirty="0" smtClean="0"/>
              <a:t>ベネフィットを増大させ、かつコストを削減する。</a:t>
            </a:r>
            <a:endParaRPr lang="en-US" altLang="ja-JP" dirty="0" smtClean="0"/>
          </a:p>
          <a:p>
            <a:pPr lvl="1">
              <a:buSzPct val="50000"/>
              <a:buFont typeface="Wingdings" pitchFamily="2" charset="2"/>
              <a:buChar char="u"/>
            </a:pPr>
            <a:r>
              <a:rPr lang="ja-JP" altLang="en-US" dirty="0" smtClean="0"/>
              <a:t>コストの増加以上にベネフィットを増大させる。</a:t>
            </a:r>
            <a:endParaRPr lang="en-US" altLang="ja-JP" dirty="0" smtClean="0"/>
          </a:p>
          <a:p>
            <a:pPr lvl="1">
              <a:buSzPct val="50000"/>
              <a:buFont typeface="Wingdings" pitchFamily="2" charset="2"/>
              <a:buChar char="u"/>
            </a:pPr>
            <a:r>
              <a:rPr lang="ja-JP" altLang="en-US" dirty="0" smtClean="0"/>
              <a:t>ベネフィットの低下をコストの削減以下に抑える。</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9</a:t>
            </a:fld>
            <a:endParaRPr kumimoji="1" lang="ja-JP" alt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662</TotalTime>
  <Words>1177</Words>
  <Application>Microsoft Office PowerPoint</Application>
  <PresentationFormat>画面に合わせる (4:3)</PresentationFormat>
  <Paragraphs>236</Paragraphs>
  <Slides>19</Slides>
  <Notes>19</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19</vt:i4>
      </vt:variant>
    </vt:vector>
  </HeadingPairs>
  <TitlesOfParts>
    <vt:vector size="27" baseType="lpstr">
      <vt:lpstr>HG明朝E</vt:lpstr>
      <vt:lpstr>ＭＳ Ｐゴシック</vt:lpstr>
      <vt:lpstr>Bookman Old Style</vt:lpstr>
      <vt:lpstr>Calibri</vt:lpstr>
      <vt:lpstr>Gill Sans MT</vt:lpstr>
      <vt:lpstr>Wingdings</vt:lpstr>
      <vt:lpstr>Wingdings 3</vt:lpstr>
      <vt:lpstr>アース</vt:lpstr>
      <vt:lpstr>マーケティングの基礎</vt:lpstr>
      <vt:lpstr>マーケティングとは</vt:lpstr>
      <vt:lpstr>マーケティングの定義</vt:lpstr>
      <vt:lpstr>マーケティングの定義（つづき）</vt:lpstr>
      <vt:lpstr>マーケティングの定義（つづき）</vt:lpstr>
      <vt:lpstr>マーケティングの基本概念</vt:lpstr>
      <vt:lpstr>個人と組織の目的</vt:lpstr>
      <vt:lpstr>製品あるいは提供物</vt:lpstr>
      <vt:lpstr>製品の価値</vt:lpstr>
      <vt:lpstr>交換</vt:lpstr>
      <vt:lpstr>顧客満足</vt:lpstr>
      <vt:lpstr>競争</vt:lpstr>
      <vt:lpstr>マーケティング環境</vt:lpstr>
      <vt:lpstr>マーケティングミックス</vt:lpstr>
      <vt:lpstr>市場に対する姿勢の変化</vt:lpstr>
      <vt:lpstr>マーケティングの誕生</vt:lpstr>
      <vt:lpstr>マスマーケティングから ターゲットマーケティングへ</vt:lpstr>
      <vt:lpstr>マーケティング思想の発展段階（前半）</vt:lpstr>
      <vt:lpstr>マーケティング思想の発展段階（後半）</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マーケティングの基礎</dc:title>
  <dc:creator>dony</dc:creator>
  <cp:lastModifiedBy>dony</cp:lastModifiedBy>
  <cp:revision>25</cp:revision>
  <dcterms:modified xsi:type="dcterms:W3CDTF">2013-10-09T04:09:27Z</dcterms:modified>
</cp:coreProperties>
</file>