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8" r:id="rId3"/>
    <p:sldId id="259" r:id="rId4"/>
    <p:sldId id="273" r:id="rId5"/>
    <p:sldId id="274" r:id="rId6"/>
    <p:sldId id="261" r:id="rId7"/>
    <p:sldId id="275" r:id="rId8"/>
    <p:sldId id="276" r:id="rId9"/>
    <p:sldId id="277" r:id="rId10"/>
    <p:sldId id="278" r:id="rId11"/>
    <p:sldId id="279" r:id="rId12"/>
    <p:sldId id="283" r:id="rId13"/>
    <p:sldId id="284" r:id="rId14"/>
    <p:sldId id="282" r:id="rId15"/>
    <p:sldId id="280" r:id="rId16"/>
    <p:sldId id="281" r:id="rId1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ＭＳ Ｐゴシック" pitchFamily="50" charset="-128"/>
              </a:defRPr>
            </a:lvl1pPr>
          </a:lstStyle>
          <a:p>
            <a:pPr>
              <a:defRPr/>
            </a:pPr>
            <a:fld id="{2C21EC02-B40C-404A-8D69-C7DBD506E468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14F62F-3DDD-48AC-8C29-6EB030FA5E61}" type="slidenum">
              <a:rPr lang="en-US" altLang="ja-JP">
                <a:ea typeface="ＭＳ Ｐゴシック" charset="-128"/>
              </a:rPr>
              <a:pPr/>
              <a:t>1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21EC02-B40C-404A-8D69-C7DBD506E468}" type="slidenum">
              <a:rPr lang="en-US" altLang="ja-JP" smtClean="0"/>
              <a:pPr>
                <a:defRPr/>
              </a:pPr>
              <a:t>10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21EC02-B40C-404A-8D69-C7DBD506E468}" type="slidenum">
              <a:rPr lang="en-US" altLang="ja-JP" smtClean="0"/>
              <a:pPr>
                <a:defRPr/>
              </a:pPr>
              <a:t>11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25AF45-1C82-46A7-BD3A-CEECCC18E199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1F11EB-1AFE-4BA1-ADD5-7340DB585F25}" type="slidenum">
              <a:rPr lang="en-US" altLang="ja-JP"/>
              <a:pPr/>
              <a:t>13</a:t>
            </a:fld>
            <a:endParaRPr lang="en-US" altLang="ja-JP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21EC02-B40C-404A-8D69-C7DBD506E468}" type="slidenum">
              <a:rPr lang="en-US" altLang="ja-JP" smtClean="0"/>
              <a:pPr>
                <a:defRPr/>
              </a:pPr>
              <a:t>14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21EC02-B40C-404A-8D69-C7DBD506E468}" type="slidenum">
              <a:rPr lang="en-US" altLang="ja-JP" smtClean="0"/>
              <a:pPr>
                <a:defRPr/>
              </a:pPr>
              <a:t>15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21EC02-B40C-404A-8D69-C7DBD506E468}" type="slidenum">
              <a:rPr lang="en-US" altLang="ja-JP" smtClean="0"/>
              <a:pPr>
                <a:defRPr/>
              </a:pPr>
              <a:t>16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F6FBEF-63F6-410E-961F-BA9DC5967A54}" type="slidenum">
              <a:rPr lang="en-US" altLang="ja-JP">
                <a:ea typeface="ＭＳ Ｐゴシック" charset="-128"/>
              </a:rPr>
              <a:pPr/>
              <a:t>2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A53A2F-CD43-4799-9DD8-C67149BB7003}" type="slidenum">
              <a:rPr lang="en-US" altLang="ja-JP">
                <a:ea typeface="ＭＳ Ｐゴシック" charset="-128"/>
              </a:rPr>
              <a:pPr/>
              <a:t>3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F5D838-FDBE-4BA2-805E-9F0EF69BABE3}" type="slidenum">
              <a:rPr lang="en-US" altLang="ja-JP">
                <a:ea typeface="ＭＳ Ｐゴシック" charset="-128"/>
              </a:rPr>
              <a:pPr/>
              <a:t>4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F5D838-FDBE-4BA2-805E-9F0EF69BABE3}" type="slidenum">
              <a:rPr lang="en-US" altLang="ja-JP">
                <a:ea typeface="ＭＳ Ｐゴシック" charset="-128"/>
              </a:rPr>
              <a:pPr/>
              <a:t>5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A2F919-50DA-42C1-AC79-C224D1BCBCEF}" type="slidenum">
              <a:rPr lang="en-US" altLang="ja-JP">
                <a:ea typeface="ＭＳ Ｐゴシック" charset="-128"/>
              </a:rPr>
              <a:pPr/>
              <a:t>6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21EC02-B40C-404A-8D69-C7DBD506E468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21EC02-B40C-404A-8D69-C7DBD506E468}" type="slidenum">
              <a:rPr lang="en-US" altLang="ja-JP" smtClean="0"/>
              <a:pPr>
                <a:defRPr/>
              </a:pPr>
              <a:t>8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21EC02-B40C-404A-8D69-C7DBD506E468}" type="slidenum">
              <a:rPr lang="en-US" altLang="ja-JP" smtClean="0"/>
              <a:pPr>
                <a:defRPr/>
              </a:pPr>
              <a:t>9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pPr>
              <a:defRPr/>
            </a:pPr>
            <a:fld id="{9E6BFEEA-1E26-4D83-BF8B-7AC084C00DC6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21" name="正方形/長方形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正方形/長方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正方形/長方形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8B6B54-F7B8-4ED7-B21B-A25C884F3134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F8DFEF-5A47-4648-9671-7D25C7BC7BFE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二等辺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203EF2-39D4-4FF9-AB75-05350A0077A1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pPr>
              <a:defRPr/>
            </a:pPr>
            <a:fld id="{C58B8895-8D46-4904-84D5-1737817C01F0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7" name="正方形/長方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8B8CB-3510-40D5-BEF2-C4831FCB2B4B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080DC-2DB1-4140-AE0F-21E1AED7258A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EBBCA8-111B-4DC6-A8E7-C42F29729C7B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5737E-90CE-42E3-9A52-12C7973AFAC3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5" name="直線コネクタ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470F6-87E6-4AAB-990B-E498BE689583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075B94-316A-46D1-A644-0BFB6023D360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167724E-222A-4BA1-94A5-34F33657B2FB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28" name="直線コネクタ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直線コネクタ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二等辺三角形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1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1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1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1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13" Type="http://schemas.openxmlformats.org/officeDocument/2006/relationships/hyperlink" Target="http://azumino-artline.net/chihiro/upload/2008/05/%E6%8C%87%E4%BA%BA%E5%BD%A2%E3%81%A7%E9%81%8A%E3%81%B6%E5%AD%90%E3%81%A9%E3%82%82%E3%81%9F%E3%81%A11966%E5%B9%B4300.jpg" TargetMode="External"/><Relationship Id="rId3" Type="http://schemas.openxmlformats.org/officeDocument/2006/relationships/hyperlink" Target="http://images.google.co.jp/imgres?imgurl=http://www.punny.org/wp-content/images/200612/20061213mcdonalds.gif&amp;imgrefurl=http://www.punny.org/money/top-five-companies-wed-be-better-off-without-3-mcdonalds/&amp;usg=__ZDXpV4Et2GfBH0T_kmmT6zyrwvE=&amp;h=352&amp;w=460&amp;sz=12&amp;hl=ja&amp;start=6&amp;sig2=sEXfcVeWRxGBTDxjrO20Tw&amp;um=1&amp;tbnid=D--miOr5mUDb3M:&amp;tbnh=98&amp;tbnw=128&amp;ei=19ZqSZv7EISQswKU5ZC5BA&amp;prev=/images?q=mcdonald&amp;um=1&amp;hl=ja&amp;lr=&amp;sa=N" TargetMode="External"/><Relationship Id="rId7" Type="http://schemas.openxmlformats.org/officeDocument/2006/relationships/hyperlink" Target="http://images.google.co.jp/imgres?imgurl=http://computercleaning.files.wordpress.com/2008/03/mcdonalds.jpg&amp;imgrefurl=http://current.com/items/89392007/mcdonald_s_time_limit_leads_to_arrest.htm&amp;usg=__SXSzCyvxA4Bv6UDNXFE5vs2YgQ4=&amp;h=291&amp;w=300&amp;sz=19&amp;hl=ja&amp;start=16&amp;sig2=1zE1yOf4Jehu2_ilnAJ0Aw&amp;um=1&amp;tbnid=qRWBPuioVICVAM:&amp;tbnh=113&amp;tbnw=116&amp;ei=19ZqSZv7EISQswKU5ZC5BA&amp;prev=/images?q=mcdonald&amp;um=1&amp;hl=ja&amp;lr=&amp;sa=N" TargetMode="External"/><Relationship Id="rId12" Type="http://schemas.openxmlformats.org/officeDocument/2006/relationships/image" Target="../media/image1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11" Type="http://schemas.openxmlformats.org/officeDocument/2006/relationships/hyperlink" Target="http://blog-imgs-1.fc2.com/c/e/l/celebritymag/secretbase2004.blog11.fc2.com00040.jpg" TargetMode="External"/><Relationship Id="rId5" Type="http://schemas.openxmlformats.org/officeDocument/2006/relationships/hyperlink" Target="http://images.google.co.jp/imgres?imgurl=http://msp145.photobucket.com/albums/r226/aviner1013/ronald_mcdonald_jumping.jpg&amp;imgrefurl=http://taylortrio3.blogspot.com/2008/10/oh-geez.html&amp;usg=__4FZJ7hBisRvyT34mpN9AB7PasX0=&amp;h=823&amp;w=900&amp;sz=207&amp;hl=ja&amp;start=4&amp;sig2=xxhbOnVIxA0Ph-00phy4nA&amp;um=1&amp;tbnid=erm84FvzccztZM:&amp;tbnh=134&amp;tbnw=146&amp;ei=19ZqSZv7EISQswKU5ZC5BA&amp;prev=/images?q=mcdonald&amp;um=1&amp;hl=ja&amp;lr=&amp;sa=N" TargetMode="External"/><Relationship Id="rId10" Type="http://schemas.openxmlformats.org/officeDocument/2006/relationships/image" Target="../media/image14.jpeg"/><Relationship Id="rId4" Type="http://schemas.openxmlformats.org/officeDocument/2006/relationships/image" Target="../media/image11.jpeg"/><Relationship Id="rId9" Type="http://schemas.openxmlformats.org/officeDocument/2006/relationships/hyperlink" Target="http://images.google.co.jp/imgres?imgurl=http://www.ccv.org/images/bigmac.jpg&amp;imgrefurl=http://www.ccv.org/&amp;usg=__5rXWVjA1Ap8Eld6jwGOieXDMwMo=&amp;h=285&amp;w=360&amp;sz=31&amp;hl=ja&amp;start=3&amp;sig2=u9lxc4fP-vIdLbYKTUec7Q&amp;um=1&amp;tbnid=f75-rIgVscQ5wM:&amp;tbnh=96&amp;tbnw=121&amp;ei=XtdqSZ3aOJbssgK8obHIBA&amp;prev=/images?q=bigmac&amp;um=1&amp;hl=ja&amp;lr=" TargetMode="External"/><Relationship Id="rId1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://images.google.co.jp/imgres?imgurl=http://www.monta.co.jp/CHANEL/img/a25169wht_1.jpg&amp;imgrefurl=http://www.monta.co.jp/CHANEL/a25169wht.htm&amp;h=300&amp;w=400&amp;sz=27&amp;hl=ja&amp;start=6&amp;sig2=huSzENF5PBH_PfaEoy_5Yg&amp;tbnid=YZqFaY2UxAiubM:&amp;tbnh=93&amp;tbnw=124&amp;ei=xgJ2RvmjCYHugQOcucG1Aw&amp;prev=/images?q=%E3%82%B7%E3%83%A3%E3%83%8D%E3%83%AB&amp;gbv=2&amp;svnum=10&amp;hl=ja" TargetMode="External"/><Relationship Id="rId7" Type="http://schemas.openxmlformats.org/officeDocument/2006/relationships/hyperlink" Target="http://images.google.co.jp/imgres?imgurl=http://img03.shop-pro.jp/PA01002/026/product/628501.jpg&amp;imgrefurl=http://brand-garden.com/?pid=628501&amp;h=480&amp;w=480&amp;sz=27&amp;hl=ja&amp;start=29&amp;sig2=JrmKhLthutZiOntPbkZcfg&amp;tbnid=1OkldO2ceeJm4M:&amp;tbnh=129&amp;tbnw=129&amp;ei=TgN2Rvu-EYScggPkhdW1Aw&amp;prev=/images?q=%E3%82%B0%E3%83%83%E3%83%81&amp;start=20&amp;gbv=2&amp;ndsp=20&amp;svnum=10&amp;hl=ja&amp;sa=N" TargetMode="External"/><Relationship Id="rId12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11" Type="http://schemas.openxmlformats.org/officeDocument/2006/relationships/hyperlink" Target="http://images.google.co.jp/imgres?imgurl=http://img9.dena.ne.jp/ex91/cb/15/2607647/6/77422230_1.jpg&amp;imgrefurl=http://saifudaisuki.blog94.fc2.com/page-1.html&amp;h=400&amp;w=400&amp;sz=23&amp;hl=ja&amp;start=24&amp;sig2=BOQD5iMjCT7wn2ZaC3xLOw&amp;tbnid=cFgeosGuWzr3bM:&amp;tbnh=124&amp;tbnw=124&amp;ei=wgN2RsCDLaX8gQOGoci1Aw&amp;prev=/images?q=%E3%83%97%E3%83%A9%E3%83%80&amp;start=20&amp;gbv=2&amp;ndsp=20&amp;svnum=10&amp;hl=ja&amp;sa=N" TargetMode="External"/><Relationship Id="rId5" Type="http://schemas.openxmlformats.org/officeDocument/2006/relationships/hyperlink" Target="http://images.google.co.jp/imgres?imgurl=http://www.k5.dion.ne.jp/~fleur/LOVELOG_IMG/tiffany.JPG&amp;imgrefurl=http://blogs.dion.ne.jp/fragrance_fleur/archives/cat_116649.html&amp;h=768&amp;w=1024&amp;sz=168&amp;hl=ja&amp;start=15&amp;sig2=kAuBdkPXksIVSebTvDnc6A&amp;tbnid=zsX_pino3lbF3M:&amp;tbnh=113&amp;tbnw=150&amp;ei=-wJ2RvPoEp_WggPlgti1Aw&amp;prev=/images?q=%E3%83%86%E3%82%A3%E3%83%95%E3%82%A1%E3%83%8B%E3%83%BC&amp;gbv=2&amp;svnum=10&amp;hl=ja" TargetMode="External"/><Relationship Id="rId10" Type="http://schemas.openxmlformats.org/officeDocument/2006/relationships/image" Target="../media/image5.jpeg"/><Relationship Id="rId4" Type="http://schemas.openxmlformats.org/officeDocument/2006/relationships/image" Target="../media/image2.jpeg"/><Relationship Id="rId9" Type="http://schemas.openxmlformats.org/officeDocument/2006/relationships/hyperlink" Target="http://images.google.co.jp/imgres?imgurl=http://thumbnail.image.rakuten.co.jp/@0_gold/zenmall/cabinet/0917/2702100175bk.jpg&amp;imgrefurl=http://kakaku.ecnavi.jp/item_list/?cat_id=223&amp;keyword=&amp;maker_name=&amp;price_low=&amp;price_hi=&amp;list_max=20&amp;st=1&amp;od=2&amp;view=grid&amp;h=600&amp;w=600&amp;sz=34&amp;hl=ja&amp;start=6&amp;sig2=aPwSesEjmexLZLYedNIuSg&amp;tbnid=Dc5reZpADBXz4M:&amp;tbnh=135&amp;tbnw=135&amp;ei=gAN2RqCnCYXGgAPmjNy1Aw&amp;prev=/images?q=%E3%83%95%E3%82%A7%E3%83%A9%E3%82%AC%E3%83%A2&amp;gbv=2&amp;svnum=10&amp;hl=ja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://images.google.co.jp/imgres?imgurl=http://www.coyotecalahorra.com/images/cocacola.jpg&amp;imgrefurl=http://www.digizone.cz/clanky/podivejte-se-na-nova-loga-ceske-televize/nazory/&amp;h=250&amp;w=291&amp;sz=26&amp;hl=ja&amp;start=2&amp;sig2=fSQxnSZHJTho2g-GzQK4sA&amp;tbnid=zq_oOk6whRPuNM:&amp;tbnh=99&amp;tbnw=115&amp;ei=jid2RqmZHKH8gQOExsW1Aw&amp;prev=/images?q=cocacola&amp;gbv=2&amp;svnum=10&amp;hl=ja&amp;sa=G" TargetMode="External"/><Relationship Id="rId7" Type="http://schemas.openxmlformats.org/officeDocument/2006/relationships/hyperlink" Target="http://images.google.co.jp/imgres?imgurl=http://www.mcdonaldsindia.com/ourcommunity/ronmcd.jpg&amp;imgrefurl=http://www.mcdonaldsindia.com/ourcommunity/ron_mcd.html&amp;h=600&amp;w=323&amp;sz=63&amp;hl=ja&amp;start=5&amp;sig2=RDDIKC-NGg1Z73dcnxZW2A&amp;tbnid=n2g1Tcf5GR13wM:&amp;tbnh=135&amp;tbnw=73&amp;ei=HSh2RtuDIaL2gQO588W1Aw&amp;prev=/images?q=Mcdonald&amp;gbv=2&amp;svnum=10&amp;hl=j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hyperlink" Target="http://images.google.co.jp/imgres?imgurl=http://turi2.net/blog/img/Image/windows_vista.jpg&amp;imgrefurl=http://turi2.net/blog/513.html&amp;h=350&amp;w=480&amp;sz=19&amp;hl=ja&amp;start=4&amp;sig2=6D_kHqo8kKE7eAckGYOTEg&amp;tbnid=Hoi7bblfTwxQtM:&amp;tbnh=94&amp;tbnw=129&amp;ei=8Cd2RoaTB4bWgAPWm-G1Aw&amp;prev=/images?q=%E3%83%9E%E3%82%A4%E3%82%AF%E3%83%AD%E3%82%BD%E3%83%95%E3%83%88&amp;gbv=2&amp;svnum=10&amp;hl=ja" TargetMode="External"/><Relationship Id="rId10" Type="http://schemas.openxmlformats.org/officeDocument/2006/relationships/image" Target="../media/image10.jpeg"/><Relationship Id="rId4" Type="http://schemas.openxmlformats.org/officeDocument/2006/relationships/image" Target="../media/image7.jpeg"/><Relationship Id="rId9" Type="http://schemas.openxmlformats.org/officeDocument/2006/relationships/hyperlink" Target="http://images.google.co.jp/imgres?imgurl=http://takekazuo.fc2web.com/images/sony_logo_1.jpg&amp;imgrefurl=http://takekazuo.fc2web.com/main.htm&amp;h=367&amp;w=505&amp;sz=31&amp;hl=ja&amp;start=9&amp;sig2=-OCkEA8zrNyySeTCnaN-Fw&amp;tbnid=yrF5hLLc6o7oZM:&amp;tbnh=94&amp;tbnw=130&amp;ei=jyh2RubyB4LAgQPQ1MG1Aw&amp;prev=/images?q=sony+logo&amp;gbv=2&amp;svnum=10&amp;hl=ja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ブランドの概念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ブランド認知（続き）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ブランド認知の深さと幅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深さ</a:t>
            </a:r>
            <a:r>
              <a:rPr kumimoji="1" lang="ja-JP" altLang="en-US" dirty="0" smtClean="0"/>
              <a:t>：ブランド要素を思い出す可能性と容易さ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幅：ブランド要素が思い出される購入状況や使用状況の範囲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r>
              <a:rPr lang="ja-JP" altLang="en-US" dirty="0" smtClean="0"/>
              <a:t>ブランド認知の形成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経験（見たり、聞いたり）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ブランドの反復（再認の強化）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ブランド要素と製品カテゴリーや使用状況の結び付き（再生の強化）</a:t>
            </a:r>
            <a:endParaRPr lang="en-US" altLang="ja-JP" dirty="0" smtClean="0"/>
          </a:p>
          <a:p>
            <a:r>
              <a:rPr kumimoji="1" lang="ja-JP" altLang="en-US" dirty="0" smtClean="0"/>
              <a:t>ブランド認知の結果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考慮集合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トップ・オブ・マインド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ブランド・イメージ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ブランド・イメージ：消費者の記憶内にあるブランド連想の反映としての知覚。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r>
              <a:rPr kumimoji="1" lang="ja-JP" altLang="en-US" dirty="0" smtClean="0"/>
              <a:t>ブランド連想のタイプ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属性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ベネフィット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態度</a:t>
            </a:r>
            <a:endParaRPr kumimoji="1" lang="en-US" altLang="ja-JP" dirty="0" smtClean="0"/>
          </a:p>
          <a:p>
            <a:r>
              <a:rPr kumimoji="1" lang="ja-JP" altLang="en-US" dirty="0" smtClean="0"/>
              <a:t>ブランド連想の好ましさ</a:t>
            </a:r>
            <a:endParaRPr kumimoji="1" lang="en-US" altLang="ja-JP" dirty="0" smtClean="0"/>
          </a:p>
          <a:p>
            <a:r>
              <a:rPr lang="ja-JP" altLang="en-US" dirty="0" smtClean="0"/>
              <a:t>ブランド連想の強さ</a:t>
            </a:r>
            <a:endParaRPr lang="en-US" altLang="ja-JP" dirty="0" smtClean="0"/>
          </a:p>
          <a:p>
            <a:r>
              <a:rPr kumimoji="1" lang="ja-JP" altLang="en-US" dirty="0" smtClean="0"/>
              <a:t>ブランド連想のユニークさ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ブランド連想の概念</a:t>
            </a:r>
          </a:p>
        </p:txBody>
      </p:sp>
      <p:pic>
        <p:nvPicPr>
          <p:cNvPr id="59397" name="Picture 5" descr="20061213mcdonalds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44280" y="2659360"/>
            <a:ext cx="1219200" cy="933450"/>
          </a:xfrm>
          <a:prstGeom prst="rect">
            <a:avLst/>
          </a:prstGeom>
          <a:noFill/>
        </p:spPr>
      </p:pic>
      <p:pic>
        <p:nvPicPr>
          <p:cNvPr id="59399" name="Picture 7" descr="ronald_mcdonald_jumpi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4880" y="2964160"/>
            <a:ext cx="1143000" cy="1049338"/>
          </a:xfrm>
          <a:prstGeom prst="rect">
            <a:avLst/>
          </a:prstGeom>
          <a:noFill/>
        </p:spPr>
      </p:pic>
      <p:pic>
        <p:nvPicPr>
          <p:cNvPr id="59401" name="Picture 9" descr="mcdonalds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616080" y="2964160"/>
            <a:ext cx="1104900" cy="1076325"/>
          </a:xfrm>
          <a:prstGeom prst="rect">
            <a:avLst/>
          </a:prstGeom>
          <a:noFill/>
        </p:spPr>
      </p:pic>
      <p:pic>
        <p:nvPicPr>
          <p:cNvPr id="59403" name="Picture 11" descr="bigmac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39280" y="4869160"/>
            <a:ext cx="1152525" cy="914400"/>
          </a:xfrm>
          <a:prstGeom prst="rect">
            <a:avLst/>
          </a:prstGeom>
          <a:noFill/>
        </p:spPr>
      </p:pic>
      <p:pic>
        <p:nvPicPr>
          <p:cNvPr id="59405" name="Picture 13" descr="画像を最大化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549280" y="4716760"/>
            <a:ext cx="1371600" cy="1336675"/>
          </a:xfrm>
          <a:prstGeom prst="rect">
            <a:avLst/>
          </a:prstGeom>
          <a:noFill/>
        </p:spPr>
      </p:pic>
      <p:pic>
        <p:nvPicPr>
          <p:cNvPr id="59407" name="Picture 15" descr="%E6%8C%87%E4%BA%BA%E5%BD%A2%E3%81%A7%E9%81%8A%E3%81%B6%E5%AD%90%E3%81%A9%E3%82%82%E3%81%9F%E3%81%A11966%E5%B9%B4300.jpg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491880" y="4869160"/>
            <a:ext cx="1447800" cy="1158875"/>
          </a:xfrm>
          <a:prstGeom prst="rect">
            <a:avLst/>
          </a:prstGeom>
          <a:noFill/>
        </p:spPr>
      </p:pic>
      <p:sp>
        <p:nvSpPr>
          <p:cNvPr id="59408" name="Line 16"/>
          <p:cNvSpPr>
            <a:spLocks noChangeShapeType="1"/>
          </p:cNvSpPr>
          <p:nvPr/>
        </p:nvSpPr>
        <p:spPr bwMode="auto">
          <a:xfrm flipV="1">
            <a:off x="2196480" y="3268960"/>
            <a:ext cx="11430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9409" name="Line 17"/>
          <p:cNvSpPr>
            <a:spLocks noChangeShapeType="1"/>
          </p:cNvSpPr>
          <p:nvPr/>
        </p:nvSpPr>
        <p:spPr bwMode="auto">
          <a:xfrm flipV="1">
            <a:off x="2577480" y="3802360"/>
            <a:ext cx="9906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9410" name="Line 18"/>
          <p:cNvSpPr>
            <a:spLocks noChangeShapeType="1"/>
          </p:cNvSpPr>
          <p:nvPr/>
        </p:nvSpPr>
        <p:spPr bwMode="auto">
          <a:xfrm flipV="1">
            <a:off x="4177680" y="380236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9411" name="Line 19"/>
          <p:cNvSpPr>
            <a:spLocks noChangeShapeType="1"/>
          </p:cNvSpPr>
          <p:nvPr/>
        </p:nvSpPr>
        <p:spPr bwMode="auto">
          <a:xfrm>
            <a:off x="4863480" y="3649960"/>
            <a:ext cx="762000" cy="9144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9412" name="Line 20"/>
          <p:cNvSpPr>
            <a:spLocks noChangeShapeType="1"/>
          </p:cNvSpPr>
          <p:nvPr/>
        </p:nvSpPr>
        <p:spPr bwMode="auto">
          <a:xfrm>
            <a:off x="4939680" y="3192760"/>
            <a:ext cx="16002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467544" y="1268760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 smtClean="0"/>
              <a:t>ブランド連想：ブランド</a:t>
            </a:r>
            <a:r>
              <a:rPr lang="ja-JP" altLang="en-US" sz="2000" dirty="0" smtClean="0"/>
              <a:t>に関する記憶と関連している全てのことである。</a:t>
            </a:r>
            <a:endParaRPr lang="ja-JP" alt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2800" dirty="0"/>
              <a:t>ブランド連想、イメージ、とポジショニング</a:t>
            </a:r>
          </a:p>
        </p:txBody>
      </p:sp>
      <p:sp>
        <p:nvSpPr>
          <p:cNvPr id="60420" name="Oval 4"/>
          <p:cNvSpPr>
            <a:spLocks noChangeArrowheads="1"/>
          </p:cNvSpPr>
          <p:nvPr/>
        </p:nvSpPr>
        <p:spPr bwMode="auto">
          <a:xfrm>
            <a:off x="685800" y="2590800"/>
            <a:ext cx="1676400" cy="1676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ブランド連想</a:t>
            </a:r>
          </a:p>
        </p:txBody>
      </p:sp>
      <p:sp>
        <p:nvSpPr>
          <p:cNvPr id="60421" name="Oval 5"/>
          <p:cNvSpPr>
            <a:spLocks noChangeArrowheads="1"/>
          </p:cNvSpPr>
          <p:nvPr/>
        </p:nvSpPr>
        <p:spPr bwMode="auto">
          <a:xfrm>
            <a:off x="3657600" y="2590800"/>
            <a:ext cx="1676400" cy="1676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ブランドの</a:t>
            </a:r>
          </a:p>
          <a:p>
            <a:pPr algn="ctr"/>
            <a:r>
              <a:rPr lang="ja-JP" altLang="en-US"/>
              <a:t>イメージ</a:t>
            </a:r>
          </a:p>
        </p:txBody>
      </p:sp>
      <p:sp>
        <p:nvSpPr>
          <p:cNvPr id="60422" name="Oval 6"/>
          <p:cNvSpPr>
            <a:spLocks noChangeArrowheads="1"/>
          </p:cNvSpPr>
          <p:nvPr/>
        </p:nvSpPr>
        <p:spPr bwMode="auto">
          <a:xfrm>
            <a:off x="6477000" y="2590800"/>
            <a:ext cx="1676400" cy="1676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ブランドの</a:t>
            </a:r>
          </a:p>
          <a:p>
            <a:pPr algn="ctr"/>
            <a:r>
              <a:rPr lang="ja-JP" altLang="en-US"/>
              <a:t>ポジション</a:t>
            </a:r>
          </a:p>
        </p:txBody>
      </p:sp>
      <p:sp>
        <p:nvSpPr>
          <p:cNvPr id="60423" name="AutoShape 7"/>
          <p:cNvSpPr>
            <a:spLocks noChangeArrowheads="1"/>
          </p:cNvSpPr>
          <p:nvPr/>
        </p:nvSpPr>
        <p:spPr bwMode="auto">
          <a:xfrm>
            <a:off x="2667000" y="3200400"/>
            <a:ext cx="685800" cy="4572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0424" name="AutoShape 8"/>
          <p:cNvSpPr>
            <a:spLocks noChangeArrowheads="1"/>
          </p:cNvSpPr>
          <p:nvPr/>
        </p:nvSpPr>
        <p:spPr bwMode="auto">
          <a:xfrm>
            <a:off x="5562600" y="3124200"/>
            <a:ext cx="685800" cy="4572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ブランド連想のタイプ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ja-JP" altLang="en-US" dirty="0" smtClean="0"/>
              <a:t>属性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製品関連：デザイン、形状、色、成分など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製品非関連：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使用者と使用イメージ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ブランド・パーソナリティ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フィーリングと経験</a:t>
            </a:r>
            <a:endParaRPr kumimoji="1" lang="en-US" altLang="ja-JP" dirty="0" smtClean="0"/>
          </a:p>
          <a:p>
            <a:pPr lvl="2"/>
            <a:endParaRPr kumimoji="1" lang="en-US" altLang="ja-JP" dirty="0" smtClean="0"/>
          </a:p>
          <a:p>
            <a:r>
              <a:rPr kumimoji="1" lang="ja-JP" altLang="en-US" dirty="0" smtClean="0"/>
              <a:t>ベネフィット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態度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ブランド連想の好ましさ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ja-JP" altLang="en-US" dirty="0" smtClean="0"/>
              <a:t>望ましさ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消費者のニーズ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生理的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安全と保証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社会的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自我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自己実現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社会的な価値観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r>
              <a:rPr lang="ja-JP" altLang="en-US" dirty="0" smtClean="0"/>
              <a:t>伝達可能性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ブランド連想の強さ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ja-JP" altLang="en-US" dirty="0" smtClean="0"/>
              <a:t>処理における質と量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ブランド連想の再生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ブランドとは何か</a:t>
            </a:r>
          </a:p>
        </p:txBody>
      </p:sp>
      <p:pic>
        <p:nvPicPr>
          <p:cNvPr id="3075" name="Picture 3" descr="a25169wht_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088" y="1844675"/>
            <a:ext cx="2016125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tiffany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19475" y="1773238"/>
            <a:ext cx="2016125" cy="151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628501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27763" y="1773238"/>
            <a:ext cx="18002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 descr="2702100175bk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979613" y="3860800"/>
            <a:ext cx="1655762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 descr="77422230_1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643438" y="3716338"/>
            <a:ext cx="1728787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ブランドとは何か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484313"/>
            <a:ext cx="8229600" cy="19732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ja-JP" altLang="en-US" smtClean="0"/>
              <a:t>ブランドとは、企業が自社製品やサービスを特徴づけるために用いる、</a:t>
            </a:r>
            <a:r>
              <a:rPr lang="ja-JP" altLang="en-US" smtClean="0">
                <a:solidFill>
                  <a:srgbClr val="FF0000"/>
                </a:solidFill>
              </a:rPr>
              <a:t>名前、ロゴ、マーク、キャラクター、パッケージ、色彩、デザイン</a:t>
            </a:r>
            <a:r>
              <a:rPr lang="ja-JP" altLang="en-US" smtClean="0"/>
              <a:t>の諸記号の総称である。</a:t>
            </a:r>
          </a:p>
        </p:txBody>
      </p:sp>
      <p:pic>
        <p:nvPicPr>
          <p:cNvPr id="4100" name="Picture 4" descr="cocacol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2988" y="4149725"/>
            <a:ext cx="10953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windows_vista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43213" y="4076700"/>
            <a:ext cx="1439862" cy="104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 descr="ronmc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92725" y="3716338"/>
            <a:ext cx="895350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 descr="sony_logo_1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04025" y="4005263"/>
            <a:ext cx="1441450" cy="104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消費者に対するブランドの果たす役割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150000"/>
              </a:lnSpc>
            </a:pPr>
            <a:r>
              <a:rPr lang="ja-JP" altLang="en-US" sz="2800" dirty="0" smtClean="0"/>
              <a:t>製品の製造元の識別</a:t>
            </a:r>
            <a:endParaRPr lang="en-US" altLang="ja-JP" sz="2800" dirty="0" smtClean="0"/>
          </a:p>
          <a:p>
            <a:pPr eaLnBrk="1" hangingPunct="1">
              <a:lnSpc>
                <a:spcPct val="150000"/>
              </a:lnSpc>
            </a:pPr>
            <a:r>
              <a:rPr lang="ja-JP" altLang="en-US" sz="2800" dirty="0" smtClean="0"/>
              <a:t>責任の所在の明確化</a:t>
            </a:r>
            <a:endParaRPr lang="en-US" altLang="ja-JP" sz="2800" dirty="0" smtClean="0"/>
          </a:p>
          <a:p>
            <a:pPr eaLnBrk="1" hangingPunct="1">
              <a:lnSpc>
                <a:spcPct val="150000"/>
              </a:lnSpc>
            </a:pPr>
            <a:r>
              <a:rPr lang="ja-JP" altLang="en-US" sz="2800" dirty="0" smtClean="0"/>
              <a:t>リスクの削減</a:t>
            </a:r>
            <a:endParaRPr lang="en-US" altLang="ja-JP" sz="2800" dirty="0" smtClean="0"/>
          </a:p>
          <a:p>
            <a:pPr eaLnBrk="1" hangingPunct="1">
              <a:lnSpc>
                <a:spcPct val="150000"/>
              </a:lnSpc>
            </a:pPr>
            <a:r>
              <a:rPr lang="ja-JP" altLang="en-US" sz="2800" dirty="0" smtClean="0"/>
              <a:t>探索コストの削減</a:t>
            </a:r>
            <a:endParaRPr lang="en-US" altLang="ja-JP" sz="2800" dirty="0" smtClean="0"/>
          </a:p>
          <a:p>
            <a:pPr eaLnBrk="1" hangingPunct="1">
              <a:lnSpc>
                <a:spcPct val="150000"/>
              </a:lnSpc>
            </a:pPr>
            <a:r>
              <a:rPr lang="ja-JP" altLang="en-US" sz="2800" dirty="0" smtClean="0"/>
              <a:t>メーカーとの約束、契約、協定</a:t>
            </a:r>
            <a:endParaRPr lang="en-US" altLang="ja-JP" sz="2800" dirty="0" smtClean="0"/>
          </a:p>
          <a:p>
            <a:pPr eaLnBrk="1" hangingPunct="1">
              <a:lnSpc>
                <a:spcPct val="150000"/>
              </a:lnSpc>
            </a:pPr>
            <a:r>
              <a:rPr lang="ja-JP" altLang="en-US" sz="2800" dirty="0" smtClean="0"/>
              <a:t>自己イメージを投影させるシンボリックな装置</a:t>
            </a:r>
            <a:endParaRPr lang="en-US" altLang="ja-JP" sz="2800" dirty="0" smtClean="0"/>
          </a:p>
          <a:p>
            <a:pPr eaLnBrk="1" hangingPunct="1">
              <a:lnSpc>
                <a:spcPct val="150000"/>
              </a:lnSpc>
            </a:pPr>
            <a:r>
              <a:rPr lang="ja-JP" altLang="en-US" sz="2800" dirty="0" smtClean="0"/>
              <a:t>品質のシグナル</a:t>
            </a:r>
            <a:endParaRPr lang="en-US" altLang="ja-JP" sz="2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企業に対するブランドの果たす役割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ja-JP" altLang="en-US" sz="2800" dirty="0" smtClean="0"/>
              <a:t>製品の管理や追跡を単純化するための識別手段</a:t>
            </a:r>
            <a:endParaRPr lang="en-US" altLang="ja-JP" sz="2800" dirty="0" smtClean="0"/>
          </a:p>
          <a:p>
            <a:pPr eaLnBrk="1" hangingPunct="1">
              <a:lnSpc>
                <a:spcPct val="150000"/>
              </a:lnSpc>
            </a:pPr>
            <a:r>
              <a:rPr lang="ja-JP" altLang="en-US" sz="2800" dirty="0" smtClean="0"/>
              <a:t>独自の特徴を法的に保護する手段</a:t>
            </a:r>
            <a:endParaRPr lang="en-US" altLang="ja-JP" sz="2800" dirty="0" smtClean="0"/>
          </a:p>
          <a:p>
            <a:pPr eaLnBrk="1" hangingPunct="1">
              <a:lnSpc>
                <a:spcPct val="150000"/>
              </a:lnSpc>
            </a:pPr>
            <a:r>
              <a:rPr lang="ja-JP" altLang="en-US" sz="2800" dirty="0" smtClean="0"/>
              <a:t>満足した消費者への品質シグナル</a:t>
            </a:r>
            <a:endParaRPr lang="en-US" altLang="ja-JP" sz="2800" dirty="0" smtClean="0"/>
          </a:p>
          <a:p>
            <a:pPr eaLnBrk="1" hangingPunct="1">
              <a:lnSpc>
                <a:spcPct val="150000"/>
              </a:lnSpc>
            </a:pPr>
            <a:r>
              <a:rPr lang="ja-JP" altLang="en-US" sz="2800" dirty="0" smtClean="0"/>
              <a:t>製品にユニークな連想を与える手段</a:t>
            </a:r>
            <a:endParaRPr lang="en-US" altLang="ja-JP" sz="2800" dirty="0" smtClean="0"/>
          </a:p>
          <a:p>
            <a:pPr eaLnBrk="1" hangingPunct="1">
              <a:lnSpc>
                <a:spcPct val="150000"/>
              </a:lnSpc>
            </a:pPr>
            <a:r>
              <a:rPr lang="ja-JP" altLang="en-US" sz="2800" dirty="0" smtClean="0"/>
              <a:t>財務的成果の源泉</a:t>
            </a:r>
            <a:endParaRPr lang="en-US" altLang="ja-JP" sz="2800" dirty="0" smtClean="0"/>
          </a:p>
          <a:p>
            <a:pPr eaLnBrk="1" hangingPunct="1">
              <a:lnSpc>
                <a:spcPct val="150000"/>
              </a:lnSpc>
            </a:pPr>
            <a:r>
              <a:rPr lang="ja-JP" altLang="en-US" sz="2800" dirty="0" smtClean="0"/>
              <a:t>競争優位の源泉</a:t>
            </a:r>
            <a:endParaRPr lang="en-US" altLang="ja-JP" sz="2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強いブランドの競争上優位性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ja-JP" altLang="en-US" smtClean="0"/>
              <a:t>マーケティング・コストの削減。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 smtClean="0"/>
              <a:t>流通業者との交渉における影響力。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 smtClean="0"/>
              <a:t>競合他社よりも高い価格設定ができる。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 smtClean="0"/>
              <a:t>高いブランドの信用によるブランド拡張。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 smtClean="0"/>
              <a:t>価格競争において防衛力になる。</a:t>
            </a:r>
          </a:p>
          <a:p>
            <a:pPr eaLnBrk="1" hangingPunct="1"/>
            <a:endParaRPr lang="ja-JP" altLang="en-US" smtClean="0"/>
          </a:p>
          <a:p>
            <a:pPr eaLnBrk="1" hangingPunct="1"/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ブランドの形成</a:t>
            </a:r>
            <a:endParaRPr kumimoji="1" lang="ja-JP" altLang="en-US" dirty="0"/>
          </a:p>
        </p:txBody>
      </p:sp>
      <p:sp>
        <p:nvSpPr>
          <p:cNvPr id="4" name="円/楕円 3"/>
          <p:cNvSpPr/>
          <p:nvPr/>
        </p:nvSpPr>
        <p:spPr>
          <a:xfrm>
            <a:off x="1115616" y="2384884"/>
            <a:ext cx="2232248" cy="223224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/>
              <a:t>ブランド・</a:t>
            </a:r>
            <a:endParaRPr kumimoji="1" lang="en-US" altLang="ja-JP" sz="1400" b="1" dirty="0" smtClean="0"/>
          </a:p>
          <a:p>
            <a:pPr algn="ctr"/>
            <a:r>
              <a:rPr lang="ja-JP" altLang="en-US" sz="1400" b="1" dirty="0"/>
              <a:t>アイデンティティ</a:t>
            </a:r>
            <a:endParaRPr kumimoji="1" lang="ja-JP" altLang="en-US" sz="1400" b="1" dirty="0"/>
          </a:p>
        </p:txBody>
      </p:sp>
      <p:sp>
        <p:nvSpPr>
          <p:cNvPr id="5" name="円/楕円 4"/>
          <p:cNvSpPr/>
          <p:nvPr/>
        </p:nvSpPr>
        <p:spPr>
          <a:xfrm>
            <a:off x="5508104" y="2384884"/>
            <a:ext cx="2232248" cy="223224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/>
              <a:t>ブランド</a:t>
            </a:r>
            <a:endParaRPr kumimoji="1" lang="en-US" altLang="ja-JP" sz="1400" b="1" dirty="0" smtClean="0"/>
          </a:p>
          <a:p>
            <a:pPr algn="ctr"/>
            <a:r>
              <a:rPr kumimoji="1" lang="ja-JP" altLang="en-US" sz="1400" b="1" dirty="0" smtClean="0"/>
              <a:t>知識</a:t>
            </a:r>
            <a:endParaRPr kumimoji="1" lang="ja-JP" altLang="en-US" sz="1400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07704" y="169151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企業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143109" y="170080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消費者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252545" y="2010326"/>
            <a:ext cx="20233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意図したブランドの姿</a:t>
            </a:r>
            <a:endParaRPr kumimoji="1" lang="ja-JP" altLang="en-US" sz="16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580112" y="2060848"/>
            <a:ext cx="20233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/>
              <a:t>知覚</a:t>
            </a:r>
            <a:r>
              <a:rPr kumimoji="1" lang="ja-JP" altLang="en-US" sz="1600" dirty="0" smtClean="0"/>
              <a:t>したブランドの姿</a:t>
            </a:r>
            <a:endParaRPr kumimoji="1" lang="ja-JP" altLang="en-US" sz="1600" dirty="0"/>
          </a:p>
        </p:txBody>
      </p:sp>
      <p:cxnSp>
        <p:nvCxnSpPr>
          <p:cNvPr id="17" name="直線矢印コネクタ 16"/>
          <p:cNvCxnSpPr>
            <a:stCxn id="4" idx="6"/>
            <a:endCxn id="5" idx="2"/>
          </p:cNvCxnSpPr>
          <p:nvPr/>
        </p:nvCxnSpPr>
        <p:spPr>
          <a:xfrm>
            <a:off x="3347864" y="3501008"/>
            <a:ext cx="216024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3571737" y="2852936"/>
            <a:ext cx="17203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 smtClean="0"/>
              <a:t>ブランド・</a:t>
            </a:r>
            <a:endParaRPr kumimoji="1" lang="en-US" altLang="ja-JP" sz="1600" dirty="0" smtClean="0"/>
          </a:p>
          <a:p>
            <a:pPr algn="ctr"/>
            <a:r>
              <a:rPr lang="ja-JP" altLang="en-US" sz="1600" dirty="0"/>
              <a:t>コミュニケーション</a:t>
            </a:r>
            <a:endParaRPr kumimoji="1" lang="ja-JP" altLang="en-US" sz="1600" dirty="0"/>
          </a:p>
        </p:txBody>
      </p:sp>
      <p:cxnSp>
        <p:nvCxnSpPr>
          <p:cNvPr id="26" name="曲線コネクタ 25"/>
          <p:cNvCxnSpPr>
            <a:stCxn id="5" idx="4"/>
            <a:endCxn id="4" idx="4"/>
          </p:cNvCxnSpPr>
          <p:nvPr/>
        </p:nvCxnSpPr>
        <p:spPr>
          <a:xfrm rot="5400000">
            <a:off x="4427984" y="2420888"/>
            <a:ext cx="12700" cy="4392488"/>
          </a:xfrm>
          <a:prstGeom prst="curvedConnector3">
            <a:avLst>
              <a:gd name="adj1" fmla="val 7500002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3818767" y="5661248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 smtClean="0"/>
              <a:t>消費者反応</a:t>
            </a:r>
            <a:endParaRPr kumimoji="1" lang="ja-JP" alt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ブランド知識の構造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683568" y="3356992"/>
            <a:ext cx="8640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/>
              <a:t>ブランド</a:t>
            </a:r>
            <a:endParaRPr lang="en-US" altLang="ja-JP" sz="1200" dirty="0" smtClean="0"/>
          </a:p>
          <a:p>
            <a:pPr algn="ctr"/>
            <a:r>
              <a:rPr kumimoji="1" lang="ja-JP" altLang="en-US" sz="1200" dirty="0"/>
              <a:t>知識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2051720" y="4509120"/>
            <a:ext cx="8640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/>
              <a:t>ブランド</a:t>
            </a:r>
            <a:endParaRPr lang="en-US" altLang="ja-JP" sz="1200" dirty="0" smtClean="0"/>
          </a:p>
          <a:p>
            <a:pPr algn="ctr"/>
            <a:r>
              <a:rPr lang="ja-JP" altLang="en-US" sz="1200" dirty="0"/>
              <a:t>イメージ</a:t>
            </a:r>
            <a:endParaRPr kumimoji="1" lang="ja-JP" altLang="en-US" sz="1200" dirty="0"/>
          </a:p>
        </p:txBody>
      </p:sp>
      <p:sp>
        <p:nvSpPr>
          <p:cNvPr id="6" name="正方形/長方形 5"/>
          <p:cNvSpPr/>
          <p:nvPr/>
        </p:nvSpPr>
        <p:spPr>
          <a:xfrm>
            <a:off x="2051720" y="1844824"/>
            <a:ext cx="8640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/>
              <a:t>ブランド</a:t>
            </a:r>
            <a:endParaRPr lang="en-US" altLang="ja-JP" sz="1200" dirty="0" smtClean="0"/>
          </a:p>
          <a:p>
            <a:pPr algn="ctr"/>
            <a:r>
              <a:rPr lang="ja-JP" altLang="en-US" sz="1200" dirty="0"/>
              <a:t>認知</a:t>
            </a:r>
            <a:endParaRPr kumimoji="1" lang="ja-JP" altLang="en-US" sz="1200" dirty="0"/>
          </a:p>
        </p:txBody>
      </p:sp>
      <p:sp>
        <p:nvSpPr>
          <p:cNvPr id="7" name="正方形/長方形 6"/>
          <p:cNvSpPr/>
          <p:nvPr/>
        </p:nvSpPr>
        <p:spPr>
          <a:xfrm>
            <a:off x="3203848" y="5013176"/>
            <a:ext cx="1152128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/>
              <a:t>ブランド連想の強さ</a:t>
            </a:r>
            <a:endParaRPr lang="en-US" altLang="ja-JP" sz="1200" dirty="0" smtClean="0"/>
          </a:p>
        </p:txBody>
      </p:sp>
      <p:sp>
        <p:nvSpPr>
          <p:cNvPr id="8" name="正方形/長方形 7"/>
          <p:cNvSpPr/>
          <p:nvPr/>
        </p:nvSpPr>
        <p:spPr>
          <a:xfrm>
            <a:off x="3203848" y="3501008"/>
            <a:ext cx="1152128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/>
              <a:t>ブランド連想のタイプ</a:t>
            </a:r>
            <a:endParaRPr lang="en-US" altLang="ja-JP" sz="1200" dirty="0" smtClean="0"/>
          </a:p>
        </p:txBody>
      </p:sp>
      <p:sp>
        <p:nvSpPr>
          <p:cNvPr id="9" name="正方形/長方形 8"/>
          <p:cNvSpPr/>
          <p:nvPr/>
        </p:nvSpPr>
        <p:spPr>
          <a:xfrm>
            <a:off x="3203848" y="4293096"/>
            <a:ext cx="1152128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/>
              <a:t>ブランド連想の好ましさ</a:t>
            </a:r>
            <a:endParaRPr lang="en-US" altLang="ja-JP" sz="1200" dirty="0" smtClean="0"/>
          </a:p>
        </p:txBody>
      </p:sp>
      <p:sp>
        <p:nvSpPr>
          <p:cNvPr id="10" name="正方形/長方形 9"/>
          <p:cNvSpPr/>
          <p:nvPr/>
        </p:nvSpPr>
        <p:spPr>
          <a:xfrm>
            <a:off x="4716016" y="5157192"/>
            <a:ext cx="8640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態度</a:t>
            </a:r>
            <a:endParaRPr kumimoji="1" lang="ja-JP" altLang="en-US" sz="1200" dirty="0"/>
          </a:p>
        </p:txBody>
      </p:sp>
      <p:sp>
        <p:nvSpPr>
          <p:cNvPr id="11" name="正方形/長方形 10"/>
          <p:cNvSpPr/>
          <p:nvPr/>
        </p:nvSpPr>
        <p:spPr>
          <a:xfrm>
            <a:off x="3203848" y="5733256"/>
            <a:ext cx="1152128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/>
              <a:t>ブランド連想のユニークさ</a:t>
            </a:r>
            <a:endParaRPr lang="en-US" altLang="ja-JP" sz="1200" dirty="0" smtClean="0"/>
          </a:p>
        </p:txBody>
      </p:sp>
      <p:sp>
        <p:nvSpPr>
          <p:cNvPr id="12" name="正方形/長方形 11"/>
          <p:cNvSpPr/>
          <p:nvPr/>
        </p:nvSpPr>
        <p:spPr>
          <a:xfrm>
            <a:off x="7092280" y="3573016"/>
            <a:ext cx="1080120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フィーリングと経験</a:t>
            </a:r>
            <a:endParaRPr kumimoji="1" lang="ja-JP" altLang="en-US" sz="1200" dirty="0"/>
          </a:p>
        </p:txBody>
      </p:sp>
      <p:sp>
        <p:nvSpPr>
          <p:cNvPr id="13" name="正方形/長方形 12"/>
          <p:cNvSpPr/>
          <p:nvPr/>
        </p:nvSpPr>
        <p:spPr>
          <a:xfrm>
            <a:off x="3347864" y="1556792"/>
            <a:ext cx="8640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/>
              <a:t>ブランド</a:t>
            </a:r>
            <a:endParaRPr lang="en-US" altLang="ja-JP" sz="1200" dirty="0" smtClean="0"/>
          </a:p>
          <a:p>
            <a:pPr algn="ctr"/>
            <a:r>
              <a:rPr lang="ja-JP" altLang="en-US" sz="1200" dirty="0"/>
              <a:t>再生</a:t>
            </a:r>
            <a:endParaRPr kumimoji="1" lang="ja-JP" altLang="en-US" sz="1200" dirty="0"/>
          </a:p>
        </p:txBody>
      </p:sp>
      <p:sp>
        <p:nvSpPr>
          <p:cNvPr id="14" name="正方形/長方形 13"/>
          <p:cNvSpPr/>
          <p:nvPr/>
        </p:nvSpPr>
        <p:spPr>
          <a:xfrm>
            <a:off x="7092280" y="1268760"/>
            <a:ext cx="8640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価格</a:t>
            </a:r>
            <a:endParaRPr kumimoji="1" lang="ja-JP" altLang="en-US" sz="1200" dirty="0"/>
          </a:p>
        </p:txBody>
      </p:sp>
      <p:sp>
        <p:nvSpPr>
          <p:cNvPr id="15" name="正方形/長方形 14"/>
          <p:cNvSpPr/>
          <p:nvPr/>
        </p:nvSpPr>
        <p:spPr>
          <a:xfrm>
            <a:off x="3347864" y="2420888"/>
            <a:ext cx="8640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/>
              <a:t>ブランド</a:t>
            </a:r>
            <a:endParaRPr lang="en-US" altLang="ja-JP" sz="1200" dirty="0" smtClean="0"/>
          </a:p>
          <a:p>
            <a:pPr algn="ctr"/>
            <a:r>
              <a:rPr lang="ja-JP" altLang="en-US" sz="1200" dirty="0"/>
              <a:t>再認</a:t>
            </a:r>
            <a:endParaRPr kumimoji="1" lang="ja-JP" altLang="en-US" sz="1200" dirty="0"/>
          </a:p>
        </p:txBody>
      </p:sp>
      <p:sp>
        <p:nvSpPr>
          <p:cNvPr id="16" name="正方形/長方形 15"/>
          <p:cNvSpPr/>
          <p:nvPr/>
        </p:nvSpPr>
        <p:spPr>
          <a:xfrm>
            <a:off x="5940152" y="1988840"/>
            <a:ext cx="8640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製品</a:t>
            </a:r>
            <a:endParaRPr lang="en-US" altLang="ja-JP" sz="1200" dirty="0" smtClean="0"/>
          </a:p>
          <a:p>
            <a:pPr algn="ctr"/>
            <a:r>
              <a:rPr kumimoji="1" lang="ja-JP" altLang="en-US" sz="1200" dirty="0" smtClean="0"/>
              <a:t>非関連</a:t>
            </a:r>
            <a:endParaRPr kumimoji="1" lang="en-US" altLang="ja-JP" sz="1200" dirty="0" smtClean="0"/>
          </a:p>
        </p:txBody>
      </p:sp>
      <p:sp>
        <p:nvSpPr>
          <p:cNvPr id="17" name="正方形/長方形 16"/>
          <p:cNvSpPr/>
          <p:nvPr/>
        </p:nvSpPr>
        <p:spPr>
          <a:xfrm>
            <a:off x="7092280" y="1988840"/>
            <a:ext cx="122413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使用者と使用者イメージ</a:t>
            </a:r>
            <a:endParaRPr kumimoji="1" lang="ja-JP" altLang="en-US" sz="1200" dirty="0"/>
          </a:p>
        </p:txBody>
      </p:sp>
      <p:sp>
        <p:nvSpPr>
          <p:cNvPr id="18" name="正方形/長方形 17"/>
          <p:cNvSpPr/>
          <p:nvPr/>
        </p:nvSpPr>
        <p:spPr>
          <a:xfrm>
            <a:off x="7092280" y="2780928"/>
            <a:ext cx="122413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/>
              <a:t>ブランド・</a:t>
            </a:r>
            <a:endParaRPr lang="en-US" altLang="ja-JP" sz="1200" dirty="0" smtClean="0"/>
          </a:p>
          <a:p>
            <a:pPr algn="ctr"/>
            <a:r>
              <a:rPr lang="ja-JP" altLang="en-US" sz="1200" dirty="0" smtClean="0"/>
              <a:t>パーソナリティ</a:t>
            </a:r>
            <a:endParaRPr lang="en-US" altLang="ja-JP" sz="1200" dirty="0" smtClean="0"/>
          </a:p>
        </p:txBody>
      </p:sp>
      <p:sp>
        <p:nvSpPr>
          <p:cNvPr id="19" name="正方形/長方形 18"/>
          <p:cNvSpPr/>
          <p:nvPr/>
        </p:nvSpPr>
        <p:spPr>
          <a:xfrm>
            <a:off x="5940152" y="3284984"/>
            <a:ext cx="8640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製品関連</a:t>
            </a:r>
            <a:endParaRPr kumimoji="1" lang="ja-JP" altLang="en-US" sz="1200" dirty="0"/>
          </a:p>
        </p:txBody>
      </p:sp>
      <p:sp>
        <p:nvSpPr>
          <p:cNvPr id="20" name="正方形/長方形 19"/>
          <p:cNvSpPr/>
          <p:nvPr/>
        </p:nvSpPr>
        <p:spPr>
          <a:xfrm>
            <a:off x="4716016" y="2564904"/>
            <a:ext cx="8640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属性</a:t>
            </a:r>
            <a:endParaRPr lang="en-US" altLang="ja-JP" sz="1200" dirty="0" smtClean="0"/>
          </a:p>
        </p:txBody>
      </p:sp>
      <p:sp>
        <p:nvSpPr>
          <p:cNvPr id="21" name="正方形/長方形 20"/>
          <p:cNvSpPr/>
          <p:nvPr/>
        </p:nvSpPr>
        <p:spPr>
          <a:xfrm>
            <a:off x="4716016" y="4365104"/>
            <a:ext cx="93610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ベネフィット</a:t>
            </a:r>
            <a:endParaRPr kumimoji="1" lang="ja-JP" altLang="en-US" sz="1200" dirty="0"/>
          </a:p>
        </p:txBody>
      </p:sp>
      <p:sp>
        <p:nvSpPr>
          <p:cNvPr id="24" name="正方形/長方形 23"/>
          <p:cNvSpPr/>
          <p:nvPr/>
        </p:nvSpPr>
        <p:spPr>
          <a:xfrm>
            <a:off x="5940152" y="4077072"/>
            <a:ext cx="8640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機能的</a:t>
            </a:r>
            <a:endParaRPr kumimoji="1" lang="ja-JP" altLang="en-US" sz="1200" dirty="0"/>
          </a:p>
        </p:txBody>
      </p:sp>
      <p:sp>
        <p:nvSpPr>
          <p:cNvPr id="25" name="正方形/長方形 24"/>
          <p:cNvSpPr/>
          <p:nvPr/>
        </p:nvSpPr>
        <p:spPr>
          <a:xfrm>
            <a:off x="5940152" y="4941168"/>
            <a:ext cx="8640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経験的</a:t>
            </a:r>
            <a:endParaRPr kumimoji="1" lang="ja-JP" altLang="en-US" sz="1200" dirty="0"/>
          </a:p>
        </p:txBody>
      </p:sp>
      <p:sp>
        <p:nvSpPr>
          <p:cNvPr id="26" name="正方形/長方形 25"/>
          <p:cNvSpPr/>
          <p:nvPr/>
        </p:nvSpPr>
        <p:spPr>
          <a:xfrm>
            <a:off x="5940152" y="5733256"/>
            <a:ext cx="8640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象徴的</a:t>
            </a:r>
            <a:endParaRPr kumimoji="1" lang="ja-JP" altLang="en-US" sz="1200" dirty="0"/>
          </a:p>
        </p:txBody>
      </p:sp>
      <p:cxnSp>
        <p:nvCxnSpPr>
          <p:cNvPr id="28" name="カギ線コネクタ 27"/>
          <p:cNvCxnSpPr>
            <a:stCxn id="4" idx="3"/>
            <a:endCxn id="6" idx="1"/>
          </p:cNvCxnSpPr>
          <p:nvPr/>
        </p:nvCxnSpPr>
        <p:spPr>
          <a:xfrm flipV="1">
            <a:off x="1547664" y="2132856"/>
            <a:ext cx="504056" cy="151216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カギ線コネクタ 29"/>
          <p:cNvCxnSpPr>
            <a:stCxn id="4" idx="3"/>
            <a:endCxn id="5" idx="1"/>
          </p:cNvCxnSpPr>
          <p:nvPr/>
        </p:nvCxnSpPr>
        <p:spPr>
          <a:xfrm>
            <a:off x="1547664" y="3645024"/>
            <a:ext cx="504056" cy="115212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カギ線コネクタ 31"/>
          <p:cNvCxnSpPr>
            <a:stCxn id="6" idx="3"/>
            <a:endCxn id="13" idx="1"/>
          </p:cNvCxnSpPr>
          <p:nvPr/>
        </p:nvCxnSpPr>
        <p:spPr>
          <a:xfrm flipV="1">
            <a:off x="2915816" y="1844824"/>
            <a:ext cx="432048" cy="28803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カギ線コネクタ 33"/>
          <p:cNvCxnSpPr>
            <a:stCxn id="6" idx="3"/>
            <a:endCxn id="15" idx="1"/>
          </p:cNvCxnSpPr>
          <p:nvPr/>
        </p:nvCxnSpPr>
        <p:spPr>
          <a:xfrm>
            <a:off x="2915816" y="2132856"/>
            <a:ext cx="432048" cy="57606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カギ線コネクタ 35"/>
          <p:cNvCxnSpPr>
            <a:stCxn id="5" idx="3"/>
            <a:endCxn id="8" idx="1"/>
          </p:cNvCxnSpPr>
          <p:nvPr/>
        </p:nvCxnSpPr>
        <p:spPr>
          <a:xfrm flipV="1">
            <a:off x="2915816" y="3789040"/>
            <a:ext cx="288032" cy="100811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カギ線コネクタ 37"/>
          <p:cNvCxnSpPr>
            <a:stCxn id="5" idx="3"/>
            <a:endCxn id="9" idx="1"/>
          </p:cNvCxnSpPr>
          <p:nvPr/>
        </p:nvCxnSpPr>
        <p:spPr>
          <a:xfrm flipV="1">
            <a:off x="2915816" y="4581128"/>
            <a:ext cx="288032" cy="21602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カギ線コネクタ 39"/>
          <p:cNvCxnSpPr>
            <a:stCxn id="5" idx="3"/>
            <a:endCxn id="7" idx="1"/>
          </p:cNvCxnSpPr>
          <p:nvPr/>
        </p:nvCxnSpPr>
        <p:spPr>
          <a:xfrm>
            <a:off x="2915816" y="4797152"/>
            <a:ext cx="288032" cy="50405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カギ線コネクタ 41"/>
          <p:cNvCxnSpPr>
            <a:stCxn id="5" idx="3"/>
            <a:endCxn id="11" idx="1"/>
          </p:cNvCxnSpPr>
          <p:nvPr/>
        </p:nvCxnSpPr>
        <p:spPr>
          <a:xfrm>
            <a:off x="2915816" y="4797152"/>
            <a:ext cx="288032" cy="122413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カギ線コネクタ 43"/>
          <p:cNvCxnSpPr>
            <a:stCxn id="8" idx="3"/>
            <a:endCxn id="20" idx="1"/>
          </p:cNvCxnSpPr>
          <p:nvPr/>
        </p:nvCxnSpPr>
        <p:spPr>
          <a:xfrm flipV="1">
            <a:off x="4355976" y="2852936"/>
            <a:ext cx="360040" cy="93610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カギ線コネクタ 45"/>
          <p:cNvCxnSpPr>
            <a:stCxn id="8" idx="3"/>
            <a:endCxn id="21" idx="1"/>
          </p:cNvCxnSpPr>
          <p:nvPr/>
        </p:nvCxnSpPr>
        <p:spPr>
          <a:xfrm>
            <a:off x="4355976" y="3789040"/>
            <a:ext cx="360040" cy="86409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カギ線コネクタ 47"/>
          <p:cNvCxnSpPr>
            <a:stCxn id="8" idx="3"/>
            <a:endCxn id="10" idx="1"/>
          </p:cNvCxnSpPr>
          <p:nvPr/>
        </p:nvCxnSpPr>
        <p:spPr>
          <a:xfrm>
            <a:off x="4355976" y="3789040"/>
            <a:ext cx="360040" cy="165618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カギ線コネクタ 55"/>
          <p:cNvCxnSpPr>
            <a:stCxn id="20" idx="3"/>
            <a:endCxn id="16" idx="1"/>
          </p:cNvCxnSpPr>
          <p:nvPr/>
        </p:nvCxnSpPr>
        <p:spPr>
          <a:xfrm flipV="1">
            <a:off x="5580112" y="2276872"/>
            <a:ext cx="360040" cy="57606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カギ線コネクタ 58"/>
          <p:cNvCxnSpPr>
            <a:stCxn id="20" idx="3"/>
            <a:endCxn id="19" idx="1"/>
          </p:cNvCxnSpPr>
          <p:nvPr/>
        </p:nvCxnSpPr>
        <p:spPr>
          <a:xfrm>
            <a:off x="5580112" y="2852936"/>
            <a:ext cx="360040" cy="72008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カギ線コネクタ 62"/>
          <p:cNvCxnSpPr>
            <a:stCxn id="21" idx="3"/>
            <a:endCxn id="24" idx="1"/>
          </p:cNvCxnSpPr>
          <p:nvPr/>
        </p:nvCxnSpPr>
        <p:spPr>
          <a:xfrm flipV="1">
            <a:off x="5652120" y="4365104"/>
            <a:ext cx="288032" cy="28803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カギ線コネクタ 64"/>
          <p:cNvCxnSpPr>
            <a:stCxn id="21" idx="3"/>
            <a:endCxn id="25" idx="1"/>
          </p:cNvCxnSpPr>
          <p:nvPr/>
        </p:nvCxnSpPr>
        <p:spPr>
          <a:xfrm>
            <a:off x="5652120" y="4653136"/>
            <a:ext cx="288032" cy="57606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カギ線コネクタ 66"/>
          <p:cNvCxnSpPr>
            <a:stCxn id="21" idx="3"/>
            <a:endCxn id="26" idx="1"/>
          </p:cNvCxnSpPr>
          <p:nvPr/>
        </p:nvCxnSpPr>
        <p:spPr>
          <a:xfrm>
            <a:off x="5652120" y="4653136"/>
            <a:ext cx="288032" cy="136815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カギ線コネクタ 72"/>
          <p:cNvCxnSpPr>
            <a:stCxn id="16" idx="3"/>
            <a:endCxn id="14" idx="1"/>
          </p:cNvCxnSpPr>
          <p:nvPr/>
        </p:nvCxnSpPr>
        <p:spPr>
          <a:xfrm flipV="1">
            <a:off x="6804248" y="1556792"/>
            <a:ext cx="288032" cy="72008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カギ線コネクタ 74"/>
          <p:cNvCxnSpPr>
            <a:stCxn id="16" idx="3"/>
            <a:endCxn id="17" idx="1"/>
          </p:cNvCxnSpPr>
          <p:nvPr/>
        </p:nvCxnSpPr>
        <p:spPr>
          <a:xfrm>
            <a:off x="6804248" y="2276872"/>
            <a:ext cx="288032" cy="127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カギ線コネクタ 76"/>
          <p:cNvCxnSpPr>
            <a:stCxn id="16" idx="3"/>
            <a:endCxn id="18" idx="1"/>
          </p:cNvCxnSpPr>
          <p:nvPr/>
        </p:nvCxnSpPr>
        <p:spPr>
          <a:xfrm>
            <a:off x="6804248" y="2276872"/>
            <a:ext cx="288032" cy="7920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カギ線コネクタ 78"/>
          <p:cNvCxnSpPr>
            <a:stCxn id="16" idx="3"/>
            <a:endCxn id="12" idx="1"/>
          </p:cNvCxnSpPr>
          <p:nvPr/>
        </p:nvCxnSpPr>
        <p:spPr>
          <a:xfrm>
            <a:off x="6804248" y="2276872"/>
            <a:ext cx="288032" cy="158417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ブランド認知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ja-JP" altLang="en-US" dirty="0" smtClean="0"/>
              <a:t>ブランド認知：記憶内のブランド・ノードや痕跡の強さに関係し、様々な状況でブランドを識別する能力。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ブランド再認：手がかりとしてあるブランドが与えられたとき、過去にそのブランドに露出したかどうかを確認できる能力。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ブランド再生：手がかりとしてある製品カテゴリーが与えられたとき、ブランドを記憶内から検索できる能力。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ス">
  <a:themeElements>
    <a:clrScheme name="アース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アース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アース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238</TotalTime>
  <Words>579</Words>
  <Application>Microsoft Office PowerPoint</Application>
  <PresentationFormat>画面に合わせる (4:3)</PresentationFormat>
  <Paragraphs>145</Paragraphs>
  <Slides>16</Slides>
  <Notes>16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アース</vt:lpstr>
      <vt:lpstr>ブランドの概念</vt:lpstr>
      <vt:lpstr>ブランドとは何か</vt:lpstr>
      <vt:lpstr>ブランドとは何か</vt:lpstr>
      <vt:lpstr>消費者に対するブランドの果たす役割</vt:lpstr>
      <vt:lpstr>企業に対するブランドの果たす役割</vt:lpstr>
      <vt:lpstr>強いブランドの競争上優位性</vt:lpstr>
      <vt:lpstr>ブランドの形成</vt:lpstr>
      <vt:lpstr>ブランド知識の構造</vt:lpstr>
      <vt:lpstr>ブランド認知</vt:lpstr>
      <vt:lpstr>ブランド認知（続き）</vt:lpstr>
      <vt:lpstr>ブランド・イメージ</vt:lpstr>
      <vt:lpstr>ブランド連想の概念</vt:lpstr>
      <vt:lpstr>ブランド連想、イメージ、とポジショニング</vt:lpstr>
      <vt:lpstr>ブランド連想のタイプ</vt:lpstr>
      <vt:lpstr>ブランド連想の好ましさ</vt:lpstr>
      <vt:lpstr>ブランド連想の強さ</vt:lpstr>
    </vt:vector>
  </TitlesOfParts>
  <Company> 大阪大学経済学研究科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 Wirawan Dony Dahana</dc:creator>
  <cp:lastModifiedBy> </cp:lastModifiedBy>
  <cp:revision>12</cp:revision>
  <dcterms:created xsi:type="dcterms:W3CDTF">2009-01-04T08:52:03Z</dcterms:created>
  <dcterms:modified xsi:type="dcterms:W3CDTF">2013-01-24T00:18:58Z</dcterms:modified>
</cp:coreProperties>
</file>