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7DA74-5156-48C8-993B-DAA528DCA164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968D2-F01D-447E-984A-8987275D8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6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40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930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07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3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39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5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54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075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65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96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8D2-F01D-447E-984A-8987275D83A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2013/10/16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マーケティング環境と手段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09800"/>
          </a:xfrm>
        </p:spPr>
        <p:txBody>
          <a:bodyPr/>
          <a:lstStyle/>
          <a:p>
            <a:r>
              <a:rPr kumimoji="1" lang="ja-JP" altLang="en-US" dirty="0" smtClean="0"/>
              <a:t>景気状況（経済成長）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家計の支出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価格の低下（デフレ）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企業の収益の減少</a:t>
            </a:r>
            <a:endParaRPr kumimoji="1" lang="en-US" altLang="ja-JP" dirty="0" smtClean="0"/>
          </a:p>
          <a:p>
            <a:r>
              <a:rPr lang="ja-JP" altLang="en-US" dirty="0" smtClean="0"/>
              <a:t>財・サービスへの支出の変化</a:t>
            </a:r>
            <a:endParaRPr kumimoji="1" lang="ja-JP" altLang="en-US" dirty="0"/>
          </a:p>
        </p:txBody>
      </p:sp>
      <p:pic>
        <p:nvPicPr>
          <p:cNvPr id="2050" name="Picture 2" descr="C:\Documents and Settings\Owner\デスクトップ\ScreenShot\2012y10m17d_171719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3956667" cy="4132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少子高齢化社会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（私立）学校・大学における競争の激化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若者市場の縮小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介護ビジネスの拡大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ライフスタイルの変化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働く女性の増加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個人化社会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文化要因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衣食住の違い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下位文化</a:t>
            </a:r>
            <a:endParaRPr kumimoji="1" lang="ja-JP" altLang="en-US" dirty="0"/>
          </a:p>
        </p:txBody>
      </p:sp>
      <p:pic>
        <p:nvPicPr>
          <p:cNvPr id="3074" name="Picture 2" descr="C:\Documents and Settings\Owner\デスクトップ\ScreenShot\2012y10m17d_174322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971214"/>
            <a:ext cx="3960440" cy="1691695"/>
          </a:xfrm>
          <a:prstGeom prst="rect">
            <a:avLst/>
          </a:prstGeom>
          <a:noFill/>
        </p:spPr>
      </p:pic>
      <p:pic>
        <p:nvPicPr>
          <p:cNvPr id="3075" name="Picture 3" descr="C:\Documents and Settings\Owner\デスクトップ\ScreenShot\2012y10m17d_1739565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988840"/>
            <a:ext cx="2340915" cy="1728192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827584" y="3717032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インドでのマクドナルドのメニュー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92080" y="3789040"/>
            <a:ext cx="1734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ベジタリアン向け</a:t>
            </a:r>
            <a:r>
              <a:rPr kumimoji="1" lang="ja-JP" altLang="en-US" sz="1200" dirty="0" smtClean="0"/>
              <a:t>の商品</a:t>
            </a:r>
            <a:endParaRPr kumimoji="1" lang="ja-JP" altLang="en-US" sz="1200" dirty="0"/>
          </a:p>
        </p:txBody>
      </p:sp>
      <p:pic>
        <p:nvPicPr>
          <p:cNvPr id="3076" name="Picture 4" descr="C:\Documents and Settings\Owner\デスクトップ\ScreenShot\2012y10m17d_1809282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365104"/>
            <a:ext cx="1345126" cy="1944216"/>
          </a:xfrm>
          <a:prstGeom prst="rect">
            <a:avLst/>
          </a:prstGeom>
          <a:noFill/>
        </p:spPr>
      </p:pic>
      <p:pic>
        <p:nvPicPr>
          <p:cNvPr id="3077" name="Picture 5" descr="C:\Documents and Settings\Owner\デスクトップ\ScreenShot\2012y10m17d_1816251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581128"/>
            <a:ext cx="1096454" cy="1408583"/>
          </a:xfrm>
          <a:prstGeom prst="rect">
            <a:avLst/>
          </a:prstGeom>
          <a:noFill/>
        </p:spPr>
      </p:pic>
      <p:pic>
        <p:nvPicPr>
          <p:cNvPr id="3078" name="Picture 6" descr="C:\Documents and Settings\Owner\デスクトップ\ScreenShot\2012y10m17d_1817075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653136"/>
            <a:ext cx="787858" cy="1250826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4355976" y="4509120"/>
            <a:ext cx="3456384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6056" y="602128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関東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32240" y="594928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関西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情報技術の革新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大量な情報の</a:t>
            </a:r>
            <a:r>
              <a:rPr lang="ja-JP" altLang="en-US" dirty="0" smtClean="0"/>
              <a:t>入手</a:t>
            </a:r>
            <a:r>
              <a:rPr lang="ja-JP" altLang="en-US" dirty="0"/>
              <a:t>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購買における情報探索の支援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価格への感度の増加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新しい販売チャンネルの出現（オンライン店舗）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輸送技術の革新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小売業の全国展開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商品の保存技術により、生鮮食品の全国展開が可能になった。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/>
          <p:cNvSpPr/>
          <p:nvPr/>
        </p:nvSpPr>
        <p:spPr>
          <a:xfrm>
            <a:off x="1763688" y="1396008"/>
            <a:ext cx="5328592" cy="49133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2699792" y="2980184"/>
            <a:ext cx="3384376" cy="33207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間接的環境、直接環境、マーケティング手段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563888" y="4636368"/>
            <a:ext cx="1728192" cy="16561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製品</a:t>
            </a:r>
            <a:endParaRPr kumimoji="1" lang="en-US" altLang="ja-JP" sz="1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価格　　　　広告</a:t>
            </a:r>
            <a:endParaRPr kumimoji="1" lang="en-US" altLang="ja-JP" sz="1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販路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19872" y="334022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競争企業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の行動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44008" y="334022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流通機構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の様態</a:t>
            </a:r>
            <a:endParaRPr kumimoji="1" lang="en-US" altLang="ja-JP" sz="1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19872" y="395867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消費者の</a:t>
            </a:r>
            <a:endParaRPr lang="en-US" altLang="ja-JP" sz="1200" dirty="0" smtClean="0"/>
          </a:p>
          <a:p>
            <a:r>
              <a:rPr lang="ja-JP" altLang="en-US" sz="1200" dirty="0" smtClean="0"/>
              <a:t>行動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4008" y="3988296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政府等に</a:t>
            </a:r>
            <a:endParaRPr lang="en-US" altLang="ja-JP" sz="1200" dirty="0" smtClean="0"/>
          </a:p>
          <a:p>
            <a:r>
              <a:rPr lang="ja-JP" altLang="en-US" sz="1200" dirty="0" smtClean="0"/>
              <a:t>よる</a:t>
            </a:r>
            <a:r>
              <a:rPr kumimoji="1" lang="ja-JP" altLang="en-US" sz="1200" dirty="0" smtClean="0"/>
              <a:t>規制</a:t>
            </a:r>
            <a:endParaRPr kumimoji="1" lang="en-US" altLang="ja-JP" sz="1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348424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政治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39752" y="255916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経済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9832" y="190006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社会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2080" y="190006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自然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240412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文化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44208" y="334022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技術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63888" y="4420344"/>
            <a:ext cx="1685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i="1" dirty="0" smtClean="0"/>
              <a:t>マーケティング・ミックス</a:t>
            </a:r>
            <a:endParaRPr kumimoji="1" lang="ja-JP" altLang="en-US" sz="1200" b="1" i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3928" y="262014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i="1" dirty="0" smtClean="0"/>
              <a:t>直接的環境</a:t>
            </a:r>
            <a:endParaRPr kumimoji="1" lang="ja-JP" altLang="en-US" sz="1200" b="1" i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23928" y="112474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i="1" dirty="0" smtClean="0"/>
              <a:t>間接的環境</a:t>
            </a:r>
            <a:endParaRPr kumimoji="1" lang="ja-JP" altLang="en-US" sz="1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マーケティング環境の影響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419872" y="4149080"/>
            <a:ext cx="1944216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マーケティング・ミックス</a:t>
            </a:r>
            <a:endParaRPr kumimoji="1" lang="en-US" altLang="ja-JP" sz="1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製品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価格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プロモーション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流通</a:t>
            </a:r>
            <a:endParaRPr kumimoji="1" lang="ja-JP" altLang="en-US" sz="1200" dirty="0"/>
          </a:p>
        </p:txBody>
      </p:sp>
      <p:sp>
        <p:nvSpPr>
          <p:cNvPr id="6" name="角丸四角形 5"/>
          <p:cNvSpPr/>
          <p:nvPr/>
        </p:nvSpPr>
        <p:spPr>
          <a:xfrm>
            <a:off x="5652120" y="2348880"/>
            <a:ext cx="1944216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直接的環境</a:t>
            </a:r>
            <a:endParaRPr kumimoji="1" lang="en-US" altLang="ja-JP" sz="1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lang="ja-JP" altLang="en-US" sz="1200" dirty="0" smtClean="0"/>
              <a:t>競争企業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消費者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流通機構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政府等の規制</a:t>
            </a:r>
            <a:endParaRPr kumimoji="1" lang="en-US" altLang="ja-JP" sz="12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1331640" y="2348880"/>
            <a:ext cx="1944216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間接的環境</a:t>
            </a:r>
            <a:endParaRPr kumimoji="1" lang="en-US" altLang="ja-JP" sz="1200" dirty="0" smtClean="0"/>
          </a:p>
          <a:p>
            <a:pPr algn="ctr"/>
            <a:endParaRPr lang="en-US" altLang="ja-JP" sz="1200" dirty="0" smtClean="0"/>
          </a:p>
          <a:p>
            <a:pPr algn="ctr"/>
            <a:r>
              <a:rPr lang="ja-JP" altLang="en-US" sz="1200" dirty="0" smtClean="0"/>
              <a:t>政治、経済、社会、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自然、文化、技術</a:t>
            </a:r>
            <a:endParaRPr lang="en-US" altLang="ja-JP" sz="1200" dirty="0" smtClean="0"/>
          </a:p>
          <a:p>
            <a:pPr algn="ctr"/>
            <a:endParaRPr kumimoji="1" lang="ja-JP" altLang="en-US" sz="1200" dirty="0"/>
          </a:p>
        </p:txBody>
      </p:sp>
      <p:cxnSp>
        <p:nvCxnSpPr>
          <p:cNvPr id="9" name="カギ線コネクタ 8"/>
          <p:cNvCxnSpPr>
            <a:stCxn id="7" idx="0"/>
            <a:endCxn id="6" idx="0"/>
          </p:cNvCxnSpPr>
          <p:nvPr/>
        </p:nvCxnSpPr>
        <p:spPr>
          <a:xfrm rot="5400000" flipH="1" flipV="1">
            <a:off x="4463988" y="188640"/>
            <a:ext cx="12700" cy="4320480"/>
          </a:xfrm>
          <a:prstGeom prst="bentConnector3">
            <a:avLst>
              <a:gd name="adj1" fmla="val 180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図形 11"/>
          <p:cNvCxnSpPr>
            <a:stCxn id="7" idx="2"/>
            <a:endCxn id="5" idx="1"/>
          </p:cNvCxnSpPr>
          <p:nvPr/>
        </p:nvCxnSpPr>
        <p:spPr>
          <a:xfrm rot="16200000" flipH="1">
            <a:off x="2339752" y="3825044"/>
            <a:ext cx="1044116" cy="111612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1"/>
            <a:endCxn id="7" idx="3"/>
          </p:cNvCxnSpPr>
          <p:nvPr/>
        </p:nvCxnSpPr>
        <p:spPr>
          <a:xfrm flipH="1">
            <a:off x="3275856" y="3104964"/>
            <a:ext cx="2376264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図形 15"/>
          <p:cNvCxnSpPr>
            <a:stCxn id="6" idx="1"/>
            <a:endCxn id="5" idx="0"/>
          </p:cNvCxnSpPr>
          <p:nvPr/>
        </p:nvCxnSpPr>
        <p:spPr>
          <a:xfrm rot="10800000" flipV="1">
            <a:off x="4391980" y="3104964"/>
            <a:ext cx="1260140" cy="104411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図形 19"/>
          <p:cNvCxnSpPr>
            <a:stCxn id="5" idx="3"/>
            <a:endCxn id="6" idx="2"/>
          </p:cNvCxnSpPr>
          <p:nvPr/>
        </p:nvCxnSpPr>
        <p:spPr>
          <a:xfrm flipV="1">
            <a:off x="5364088" y="3861048"/>
            <a:ext cx="1260140" cy="1044116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156176" y="5013176"/>
            <a:ext cx="1093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長期的な影響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製品に関する意思決定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新製品開発</a:t>
            </a:r>
            <a:endParaRPr lang="en-US" altLang="ja-JP" dirty="0" smtClean="0"/>
          </a:p>
          <a:p>
            <a:r>
              <a:rPr lang="ja-JP" altLang="en-US" dirty="0" smtClean="0"/>
              <a:t>既存製品に関する決定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製品の多様性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品質</a:t>
            </a:r>
          </a:p>
          <a:p>
            <a:pPr lvl="1"/>
            <a:r>
              <a:rPr lang="ja-JP" altLang="en-US" dirty="0" smtClean="0"/>
              <a:t>デザイン</a:t>
            </a:r>
          </a:p>
          <a:p>
            <a:pPr lvl="1"/>
            <a:r>
              <a:rPr lang="ja-JP" altLang="en-US" dirty="0" smtClean="0"/>
              <a:t>機能</a:t>
            </a:r>
          </a:p>
          <a:p>
            <a:r>
              <a:rPr lang="ja-JP" altLang="en-US" dirty="0" smtClean="0"/>
              <a:t>ブランドに関する意思決定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ブランド名、ブランドコミュニケーション</a:t>
            </a:r>
          </a:p>
          <a:p>
            <a:r>
              <a:rPr lang="ja-JP" altLang="en-US" dirty="0" smtClean="0"/>
              <a:t>サービスに関する意思決定</a:t>
            </a:r>
          </a:p>
          <a:p>
            <a:pPr lvl="1"/>
            <a:r>
              <a:rPr kumimoji="1" lang="ja-JP" altLang="en-US" dirty="0" smtClean="0"/>
              <a:t>保証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アフターサービス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価格に関する意思決定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価格設定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新製品発売価格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価格差別化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関連製品の価格設定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lang="ja-JP" altLang="en-US" dirty="0" smtClean="0"/>
              <a:t>支払い期間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支払い方法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プロモーションに関する意思決定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販売促進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ディスカウント、クーポン、アローワンス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lang="ja-JP" altLang="en-US" dirty="0" smtClean="0"/>
              <a:t>広告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広告表現の決定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メディアの選択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lang="ja-JP" altLang="en-US" dirty="0" smtClean="0"/>
              <a:t>セールスフォース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パブリック・リレーションズ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ダイレクト・マーケティング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流通に関する意思決定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チャンネルの長さ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０チャンネル、１</a:t>
            </a:r>
            <a:r>
              <a:rPr lang="ja-JP" altLang="en-US" dirty="0" smtClean="0"/>
              <a:t>チャンネル、</a:t>
            </a:r>
            <a:r>
              <a:rPr lang="en-US" altLang="ja-JP" dirty="0" smtClean="0"/>
              <a:t>…</a:t>
            </a:r>
            <a:endParaRPr lang="ja-JP" altLang="en-US" dirty="0" smtClean="0"/>
          </a:p>
          <a:p>
            <a:r>
              <a:rPr lang="ja-JP" altLang="en-US" dirty="0" smtClean="0"/>
              <a:t>カバレッジ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選択的 </a:t>
            </a:r>
            <a:r>
              <a:rPr lang="en-US" altLang="ja-JP" dirty="0" err="1" smtClean="0"/>
              <a:t>v.s</a:t>
            </a:r>
            <a:r>
              <a:rPr lang="en-US" altLang="ja-JP" dirty="0" smtClean="0"/>
              <a:t>. </a:t>
            </a:r>
            <a:r>
              <a:rPr lang="ja-JP" altLang="en-US" dirty="0" smtClean="0"/>
              <a:t>フルカバレッジ</a:t>
            </a:r>
          </a:p>
          <a:p>
            <a:r>
              <a:rPr lang="ja-JP" altLang="en-US" dirty="0" smtClean="0"/>
              <a:t>品揃え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立地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都心型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v.s</a:t>
            </a:r>
            <a:r>
              <a:rPr lang="en-US" altLang="ja-JP" dirty="0" smtClean="0"/>
              <a:t>. </a:t>
            </a:r>
            <a:r>
              <a:rPr lang="ja-JP" altLang="en-US" dirty="0" smtClean="0"/>
              <a:t>郊外型</a:t>
            </a:r>
          </a:p>
          <a:p>
            <a:r>
              <a:rPr lang="ja-JP" altLang="en-US" dirty="0" smtClean="0"/>
              <a:t>在庫と輸送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政治要因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貿易に関する政府間交渉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関税の引き下げ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貿易制限の削減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大量の輸入品　⇒　価格の低下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カントリーリスク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通常の企業活動の上で考えられるリスクとは別に、投資先の政治や経済、社会情勢の変化によって発生する危険の度合い。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例：ロシア政府による「サハリン２」の開発中止命令。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世界各国の成長度とカントリーリスク</a:t>
            </a:r>
            <a:endParaRPr kumimoji="1" lang="ja-JP" altLang="en-US" dirty="0"/>
          </a:p>
        </p:txBody>
      </p:sp>
      <p:pic>
        <p:nvPicPr>
          <p:cNvPr id="1026" name="Picture 2" descr="C:\Documents and Settings\Owner\デスクトップ\ScreenShot\2012y10m17d_17080195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159" y="1219200"/>
            <a:ext cx="7003682" cy="493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205</TotalTime>
  <Words>365</Words>
  <Application>Microsoft Office PowerPoint</Application>
  <PresentationFormat>画面に合わせる (4:3)</PresentationFormat>
  <Paragraphs>147</Paragraphs>
  <Slides>13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HG明朝E</vt:lpstr>
      <vt:lpstr>ＭＳ Ｐゴシック</vt:lpstr>
      <vt:lpstr>Bookman Old Style</vt:lpstr>
      <vt:lpstr>Calibri</vt:lpstr>
      <vt:lpstr>Gill Sans MT</vt:lpstr>
      <vt:lpstr>Wingdings</vt:lpstr>
      <vt:lpstr>Wingdings 3</vt:lpstr>
      <vt:lpstr>アース</vt:lpstr>
      <vt:lpstr>マーケティング環境と手段 </vt:lpstr>
      <vt:lpstr>間接的環境、直接環境、マーケティング手段</vt:lpstr>
      <vt:lpstr>マーケティング環境の影響</vt:lpstr>
      <vt:lpstr>製品に関する意思決定</vt:lpstr>
      <vt:lpstr>価格に関する意思決定</vt:lpstr>
      <vt:lpstr>プロモーションに関する意思決定</vt:lpstr>
      <vt:lpstr>流通に関する意思決定</vt:lpstr>
      <vt:lpstr>政治要因</vt:lpstr>
      <vt:lpstr>世界各国の成長度とカントリーリスク</vt:lpstr>
      <vt:lpstr>経済要因</vt:lpstr>
      <vt:lpstr>社会要因</vt:lpstr>
      <vt:lpstr>文化要因</vt:lpstr>
      <vt:lpstr>技術要因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マーケティング環境と手段</dc:title>
  <dc:creator>dony</dc:creator>
  <cp:lastModifiedBy>dony</cp:lastModifiedBy>
  <cp:revision>9</cp:revision>
  <dcterms:modified xsi:type="dcterms:W3CDTF">2013-10-16T01:15:50Z</dcterms:modified>
</cp:coreProperties>
</file>