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7DA74-5156-48C8-993B-DAA528DCA164}" type="datetimeFigureOut">
              <a:rPr kumimoji="1" lang="ja-JP" altLang="en-US" smtClean="0"/>
              <a:t>2013/10/16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0968D2-F01D-447E-984A-8987275D83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765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968D2-F01D-447E-984A-8987275D83A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8407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968D2-F01D-447E-984A-8987275D83AC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39309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968D2-F01D-447E-984A-8987275D83AC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5079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968D2-F01D-447E-984A-8987275D83A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2312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968D2-F01D-447E-984A-8987275D83A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63910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968D2-F01D-447E-984A-8987275D83A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2574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968D2-F01D-447E-984A-8987275D83A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93541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968D2-F01D-447E-984A-8987275D83AC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0750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968D2-F01D-447E-984A-8987275D83A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1659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968D2-F01D-447E-984A-8987275D83AC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29694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968D2-F01D-447E-984A-8987275D83AC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1474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2013/10/16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正方形/長方形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正方形/長方形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正方形/長方形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2013/10/16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2013/10/16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二等辺三角形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2013/10/16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2013/10/16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正方形/長方形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2013/10/16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2013/10/16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2013/10/16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6" name="二等辺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2013/10/16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5" name="直線コネクタ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二等辺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2013/10/16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2013/10/16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2013/10/16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28" name="直線コネクタ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直線コネクタ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二等辺三角形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1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1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1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1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マーケティング環境と手段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経済要因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209800"/>
          </a:xfrm>
        </p:spPr>
        <p:txBody>
          <a:bodyPr/>
          <a:lstStyle/>
          <a:p>
            <a:r>
              <a:rPr kumimoji="1" lang="ja-JP" altLang="en-US" dirty="0" smtClean="0"/>
              <a:t>景気状況（経済成長）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家計の支出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価格の低下（デフレ）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企業の収益の減少</a:t>
            </a:r>
            <a:endParaRPr kumimoji="1" lang="en-US" altLang="ja-JP" dirty="0" smtClean="0"/>
          </a:p>
          <a:p>
            <a:r>
              <a:rPr lang="ja-JP" altLang="en-US" dirty="0" smtClean="0"/>
              <a:t>財・サービスへの支出の変化</a:t>
            </a:r>
            <a:endParaRPr kumimoji="1" lang="ja-JP" altLang="en-US" dirty="0"/>
          </a:p>
        </p:txBody>
      </p:sp>
      <p:pic>
        <p:nvPicPr>
          <p:cNvPr id="2050" name="Picture 2" descr="C:\Documents and Settings\Owner\デスクトップ\ScreenShot\2012y10m17d_17171953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1988840"/>
            <a:ext cx="3956667" cy="41328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社会要因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ja-JP" altLang="en-US" dirty="0" smtClean="0"/>
              <a:t>少子高齢化社会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（私立）学校・大学における競争の激化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若者市場の縮小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介護ビジネスの拡大</a:t>
            </a:r>
            <a:endParaRPr kumimoji="1" lang="en-US" altLang="ja-JP" dirty="0" smtClean="0"/>
          </a:p>
          <a:p>
            <a:pPr lvl="1"/>
            <a:endParaRPr kumimoji="1" lang="en-US" altLang="ja-JP" dirty="0" smtClean="0"/>
          </a:p>
          <a:p>
            <a:r>
              <a:rPr lang="ja-JP" altLang="en-US" dirty="0" smtClean="0"/>
              <a:t>ライフスタイルの変化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働く女性の増加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個人化社会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文化要因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ja-JP" altLang="en-US" dirty="0" smtClean="0"/>
              <a:t>衣食住の違い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下位文化</a:t>
            </a:r>
            <a:endParaRPr kumimoji="1" lang="ja-JP" altLang="en-US" dirty="0"/>
          </a:p>
        </p:txBody>
      </p:sp>
      <p:pic>
        <p:nvPicPr>
          <p:cNvPr id="3074" name="Picture 2" descr="C:\Documents and Settings\Owner\デスクトップ\ScreenShot\2012y10m17d_17432285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5" y="1971214"/>
            <a:ext cx="3960440" cy="1691695"/>
          </a:xfrm>
          <a:prstGeom prst="rect">
            <a:avLst/>
          </a:prstGeom>
          <a:noFill/>
        </p:spPr>
      </p:pic>
      <p:pic>
        <p:nvPicPr>
          <p:cNvPr id="3075" name="Picture 3" descr="C:\Documents and Settings\Owner\デスクトップ\ScreenShot\2012y10m17d_17395657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1988840"/>
            <a:ext cx="2340915" cy="1728192"/>
          </a:xfrm>
          <a:prstGeom prst="rect">
            <a:avLst/>
          </a:prstGeom>
          <a:noFill/>
        </p:spPr>
      </p:pic>
      <p:sp>
        <p:nvSpPr>
          <p:cNvPr id="6" name="テキスト ボックス 5"/>
          <p:cNvSpPr txBox="1"/>
          <p:nvPr/>
        </p:nvSpPr>
        <p:spPr>
          <a:xfrm>
            <a:off x="827584" y="3717032"/>
            <a:ext cx="23022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インドでのマクドナルドのメニュー</a:t>
            </a:r>
            <a:endParaRPr kumimoji="1" lang="ja-JP" altLang="en-US" sz="1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292080" y="3789040"/>
            <a:ext cx="17347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ベジタリアン向け</a:t>
            </a:r>
            <a:r>
              <a:rPr kumimoji="1" lang="ja-JP" altLang="en-US" sz="1200" dirty="0" smtClean="0"/>
              <a:t>の商品</a:t>
            </a:r>
            <a:endParaRPr kumimoji="1" lang="ja-JP" altLang="en-US" sz="1200" dirty="0"/>
          </a:p>
        </p:txBody>
      </p:sp>
      <p:pic>
        <p:nvPicPr>
          <p:cNvPr id="3076" name="Picture 4" descr="C:\Documents and Settings\Owner\デスクトップ\ScreenShot\2012y10m17d_18092828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4365104"/>
            <a:ext cx="1345126" cy="1944216"/>
          </a:xfrm>
          <a:prstGeom prst="rect">
            <a:avLst/>
          </a:prstGeom>
          <a:noFill/>
        </p:spPr>
      </p:pic>
      <p:pic>
        <p:nvPicPr>
          <p:cNvPr id="3077" name="Picture 5" descr="C:\Documents and Settings\Owner\デスクトップ\ScreenShot\2012y10m17d_18162514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4581128"/>
            <a:ext cx="1096454" cy="1408583"/>
          </a:xfrm>
          <a:prstGeom prst="rect">
            <a:avLst/>
          </a:prstGeom>
          <a:noFill/>
        </p:spPr>
      </p:pic>
      <p:pic>
        <p:nvPicPr>
          <p:cNvPr id="3078" name="Picture 6" descr="C:\Documents and Settings\Owner\デスクトップ\ScreenShot\2012y10m17d_18170756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88224" y="4653136"/>
            <a:ext cx="787858" cy="1250826"/>
          </a:xfrm>
          <a:prstGeom prst="rect">
            <a:avLst/>
          </a:prstGeom>
          <a:noFill/>
        </p:spPr>
      </p:pic>
      <p:sp>
        <p:nvSpPr>
          <p:cNvPr id="11" name="正方形/長方形 10"/>
          <p:cNvSpPr/>
          <p:nvPr/>
        </p:nvSpPr>
        <p:spPr>
          <a:xfrm>
            <a:off x="4355976" y="4509120"/>
            <a:ext cx="3456384" cy="18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076056" y="6021288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関東</a:t>
            </a:r>
            <a:endParaRPr kumimoji="1" lang="ja-JP" altLang="en-US" sz="1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732240" y="5949280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関西</a:t>
            </a:r>
            <a:endParaRPr kumimoji="1" lang="ja-JP" alt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技術要因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ja-JP" altLang="en-US" dirty="0" smtClean="0"/>
              <a:t>情報技術の革新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大量な情報の</a:t>
            </a:r>
            <a:r>
              <a:rPr lang="ja-JP" altLang="en-US" dirty="0" smtClean="0"/>
              <a:t>入手</a:t>
            </a:r>
            <a:r>
              <a:rPr lang="ja-JP" altLang="en-US" dirty="0"/>
              <a:t>可能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購買における情報探索の支援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価格への感度の増加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新しい販売チャンネルの出現（オンライン店舗）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kumimoji="1" lang="ja-JP" altLang="en-US" dirty="0" smtClean="0"/>
              <a:t>輸送技術の革新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小売業の全国展開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商品の保存技術により、生鮮食品の全国展開が可能になった。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円/楕円 9"/>
          <p:cNvSpPr/>
          <p:nvPr/>
        </p:nvSpPr>
        <p:spPr>
          <a:xfrm>
            <a:off x="1763688" y="1396008"/>
            <a:ext cx="5328592" cy="491331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US" altLang="ja-JP" sz="1200" dirty="0" smtClean="0"/>
          </a:p>
        </p:txBody>
      </p:sp>
      <p:sp>
        <p:nvSpPr>
          <p:cNvPr id="5" name="円/楕円 4"/>
          <p:cNvSpPr/>
          <p:nvPr/>
        </p:nvSpPr>
        <p:spPr>
          <a:xfrm>
            <a:off x="2699792" y="2980184"/>
            <a:ext cx="3384376" cy="332075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US" altLang="ja-JP" sz="1200" dirty="0" smtClean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間接的環境、直接環境、マーケティング手段</a:t>
            </a:r>
            <a:endParaRPr kumimoji="1" lang="ja-JP" altLang="en-US" dirty="0"/>
          </a:p>
        </p:txBody>
      </p:sp>
      <p:sp>
        <p:nvSpPr>
          <p:cNvPr id="4" name="円/楕円 3"/>
          <p:cNvSpPr/>
          <p:nvPr/>
        </p:nvSpPr>
        <p:spPr>
          <a:xfrm>
            <a:off x="3563888" y="4636368"/>
            <a:ext cx="1728192" cy="165618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製品</a:t>
            </a:r>
            <a:endParaRPr kumimoji="1" lang="en-US" altLang="ja-JP" sz="1200" dirty="0" smtClean="0"/>
          </a:p>
          <a:p>
            <a:pPr algn="ctr"/>
            <a:endParaRPr lang="en-US" altLang="ja-JP" sz="1200" dirty="0" smtClean="0"/>
          </a:p>
          <a:p>
            <a:pPr algn="ctr"/>
            <a:r>
              <a:rPr kumimoji="1" lang="ja-JP" altLang="en-US" sz="1200" dirty="0" smtClean="0"/>
              <a:t>価格　　　　広告</a:t>
            </a:r>
            <a:endParaRPr kumimoji="1" lang="en-US" altLang="ja-JP" sz="1200" dirty="0" smtClean="0"/>
          </a:p>
          <a:p>
            <a:pPr algn="ctr"/>
            <a:endParaRPr lang="en-US" altLang="ja-JP" sz="1200" dirty="0" smtClean="0"/>
          </a:p>
          <a:p>
            <a:pPr algn="ctr"/>
            <a:r>
              <a:rPr kumimoji="1" lang="ja-JP" altLang="en-US" sz="1200" dirty="0" smtClean="0"/>
              <a:t>販路</a:t>
            </a:r>
            <a:endParaRPr kumimoji="1" lang="ja-JP" altLang="en-US" sz="1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419872" y="3340224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競争企業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の行動</a:t>
            </a:r>
            <a:endParaRPr kumimoji="1" lang="ja-JP" altLang="en-US" sz="1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644008" y="3340224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流通機構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の様態</a:t>
            </a:r>
            <a:endParaRPr kumimoji="1" lang="en-US" altLang="ja-JP" sz="1200" dirty="0" smtClean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419872" y="3958679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消費者の</a:t>
            </a:r>
            <a:endParaRPr lang="en-US" altLang="ja-JP" sz="1200" dirty="0" smtClean="0"/>
          </a:p>
          <a:p>
            <a:r>
              <a:rPr lang="ja-JP" altLang="en-US" sz="1200" dirty="0" smtClean="0"/>
              <a:t>行動</a:t>
            </a:r>
            <a:endParaRPr kumimoji="1" lang="ja-JP" altLang="en-US" sz="1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644008" y="3988296"/>
            <a:ext cx="790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政府等に</a:t>
            </a:r>
            <a:endParaRPr lang="en-US" altLang="ja-JP" sz="1200" dirty="0" smtClean="0"/>
          </a:p>
          <a:p>
            <a:r>
              <a:rPr lang="ja-JP" altLang="en-US" sz="1200" dirty="0" smtClean="0"/>
              <a:t>よる</a:t>
            </a:r>
            <a:r>
              <a:rPr kumimoji="1" lang="ja-JP" altLang="en-US" sz="1200" dirty="0" smtClean="0"/>
              <a:t>規制</a:t>
            </a:r>
            <a:endParaRPr kumimoji="1" lang="en-US" altLang="ja-JP" sz="1200" dirty="0" smtClean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907704" y="3484240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政治</a:t>
            </a:r>
            <a:endParaRPr kumimoji="1" lang="ja-JP" altLang="en-US" sz="1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339752" y="2559169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経済</a:t>
            </a:r>
            <a:endParaRPr kumimoji="1" lang="ja-JP" altLang="en-US" sz="1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059832" y="1900064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社会</a:t>
            </a:r>
            <a:endParaRPr kumimoji="1" lang="ja-JP" altLang="en-US" sz="1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292080" y="1900064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自然</a:t>
            </a:r>
            <a:endParaRPr kumimoji="1" lang="ja-JP" altLang="en-US" sz="1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940152" y="2404120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文化</a:t>
            </a:r>
            <a:endParaRPr kumimoji="1" lang="ja-JP" altLang="en-US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444208" y="3340224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技術</a:t>
            </a:r>
            <a:endParaRPr kumimoji="1" lang="ja-JP" altLang="en-US" sz="1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563888" y="4420344"/>
            <a:ext cx="16850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i="1" dirty="0" smtClean="0"/>
              <a:t>マーケティング・ミックス</a:t>
            </a:r>
            <a:endParaRPr kumimoji="1" lang="ja-JP" altLang="en-US" sz="1200" b="1" i="1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923928" y="2620144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i="1" dirty="0" smtClean="0"/>
              <a:t>直接的環境</a:t>
            </a:r>
            <a:endParaRPr kumimoji="1" lang="ja-JP" altLang="en-US" sz="1200" b="1" i="1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923928" y="1124744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i="1" dirty="0" smtClean="0"/>
              <a:t>間接的環境</a:t>
            </a:r>
            <a:endParaRPr kumimoji="1" lang="ja-JP" altLang="en-US" sz="1200" b="1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マーケティング環境の影響</a:t>
            </a:r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3419872" y="4149080"/>
            <a:ext cx="1944216" cy="151216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1" lang="en-US" altLang="ja-JP" sz="1200" dirty="0" smtClean="0"/>
          </a:p>
          <a:p>
            <a:pPr algn="ctr"/>
            <a:r>
              <a:rPr kumimoji="1" lang="ja-JP" altLang="en-US" sz="1200" dirty="0" smtClean="0"/>
              <a:t>マーケティング・ミックス</a:t>
            </a:r>
            <a:endParaRPr kumimoji="1" lang="en-US" altLang="ja-JP" sz="1200" dirty="0" smtClean="0"/>
          </a:p>
          <a:p>
            <a:pPr algn="ctr"/>
            <a:endParaRPr lang="en-US" altLang="ja-JP" sz="1200" dirty="0" smtClean="0"/>
          </a:p>
          <a:p>
            <a:pPr algn="ctr"/>
            <a:r>
              <a:rPr kumimoji="1" lang="ja-JP" altLang="en-US" sz="1200" dirty="0" smtClean="0"/>
              <a:t>製品</a:t>
            </a:r>
            <a:endParaRPr kumimoji="1" lang="en-US" altLang="ja-JP" sz="1200" dirty="0" smtClean="0"/>
          </a:p>
          <a:p>
            <a:pPr algn="ctr"/>
            <a:r>
              <a:rPr lang="ja-JP" altLang="en-US" sz="1200" dirty="0" smtClean="0"/>
              <a:t>価格</a:t>
            </a:r>
            <a:endParaRPr lang="en-US" altLang="ja-JP" sz="1200" dirty="0" smtClean="0"/>
          </a:p>
          <a:p>
            <a:pPr algn="ctr"/>
            <a:r>
              <a:rPr kumimoji="1" lang="ja-JP" altLang="en-US" sz="1200" dirty="0" smtClean="0"/>
              <a:t>プロモーション</a:t>
            </a:r>
            <a:endParaRPr kumimoji="1" lang="en-US" altLang="ja-JP" sz="1200" dirty="0" smtClean="0"/>
          </a:p>
          <a:p>
            <a:pPr algn="ctr"/>
            <a:r>
              <a:rPr lang="ja-JP" altLang="en-US" sz="1200" dirty="0" smtClean="0"/>
              <a:t>流通</a:t>
            </a:r>
            <a:endParaRPr kumimoji="1" lang="ja-JP" altLang="en-US" sz="1200" dirty="0"/>
          </a:p>
        </p:txBody>
      </p:sp>
      <p:sp>
        <p:nvSpPr>
          <p:cNvPr id="6" name="角丸四角形 5"/>
          <p:cNvSpPr/>
          <p:nvPr/>
        </p:nvSpPr>
        <p:spPr>
          <a:xfrm>
            <a:off x="5652120" y="2348880"/>
            <a:ext cx="1944216" cy="151216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1" lang="en-US" altLang="ja-JP" sz="1200" dirty="0" smtClean="0"/>
          </a:p>
          <a:p>
            <a:pPr algn="ctr"/>
            <a:r>
              <a:rPr lang="ja-JP" altLang="en-US" sz="1200" dirty="0" smtClean="0"/>
              <a:t>直接的環境</a:t>
            </a:r>
            <a:endParaRPr kumimoji="1" lang="en-US" altLang="ja-JP" sz="1200" dirty="0" smtClean="0"/>
          </a:p>
          <a:p>
            <a:pPr algn="ctr"/>
            <a:endParaRPr lang="en-US" altLang="ja-JP" sz="1200" dirty="0" smtClean="0"/>
          </a:p>
          <a:p>
            <a:pPr algn="ctr"/>
            <a:r>
              <a:rPr lang="ja-JP" altLang="en-US" sz="1200" dirty="0" smtClean="0"/>
              <a:t>競争企業</a:t>
            </a:r>
            <a:endParaRPr lang="en-US" altLang="ja-JP" sz="1200" dirty="0" smtClean="0"/>
          </a:p>
          <a:p>
            <a:pPr algn="ctr"/>
            <a:r>
              <a:rPr kumimoji="1" lang="ja-JP" altLang="en-US" sz="1200" dirty="0" smtClean="0"/>
              <a:t>消費者</a:t>
            </a:r>
            <a:endParaRPr kumimoji="1" lang="en-US" altLang="ja-JP" sz="1200" dirty="0" smtClean="0"/>
          </a:p>
          <a:p>
            <a:pPr algn="ctr"/>
            <a:r>
              <a:rPr lang="ja-JP" altLang="en-US" sz="1200" dirty="0" smtClean="0"/>
              <a:t>流通機構</a:t>
            </a:r>
            <a:endParaRPr lang="en-US" altLang="ja-JP" sz="1200" dirty="0" smtClean="0"/>
          </a:p>
          <a:p>
            <a:pPr algn="ctr"/>
            <a:r>
              <a:rPr kumimoji="1" lang="ja-JP" altLang="en-US" sz="1200" dirty="0" smtClean="0"/>
              <a:t>政府等の規制</a:t>
            </a:r>
            <a:endParaRPr kumimoji="1" lang="en-US" altLang="ja-JP" sz="1200" dirty="0" smtClean="0"/>
          </a:p>
        </p:txBody>
      </p:sp>
      <p:sp>
        <p:nvSpPr>
          <p:cNvPr id="7" name="角丸四角形 6"/>
          <p:cNvSpPr/>
          <p:nvPr/>
        </p:nvSpPr>
        <p:spPr>
          <a:xfrm>
            <a:off x="1331640" y="2348880"/>
            <a:ext cx="1944216" cy="151216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1" lang="en-US" altLang="ja-JP" sz="1200" dirty="0" smtClean="0"/>
          </a:p>
          <a:p>
            <a:pPr algn="ctr"/>
            <a:r>
              <a:rPr lang="ja-JP" altLang="en-US" sz="1200" dirty="0" smtClean="0"/>
              <a:t>間接的環境</a:t>
            </a:r>
            <a:endParaRPr kumimoji="1" lang="en-US" altLang="ja-JP" sz="1200" dirty="0" smtClean="0"/>
          </a:p>
          <a:p>
            <a:pPr algn="ctr"/>
            <a:endParaRPr lang="en-US" altLang="ja-JP" sz="1200" dirty="0" smtClean="0"/>
          </a:p>
          <a:p>
            <a:pPr algn="ctr"/>
            <a:r>
              <a:rPr lang="ja-JP" altLang="en-US" sz="1200" dirty="0" smtClean="0"/>
              <a:t>政治、経済、社会、</a:t>
            </a:r>
            <a:endParaRPr lang="en-US" altLang="ja-JP" sz="1200" dirty="0" smtClean="0"/>
          </a:p>
          <a:p>
            <a:pPr algn="ctr"/>
            <a:r>
              <a:rPr lang="ja-JP" altLang="en-US" sz="1200" dirty="0" smtClean="0"/>
              <a:t>自然、文化、技術</a:t>
            </a:r>
            <a:endParaRPr lang="en-US" altLang="ja-JP" sz="1200" dirty="0" smtClean="0"/>
          </a:p>
          <a:p>
            <a:pPr algn="ctr"/>
            <a:endParaRPr kumimoji="1" lang="ja-JP" altLang="en-US" sz="1200" dirty="0"/>
          </a:p>
        </p:txBody>
      </p:sp>
      <p:cxnSp>
        <p:nvCxnSpPr>
          <p:cNvPr id="9" name="カギ線コネクタ 8"/>
          <p:cNvCxnSpPr>
            <a:stCxn id="7" idx="0"/>
            <a:endCxn id="6" idx="0"/>
          </p:cNvCxnSpPr>
          <p:nvPr/>
        </p:nvCxnSpPr>
        <p:spPr>
          <a:xfrm rot="5400000" flipH="1" flipV="1">
            <a:off x="4463988" y="188640"/>
            <a:ext cx="12700" cy="4320480"/>
          </a:xfrm>
          <a:prstGeom prst="bentConnector3">
            <a:avLst>
              <a:gd name="adj1" fmla="val 180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図形 11"/>
          <p:cNvCxnSpPr>
            <a:stCxn id="7" idx="2"/>
            <a:endCxn id="5" idx="1"/>
          </p:cNvCxnSpPr>
          <p:nvPr/>
        </p:nvCxnSpPr>
        <p:spPr>
          <a:xfrm rot="16200000" flipH="1">
            <a:off x="2339752" y="3825044"/>
            <a:ext cx="1044116" cy="1116124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>
            <a:stCxn id="6" idx="1"/>
            <a:endCxn id="7" idx="3"/>
          </p:cNvCxnSpPr>
          <p:nvPr/>
        </p:nvCxnSpPr>
        <p:spPr>
          <a:xfrm flipH="1">
            <a:off x="3275856" y="3104964"/>
            <a:ext cx="2376264" cy="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図形 15"/>
          <p:cNvCxnSpPr>
            <a:stCxn id="6" idx="1"/>
            <a:endCxn id="5" idx="0"/>
          </p:cNvCxnSpPr>
          <p:nvPr/>
        </p:nvCxnSpPr>
        <p:spPr>
          <a:xfrm rot="10800000" flipV="1">
            <a:off x="4391980" y="3104964"/>
            <a:ext cx="1260140" cy="1044116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図形 19"/>
          <p:cNvCxnSpPr>
            <a:stCxn id="5" idx="3"/>
            <a:endCxn id="6" idx="2"/>
          </p:cNvCxnSpPr>
          <p:nvPr/>
        </p:nvCxnSpPr>
        <p:spPr>
          <a:xfrm flipV="1">
            <a:off x="5364088" y="3861048"/>
            <a:ext cx="1260140" cy="1044116"/>
          </a:xfrm>
          <a:prstGeom prst="bentConnector2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/>
          <p:cNvSpPr txBox="1"/>
          <p:nvPr/>
        </p:nvSpPr>
        <p:spPr>
          <a:xfrm>
            <a:off x="6156176" y="5013176"/>
            <a:ext cx="10935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長期的な影響</a:t>
            </a:r>
            <a:endParaRPr kumimoji="1" lang="ja-JP" alt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製品に関する意思決定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ja-JP" altLang="en-US" dirty="0" smtClean="0"/>
              <a:t>新製品開発</a:t>
            </a:r>
            <a:endParaRPr lang="en-US" altLang="ja-JP" dirty="0" smtClean="0"/>
          </a:p>
          <a:p>
            <a:r>
              <a:rPr lang="ja-JP" altLang="en-US" dirty="0" smtClean="0"/>
              <a:t>既存製品に関する決定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製品の多様性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品質</a:t>
            </a:r>
          </a:p>
          <a:p>
            <a:pPr lvl="1"/>
            <a:r>
              <a:rPr lang="ja-JP" altLang="en-US" dirty="0" smtClean="0"/>
              <a:t>デザイン</a:t>
            </a:r>
          </a:p>
          <a:p>
            <a:pPr lvl="1"/>
            <a:r>
              <a:rPr lang="ja-JP" altLang="en-US" dirty="0" smtClean="0"/>
              <a:t>機能</a:t>
            </a:r>
          </a:p>
          <a:p>
            <a:r>
              <a:rPr lang="ja-JP" altLang="en-US" dirty="0" smtClean="0"/>
              <a:t>ブランドに関する意思決定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ブランド名、ブランドコミュニケーション</a:t>
            </a:r>
          </a:p>
          <a:p>
            <a:r>
              <a:rPr lang="ja-JP" altLang="en-US" dirty="0" smtClean="0"/>
              <a:t>サービスに関する意思決定</a:t>
            </a:r>
          </a:p>
          <a:p>
            <a:pPr lvl="1"/>
            <a:r>
              <a:rPr kumimoji="1" lang="ja-JP" altLang="en-US" dirty="0" smtClean="0"/>
              <a:t>保証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アフターサービス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価格に関する意思決定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ja-JP" altLang="en-US" dirty="0" smtClean="0"/>
              <a:t>価格設定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新製品発売価格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価格差別化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関連製品の価格設定</a:t>
            </a:r>
            <a:endParaRPr lang="en-US" altLang="ja-JP" dirty="0" smtClean="0"/>
          </a:p>
          <a:p>
            <a:pPr lvl="1"/>
            <a:endParaRPr lang="ja-JP" altLang="en-US" dirty="0" smtClean="0"/>
          </a:p>
          <a:p>
            <a:r>
              <a:rPr lang="ja-JP" altLang="en-US" dirty="0" smtClean="0"/>
              <a:t>支払い期間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支払い方法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プロモーションに関する意思決定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ja-JP" altLang="en-US" dirty="0" smtClean="0"/>
              <a:t>販売促進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ディスカウント、クーポン、アローワンス</a:t>
            </a:r>
            <a:endParaRPr lang="en-US" altLang="ja-JP" dirty="0" smtClean="0"/>
          </a:p>
          <a:p>
            <a:pPr lvl="1"/>
            <a:endParaRPr lang="ja-JP" altLang="en-US" dirty="0" smtClean="0"/>
          </a:p>
          <a:p>
            <a:r>
              <a:rPr lang="ja-JP" altLang="en-US" dirty="0" smtClean="0"/>
              <a:t>広告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広告表現の決定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メディアの選択</a:t>
            </a:r>
            <a:endParaRPr lang="en-US" altLang="ja-JP" dirty="0" smtClean="0"/>
          </a:p>
          <a:p>
            <a:pPr lvl="1"/>
            <a:endParaRPr lang="ja-JP" altLang="en-US" dirty="0" smtClean="0"/>
          </a:p>
          <a:p>
            <a:r>
              <a:rPr lang="ja-JP" altLang="en-US" dirty="0" smtClean="0"/>
              <a:t>セールスフォース</a:t>
            </a:r>
            <a:endParaRPr lang="en-US" altLang="ja-JP" dirty="0" smtClean="0"/>
          </a:p>
          <a:p>
            <a:endParaRPr lang="ja-JP" altLang="en-US" dirty="0" smtClean="0"/>
          </a:p>
          <a:p>
            <a:r>
              <a:rPr lang="ja-JP" altLang="en-US" dirty="0" smtClean="0"/>
              <a:t>パブリック・リレーションズ</a:t>
            </a:r>
            <a:endParaRPr lang="en-US" altLang="ja-JP" dirty="0" smtClean="0"/>
          </a:p>
          <a:p>
            <a:endParaRPr lang="ja-JP" altLang="en-US" dirty="0" smtClean="0"/>
          </a:p>
          <a:p>
            <a:r>
              <a:rPr lang="ja-JP" altLang="en-US" dirty="0" smtClean="0"/>
              <a:t>ダイレクト・マーケティング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流通に関する意思決定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ja-JP" altLang="en-US" dirty="0" smtClean="0"/>
              <a:t>チャンネルの長さ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０チャンネル、１</a:t>
            </a:r>
            <a:r>
              <a:rPr lang="ja-JP" altLang="en-US" dirty="0" smtClean="0"/>
              <a:t>チャンネル、</a:t>
            </a:r>
            <a:r>
              <a:rPr lang="en-US" altLang="ja-JP" dirty="0" smtClean="0"/>
              <a:t>…</a:t>
            </a:r>
            <a:endParaRPr lang="ja-JP" altLang="en-US" dirty="0" smtClean="0"/>
          </a:p>
          <a:p>
            <a:r>
              <a:rPr lang="ja-JP" altLang="en-US" dirty="0" smtClean="0"/>
              <a:t>カバレッジ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選択的 </a:t>
            </a:r>
            <a:r>
              <a:rPr lang="en-US" altLang="ja-JP" dirty="0" err="1" smtClean="0"/>
              <a:t>v.s</a:t>
            </a:r>
            <a:r>
              <a:rPr lang="en-US" altLang="ja-JP" dirty="0" smtClean="0"/>
              <a:t>. </a:t>
            </a:r>
            <a:r>
              <a:rPr lang="ja-JP" altLang="en-US" dirty="0" smtClean="0"/>
              <a:t>フルカバレッジ</a:t>
            </a:r>
          </a:p>
          <a:p>
            <a:r>
              <a:rPr lang="ja-JP" altLang="en-US" dirty="0" smtClean="0"/>
              <a:t>品揃え</a:t>
            </a:r>
            <a:endParaRPr lang="en-US" altLang="ja-JP" dirty="0" smtClean="0"/>
          </a:p>
          <a:p>
            <a:endParaRPr lang="ja-JP" altLang="en-US" dirty="0" smtClean="0"/>
          </a:p>
          <a:p>
            <a:r>
              <a:rPr lang="ja-JP" altLang="en-US" dirty="0" smtClean="0"/>
              <a:t>立地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都心型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v.s</a:t>
            </a:r>
            <a:r>
              <a:rPr lang="en-US" altLang="ja-JP" dirty="0" smtClean="0"/>
              <a:t>. </a:t>
            </a:r>
            <a:r>
              <a:rPr lang="ja-JP" altLang="en-US" dirty="0" smtClean="0"/>
              <a:t>郊外型</a:t>
            </a:r>
          </a:p>
          <a:p>
            <a:r>
              <a:rPr lang="ja-JP" altLang="en-US" dirty="0" smtClean="0"/>
              <a:t>在庫と輸送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政治要因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ja-JP" altLang="en-US" dirty="0" smtClean="0"/>
              <a:t>貿易に関する政府間交渉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関税の引き下げ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貿易制限の削減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大量の輸入品　⇒　価格の低下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カントリーリスク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通常の企業活動の上で考えられるリスクとは別に、投資先の政治や経済、社会情勢の変化によって発生する危険の度合い。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例：ロシア政府による「サハリン２」の開発中止命令。</a:t>
            </a:r>
            <a:endParaRPr lang="en-US" altLang="ja-JP" dirty="0" smtClean="0"/>
          </a:p>
          <a:p>
            <a:pPr lvl="2"/>
            <a:endParaRPr kumimoji="1" lang="ja-JP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世界各国の成長度とカントリーリスク</a:t>
            </a:r>
            <a:endParaRPr kumimoji="1" lang="ja-JP" altLang="en-US" dirty="0"/>
          </a:p>
        </p:txBody>
      </p:sp>
      <p:pic>
        <p:nvPicPr>
          <p:cNvPr id="1026" name="Picture 2" descr="C:\Documents and Settings\Owner\デスクトップ\ScreenShot\2012y10m17d_170801953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0159" y="1219200"/>
            <a:ext cx="7003682" cy="4937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ス">
  <a:themeElements>
    <a:clrScheme name="アース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アース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アース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205</TotalTime>
  <Words>365</Words>
  <Application>Microsoft Office PowerPoint</Application>
  <PresentationFormat>画面に合わせる (4:3)</PresentationFormat>
  <Paragraphs>147</Paragraphs>
  <Slides>13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21" baseType="lpstr">
      <vt:lpstr>HG明朝E</vt:lpstr>
      <vt:lpstr>ＭＳ Ｐゴシック</vt:lpstr>
      <vt:lpstr>Bookman Old Style</vt:lpstr>
      <vt:lpstr>Calibri</vt:lpstr>
      <vt:lpstr>Gill Sans MT</vt:lpstr>
      <vt:lpstr>Wingdings</vt:lpstr>
      <vt:lpstr>Wingdings 3</vt:lpstr>
      <vt:lpstr>アース</vt:lpstr>
      <vt:lpstr>マーケティング環境と手段 </vt:lpstr>
      <vt:lpstr>間接的環境、直接環境、マーケティング手段</vt:lpstr>
      <vt:lpstr>マーケティング環境の影響</vt:lpstr>
      <vt:lpstr>製品に関する意思決定</vt:lpstr>
      <vt:lpstr>価格に関する意思決定</vt:lpstr>
      <vt:lpstr>プロモーションに関する意思決定</vt:lpstr>
      <vt:lpstr>流通に関する意思決定</vt:lpstr>
      <vt:lpstr>政治要因</vt:lpstr>
      <vt:lpstr>世界各国の成長度とカントリーリスク</vt:lpstr>
      <vt:lpstr>経済要因</vt:lpstr>
      <vt:lpstr>社会要因</vt:lpstr>
      <vt:lpstr>文化要因</vt:lpstr>
      <vt:lpstr>技術要因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マーケティング環境と手段</dc:title>
  <dc:creator>dony</dc:creator>
  <cp:lastModifiedBy>dony</cp:lastModifiedBy>
  <cp:revision>9</cp:revision>
  <dcterms:modified xsi:type="dcterms:W3CDTF">2013-10-16T01:15:50Z</dcterms:modified>
</cp:coreProperties>
</file>