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7" r:id="rId3"/>
    <p:sldId id="268" r:id="rId4"/>
    <p:sldId id="269" r:id="rId5"/>
    <p:sldId id="277" r:id="rId6"/>
    <p:sldId id="278" r:id="rId7"/>
    <p:sldId id="279" r:id="rId8"/>
    <p:sldId id="280" r:id="rId9"/>
    <p:sldId id="281" r:id="rId10"/>
    <p:sldId id="282" r:id="rId11"/>
    <p:sldId id="271" r:id="rId12"/>
    <p:sldId id="272" r:id="rId13"/>
    <p:sldId id="273" r:id="rId14"/>
    <p:sldId id="274" r:id="rId15"/>
    <p:sldId id="276" r:id="rId16"/>
    <p:sldId id="258" r:id="rId17"/>
    <p:sldId id="265" r:id="rId18"/>
    <p:sldId id="259" r:id="rId19"/>
    <p:sldId id="260" r:id="rId20"/>
    <p:sldId id="261" r:id="rId21"/>
    <p:sldId id="262" r:id="rId22"/>
    <p:sldId id="263" r:id="rId23"/>
    <p:sldId id="264" r:id="rId24"/>
    <p:sldId id="283" r:id="rId25"/>
    <p:sldId id="266"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3CFF56-8531-4F15-9AB6-C03B3D9EDACB}" type="datetimeFigureOut">
              <a:rPr kumimoji="1" lang="ja-JP" altLang="en-US" smtClean="0"/>
              <a:pPr/>
              <a:t>2013/10/23</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DCEF21-32FD-4E67-BDCE-99479F83DB1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BDCEF21-32FD-4E67-BDCE-99479F83DB12}"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A35E08-5B9F-4FFE-B5E4-6E0F1FB2152E}" type="slidenum">
              <a:rPr lang="en-US" altLang="ja-JP"/>
              <a:pPr/>
              <a:t>10</a:t>
            </a:fld>
            <a:endParaRPr lang="en-US" altLang="ja-JP"/>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C287D741-98EF-4636-8780-204D035743F1}" type="slidenum">
              <a:rPr lang="en-US" altLang="ja-JP" smtClean="0">
                <a:ea typeface="ＭＳ Ｐゴシック" charset="-128"/>
              </a:rPr>
              <a:pPr/>
              <a:t>11</a:t>
            </a:fld>
            <a:endParaRPr lang="en-US" altLang="ja-JP" smtClean="0">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41FB9C5-7726-4E87-A6BE-97FA062C8652}" type="slidenum">
              <a:rPr lang="en-US" altLang="ja-JP" smtClean="0">
                <a:ea typeface="ＭＳ Ｐゴシック" charset="-128"/>
              </a:rPr>
              <a:pPr/>
              <a:t>12</a:t>
            </a:fld>
            <a:endParaRPr lang="en-US" altLang="ja-JP" smtClean="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5186037F-1F10-4399-9113-15AAFE285962}" type="slidenum">
              <a:rPr lang="en-US" altLang="ja-JP" smtClean="0">
                <a:ea typeface="ＭＳ Ｐゴシック" charset="-128"/>
              </a:rPr>
              <a:pPr/>
              <a:t>13</a:t>
            </a:fld>
            <a:endParaRPr lang="en-US" altLang="ja-JP" smtClean="0">
              <a:ea typeface="ＭＳ Ｐゴシック"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872E47E-CD1D-4EDD-B951-A3E4706EF3A5}" type="slidenum">
              <a:rPr lang="en-US" altLang="ja-JP" smtClean="0">
                <a:ea typeface="ＭＳ Ｐゴシック" charset="-128"/>
              </a:rPr>
              <a:pPr/>
              <a:t>14</a:t>
            </a:fld>
            <a:endParaRPr lang="en-US" altLang="ja-JP" smtClean="0">
              <a:ea typeface="ＭＳ Ｐゴシック" charset="-128"/>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0A7C0CC-4077-4543-B242-F6FCAF649C2B}" type="slidenum">
              <a:rPr lang="en-US" altLang="ja-JP" smtClean="0">
                <a:ea typeface="ＭＳ Ｐゴシック" charset="-128"/>
              </a:rPr>
              <a:pPr/>
              <a:t>15</a:t>
            </a:fld>
            <a:endParaRPr lang="en-US" altLang="ja-JP" smtClean="0">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BAEAC483-85F4-46C1-AFE0-D21AFDD7FDA2}" type="slidenum">
              <a:rPr lang="en-US" altLang="ja-JP" smtClean="0">
                <a:ea typeface="ＭＳ Ｐゴシック" charset="-128"/>
              </a:rPr>
              <a:pPr/>
              <a:t>16</a:t>
            </a:fld>
            <a:endParaRPr lang="en-US" altLang="ja-JP" smtClean="0">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EB9ABBF-03C6-4D40-96C5-E78D344E5BAB}" type="slidenum">
              <a:rPr lang="en-US" altLang="ja-JP" smtClean="0">
                <a:ea typeface="ＭＳ Ｐゴシック" charset="-128"/>
              </a:rPr>
              <a:pPr/>
              <a:t>17</a:t>
            </a:fld>
            <a:endParaRPr lang="en-US" altLang="ja-JP" smtClean="0">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3736C64-604C-4A1B-BE62-4CB061F40297}" type="slidenum">
              <a:rPr lang="en-US" altLang="ja-JP" smtClean="0">
                <a:ea typeface="ＭＳ Ｐゴシック" charset="-128"/>
              </a:rPr>
              <a:pPr/>
              <a:t>18</a:t>
            </a:fld>
            <a:endParaRPr lang="en-US" altLang="ja-JP" smtClean="0">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097B9F9F-6158-4FC3-B076-A056567EE5D6}" type="slidenum">
              <a:rPr lang="en-US" altLang="ja-JP" smtClean="0">
                <a:ea typeface="ＭＳ Ｐゴシック" charset="-128"/>
              </a:rPr>
              <a:pPr/>
              <a:t>19</a:t>
            </a:fld>
            <a:endParaRPr lang="en-US" altLang="ja-JP" smtClean="0">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CB721FE1-D4F6-49B6-A9F0-A20AB0C71D4F}" type="slidenum">
              <a:rPr lang="en-US" altLang="ja-JP" smtClean="0">
                <a:ea typeface="ＭＳ Ｐゴシック" charset="-128"/>
              </a:rPr>
              <a:pPr/>
              <a:t>2</a:t>
            </a:fld>
            <a:endParaRPr lang="en-US" altLang="ja-JP" smtClean="0">
              <a:ea typeface="ＭＳ Ｐゴシック"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44C6C9D3-55A8-4335-A17E-5320842DD7B0}" type="slidenum">
              <a:rPr lang="en-US" altLang="ja-JP" smtClean="0">
                <a:ea typeface="ＭＳ Ｐゴシック" charset="-128"/>
              </a:rPr>
              <a:pPr/>
              <a:t>20</a:t>
            </a:fld>
            <a:endParaRPr lang="en-US" altLang="ja-JP" smtClean="0">
              <a:ea typeface="ＭＳ Ｐゴシック"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350A70CF-E5B8-44D9-9C55-0D8773537079}" type="slidenum">
              <a:rPr lang="en-US" altLang="ja-JP" smtClean="0">
                <a:ea typeface="ＭＳ Ｐゴシック" charset="-128"/>
              </a:rPr>
              <a:pPr/>
              <a:t>21</a:t>
            </a:fld>
            <a:endParaRPr lang="en-US" altLang="ja-JP" smtClean="0">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50E2961-B4A9-448B-BDD9-BA1C2CC15C92}" type="slidenum">
              <a:rPr lang="en-US" altLang="ja-JP" smtClean="0">
                <a:ea typeface="ＭＳ Ｐゴシック" charset="-128"/>
              </a:rPr>
              <a:pPr/>
              <a:t>22</a:t>
            </a:fld>
            <a:endParaRPr lang="en-US" altLang="ja-JP" smtClean="0">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DE97FA2-5025-4C4E-8720-36B0444E9484}" type="slidenum">
              <a:rPr lang="en-US" altLang="ja-JP" smtClean="0">
                <a:ea typeface="ＭＳ Ｐゴシック" charset="-128"/>
              </a:rPr>
              <a:pPr/>
              <a:t>23</a:t>
            </a:fld>
            <a:endParaRPr lang="en-US" altLang="ja-JP" smtClean="0">
              <a:ea typeface="ＭＳ Ｐゴシック"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DC9E5B-5C26-49D1-86BA-695F1D963942}" type="slidenum">
              <a:rPr lang="en-US" altLang="ja-JP"/>
              <a:pPr/>
              <a:t>24</a:t>
            </a:fld>
            <a:endParaRPr lang="en-US" altLang="ja-JP"/>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80CE3BCD-7513-4352-AB22-D1F0B4D69A9C}" type="slidenum">
              <a:rPr lang="en-US" altLang="ja-JP" smtClean="0">
                <a:ea typeface="ＭＳ Ｐゴシック" charset="-128"/>
              </a:rPr>
              <a:pPr/>
              <a:t>25</a:t>
            </a:fld>
            <a:endParaRPr lang="en-US" altLang="ja-JP" smtClean="0">
              <a:ea typeface="ＭＳ Ｐゴシック"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70274123-F380-4E2C-8C83-F03AE7A7B892}" type="slidenum">
              <a:rPr lang="en-US" altLang="ja-JP" smtClean="0">
                <a:ea typeface="ＭＳ Ｐゴシック" charset="-128"/>
              </a:rPr>
              <a:pPr/>
              <a:t>3</a:t>
            </a:fld>
            <a:endParaRPr lang="en-US" altLang="ja-JP" smtClean="0">
              <a:ea typeface="ＭＳ Ｐゴシック" charset="-128"/>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5BCB1E03-5386-4804-8099-34DAD149B77E}" type="slidenum">
              <a:rPr lang="en-US" altLang="ja-JP" smtClean="0">
                <a:ea typeface="ＭＳ Ｐゴシック" charset="-128"/>
              </a:rPr>
              <a:pPr/>
              <a:t>4</a:t>
            </a:fld>
            <a:endParaRPr lang="en-US" altLang="ja-JP" smtClean="0">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smtClean="0">
              <a:ea typeface="ＭＳ Ｐ明朝"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9E4EEA-61D0-4B6B-9B7B-E66BC550E684}" type="slidenum">
              <a:rPr lang="en-US" altLang="ja-JP"/>
              <a:pPr/>
              <a:t>5</a:t>
            </a:fld>
            <a:endParaRPr lang="en-US" altLang="ja-JP"/>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0C9B2C-DE9C-4D72-BB22-563BFDABAA6D}" type="slidenum">
              <a:rPr lang="en-US" altLang="ja-JP"/>
              <a:pPr/>
              <a:t>6</a:t>
            </a:fld>
            <a:endParaRPr lang="en-US" altLang="ja-JP"/>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FF9AB-D9F0-4DD3-90A4-40E8F7667B23}" type="slidenum">
              <a:rPr lang="en-US" altLang="ja-JP"/>
              <a:pPr/>
              <a:t>7</a:t>
            </a:fld>
            <a:endParaRPr lang="en-US" altLang="ja-JP"/>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A07F22-027B-43D1-9A43-18ADAEBF8FA4}" type="slidenum">
              <a:rPr lang="en-US" altLang="ja-JP"/>
              <a:pPr/>
              <a:t>8</a:t>
            </a:fld>
            <a:endParaRPr lang="en-US" altLang="ja-JP"/>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CE1942-D5E1-469A-AD77-4A6B2A1CF69E}" type="slidenum">
              <a:rPr lang="en-US" altLang="ja-JP"/>
              <a:pPr/>
              <a:t>9</a:t>
            </a:fld>
            <a:endParaRPr lang="en-US" altLang="ja-JP"/>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E90ED720-0104-4369-84BC-D37694168613}" type="datetimeFigureOut">
              <a:rPr kumimoji="1" lang="ja-JP" altLang="en-US" smtClean="0"/>
              <a:pPr/>
              <a:t>2013/10/23</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D2D8002D-B5B0-4BAC-B1F6-782DDCCE6D9C}" type="slidenum">
              <a:rPr kumimoji="1" lang="ja-JP" altLang="en-US" smtClean="0"/>
              <a:pPr/>
              <a:t>&lt;#&gt;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57200" y="274638"/>
            <a:ext cx="8229600"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quarter" idx="1"/>
          </p:nvPr>
        </p:nvSpPr>
        <p:spPr>
          <a:xfrm>
            <a:off x="457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57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コンテンツ プレースホルダ 5"/>
          <p:cNvSpPr>
            <a:spLocks noGrp="1"/>
          </p:cNvSpPr>
          <p:nvPr>
            <p:ph sz="quarter" idx="4"/>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2D7430B4-8A9B-44A0-B4D1-DC0233FC8593}"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E90ED720-0104-4369-84BC-D37694168613}" type="datetimeFigureOut">
              <a:rPr kumimoji="1" lang="ja-JP" altLang="en-US" smtClean="0"/>
              <a:pPr/>
              <a:t>2013/10/23</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2013/10/23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90ED720-0104-4369-84BC-D37694168613}" type="datetimeFigureOut">
              <a:rPr kumimoji="1" lang="ja-JP" altLang="en-US" smtClean="0"/>
              <a:pPr/>
              <a:t>2013/10/23</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2D8002D-B5B0-4BAC-B1F6-782DDCCE6D9C}" type="slidenum">
              <a:rPr kumimoji="1" lang="ja-JP" altLang="en-US" smtClean="0"/>
              <a:pPr/>
              <a:t>&lt;#&gt;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______1.xls"/></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en-US" altLang="ja-JP" dirty="0" smtClean="0"/>
              <a:t>STP</a:t>
            </a:r>
            <a:r>
              <a:rPr kumimoji="1" lang="ja-JP" altLang="en-US" dirty="0" smtClean="0"/>
              <a:t>戦略</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ja-JP" altLang="en-US" dirty="0"/>
              <a:t>行動的変数</a:t>
            </a:r>
          </a:p>
        </p:txBody>
      </p:sp>
      <p:sp>
        <p:nvSpPr>
          <p:cNvPr id="10243" name="Rectangle 3"/>
          <p:cNvSpPr>
            <a:spLocks noGrp="1" noChangeArrowheads="1"/>
          </p:cNvSpPr>
          <p:nvPr>
            <p:ph type="body" idx="1"/>
          </p:nvPr>
        </p:nvSpPr>
        <p:spPr>
          <a:xfrm>
            <a:off x="467544" y="1412776"/>
            <a:ext cx="8229600" cy="4708525"/>
          </a:xfrm>
        </p:spPr>
        <p:txBody>
          <a:bodyPr>
            <a:normAutofit fontScale="92500" lnSpcReduction="10000"/>
          </a:bodyPr>
          <a:lstStyle/>
          <a:p>
            <a:pPr>
              <a:lnSpc>
                <a:spcPct val="80000"/>
              </a:lnSpc>
            </a:pPr>
            <a:r>
              <a:rPr lang="ja-JP" altLang="en-US" sz="2800" dirty="0" smtClean="0"/>
              <a:t>購買状況や目的</a:t>
            </a:r>
            <a:endParaRPr lang="ja-JP" altLang="en-US" sz="2800" dirty="0"/>
          </a:p>
          <a:p>
            <a:pPr lvl="1">
              <a:lnSpc>
                <a:spcPct val="80000"/>
              </a:lnSpc>
              <a:buFontTx/>
              <a:buNone/>
            </a:pPr>
            <a:r>
              <a:rPr lang="ja-JP" altLang="en-US" sz="2400" dirty="0"/>
              <a:t>　例：旅行の場合、ビジネス、休暇、家族旅行など</a:t>
            </a:r>
            <a:r>
              <a:rPr lang="ja-JP" altLang="en-US" sz="2400" dirty="0" smtClean="0"/>
              <a:t>。</a:t>
            </a:r>
            <a:endParaRPr lang="en-US" altLang="ja-JP" sz="2400" dirty="0" smtClean="0"/>
          </a:p>
          <a:p>
            <a:pPr lvl="1">
              <a:lnSpc>
                <a:spcPct val="80000"/>
              </a:lnSpc>
              <a:buFontTx/>
              <a:buNone/>
            </a:pPr>
            <a:endParaRPr lang="ja-JP" altLang="en-US" sz="2400" dirty="0"/>
          </a:p>
          <a:p>
            <a:pPr>
              <a:lnSpc>
                <a:spcPct val="80000"/>
              </a:lnSpc>
            </a:pPr>
            <a:r>
              <a:rPr lang="ja-JP" altLang="en-US" sz="2800" dirty="0"/>
              <a:t>追求便益</a:t>
            </a:r>
          </a:p>
          <a:p>
            <a:pPr lvl="1">
              <a:lnSpc>
                <a:spcPct val="80000"/>
              </a:lnSpc>
              <a:buFontTx/>
              <a:buNone/>
            </a:pPr>
            <a:r>
              <a:rPr lang="ja-JP" altLang="en-US" sz="2400" dirty="0"/>
              <a:t>　例：歯磨きの場合</a:t>
            </a:r>
            <a:r>
              <a:rPr lang="ja-JP" altLang="en-US" sz="2400" dirty="0" smtClean="0"/>
              <a:t>、虫歯</a:t>
            </a:r>
            <a:r>
              <a:rPr lang="ja-JP" altLang="en-US" sz="2400" dirty="0"/>
              <a:t>予防、歯の白さ</a:t>
            </a:r>
            <a:r>
              <a:rPr lang="ja-JP" altLang="en-US" sz="2400" dirty="0" smtClean="0"/>
              <a:t>、口臭予防など</a:t>
            </a:r>
            <a:endParaRPr lang="en-US" altLang="ja-JP" sz="2400" dirty="0" smtClean="0"/>
          </a:p>
          <a:p>
            <a:pPr lvl="1">
              <a:lnSpc>
                <a:spcPct val="80000"/>
              </a:lnSpc>
              <a:buFontTx/>
              <a:buNone/>
            </a:pPr>
            <a:endParaRPr lang="ja-JP" altLang="en-US" sz="2400" dirty="0"/>
          </a:p>
          <a:p>
            <a:pPr>
              <a:lnSpc>
                <a:spcPct val="80000"/>
              </a:lnSpc>
            </a:pPr>
            <a:r>
              <a:rPr lang="ja-JP" altLang="en-US" sz="2800" dirty="0"/>
              <a:t>使用者状態</a:t>
            </a:r>
          </a:p>
          <a:p>
            <a:pPr lvl="1">
              <a:lnSpc>
                <a:spcPct val="80000"/>
              </a:lnSpc>
              <a:buFontTx/>
              <a:buNone/>
            </a:pPr>
            <a:r>
              <a:rPr lang="ja-JP" altLang="en-US" sz="2400" dirty="0"/>
              <a:t>　非使用者、旧使用者、潜在使用者、初回使用者、定期的</a:t>
            </a:r>
            <a:r>
              <a:rPr lang="ja-JP" altLang="en-US" sz="2400" dirty="0" smtClean="0"/>
              <a:t>使用者</a:t>
            </a:r>
            <a:endParaRPr lang="en-US" altLang="ja-JP" sz="2400" dirty="0" smtClean="0"/>
          </a:p>
          <a:p>
            <a:pPr lvl="1">
              <a:lnSpc>
                <a:spcPct val="80000"/>
              </a:lnSpc>
              <a:buFontTx/>
              <a:buNone/>
            </a:pPr>
            <a:endParaRPr lang="ja-JP" altLang="en-US" sz="2400" dirty="0"/>
          </a:p>
          <a:p>
            <a:pPr>
              <a:lnSpc>
                <a:spcPct val="80000"/>
              </a:lnSpc>
            </a:pPr>
            <a:r>
              <a:rPr lang="ja-JP" altLang="en-US" sz="2800" dirty="0"/>
              <a:t>使用頻度</a:t>
            </a:r>
          </a:p>
          <a:p>
            <a:pPr lvl="1">
              <a:lnSpc>
                <a:spcPct val="80000"/>
              </a:lnSpc>
              <a:buFontTx/>
              <a:buNone/>
            </a:pPr>
            <a:r>
              <a:rPr lang="ja-JP" altLang="en-US" sz="2400" dirty="0"/>
              <a:t>　ライト、メディアム、ヘビー・</a:t>
            </a:r>
            <a:r>
              <a:rPr lang="ja-JP" altLang="en-US" sz="2400" dirty="0" smtClean="0"/>
              <a:t>ユーザー</a:t>
            </a:r>
            <a:endParaRPr lang="en-US" altLang="ja-JP" sz="2400" dirty="0" smtClean="0"/>
          </a:p>
          <a:p>
            <a:pPr lvl="1">
              <a:lnSpc>
                <a:spcPct val="80000"/>
              </a:lnSpc>
              <a:buFontTx/>
              <a:buNone/>
            </a:pPr>
            <a:endParaRPr lang="ja-JP" altLang="en-US" sz="2400" dirty="0"/>
          </a:p>
          <a:p>
            <a:pPr>
              <a:lnSpc>
                <a:spcPct val="80000"/>
              </a:lnSpc>
            </a:pPr>
            <a:r>
              <a:rPr lang="ja-JP" altLang="en-US" sz="2800" dirty="0"/>
              <a:t>ロイヤルティ</a:t>
            </a:r>
          </a:p>
          <a:p>
            <a:pPr lvl="1">
              <a:lnSpc>
                <a:spcPct val="80000"/>
              </a:lnSpc>
              <a:buFontTx/>
              <a:buNone/>
            </a:pPr>
            <a:r>
              <a:rPr lang="ja-JP" altLang="en-US" sz="2400" dirty="0"/>
              <a:t>　ハードコア、ソフトコア</a:t>
            </a:r>
            <a:r>
              <a:rPr lang="ja-JP" altLang="en-US" sz="2400" dirty="0" smtClean="0"/>
              <a:t>、スイッチャー</a:t>
            </a:r>
            <a:endParaRPr lang="ja-JP" alt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mtClean="0"/>
              <a:t>セグメンテーションの条件</a:t>
            </a:r>
          </a:p>
        </p:txBody>
      </p:sp>
      <p:sp>
        <p:nvSpPr>
          <p:cNvPr id="12291" name="Rectangle 3"/>
          <p:cNvSpPr>
            <a:spLocks noGrp="1" noChangeArrowheads="1"/>
          </p:cNvSpPr>
          <p:nvPr>
            <p:ph type="body" idx="1"/>
          </p:nvPr>
        </p:nvSpPr>
        <p:spPr/>
        <p:txBody>
          <a:bodyPr>
            <a:normAutofit lnSpcReduction="10000"/>
          </a:bodyPr>
          <a:lstStyle/>
          <a:p>
            <a:pPr eaLnBrk="1" hangingPunct="1">
              <a:lnSpc>
                <a:spcPct val="90000"/>
              </a:lnSpc>
            </a:pPr>
            <a:r>
              <a:rPr lang="ja-JP" altLang="en-US" sz="2800" dirty="0" smtClean="0"/>
              <a:t>測定可能性</a:t>
            </a:r>
          </a:p>
          <a:p>
            <a:pPr lvl="1" eaLnBrk="1" hangingPunct="1">
              <a:lnSpc>
                <a:spcPct val="90000"/>
              </a:lnSpc>
              <a:buFontTx/>
              <a:buNone/>
            </a:pPr>
            <a:r>
              <a:rPr lang="ja-JP" altLang="en-US" sz="2400" dirty="0" smtClean="0"/>
              <a:t>　</a:t>
            </a:r>
            <a:r>
              <a:rPr lang="ja-JP" altLang="en-US" sz="2000" dirty="0" smtClean="0"/>
              <a:t>セグメントの規模と購買力が測定できる。</a:t>
            </a:r>
            <a:endParaRPr lang="en-US" altLang="ja-JP" sz="2000" dirty="0" smtClean="0"/>
          </a:p>
          <a:p>
            <a:pPr lvl="1" eaLnBrk="1" hangingPunct="1">
              <a:lnSpc>
                <a:spcPct val="90000"/>
              </a:lnSpc>
              <a:buFontTx/>
              <a:buNone/>
            </a:pPr>
            <a:endParaRPr lang="ja-JP" altLang="en-US" sz="2400" dirty="0" smtClean="0"/>
          </a:p>
          <a:p>
            <a:pPr eaLnBrk="1" hangingPunct="1">
              <a:lnSpc>
                <a:spcPct val="90000"/>
              </a:lnSpc>
            </a:pPr>
            <a:r>
              <a:rPr lang="ja-JP" altLang="en-US" sz="2800" dirty="0" smtClean="0"/>
              <a:t>実質性</a:t>
            </a:r>
          </a:p>
          <a:p>
            <a:pPr lvl="1" eaLnBrk="1" hangingPunct="1">
              <a:lnSpc>
                <a:spcPct val="90000"/>
              </a:lnSpc>
              <a:buFontTx/>
              <a:buNone/>
            </a:pPr>
            <a:r>
              <a:rPr lang="ja-JP" altLang="en-US" sz="2400" dirty="0" smtClean="0"/>
              <a:t>　</a:t>
            </a:r>
            <a:r>
              <a:rPr lang="ja-JP" altLang="en-US" sz="2000" dirty="0" smtClean="0"/>
              <a:t>マーケティング・プログラムを策定するだけの価値がある。</a:t>
            </a:r>
            <a:endParaRPr lang="en-US" altLang="ja-JP" sz="2000" dirty="0" smtClean="0"/>
          </a:p>
          <a:p>
            <a:pPr lvl="1" eaLnBrk="1" hangingPunct="1">
              <a:lnSpc>
                <a:spcPct val="90000"/>
              </a:lnSpc>
              <a:buFontTx/>
              <a:buNone/>
            </a:pPr>
            <a:endParaRPr lang="ja-JP" altLang="en-US" sz="2400" dirty="0" smtClean="0"/>
          </a:p>
          <a:p>
            <a:pPr eaLnBrk="1" hangingPunct="1">
              <a:lnSpc>
                <a:spcPct val="90000"/>
              </a:lnSpc>
            </a:pPr>
            <a:r>
              <a:rPr lang="ja-JP" altLang="en-US" sz="2800" dirty="0" smtClean="0"/>
              <a:t>到達可能性</a:t>
            </a:r>
          </a:p>
          <a:p>
            <a:pPr marL="447675" lvl="1" indent="-173038" eaLnBrk="1" hangingPunct="1">
              <a:lnSpc>
                <a:spcPct val="90000"/>
              </a:lnSpc>
              <a:buFontTx/>
              <a:buNone/>
            </a:pPr>
            <a:r>
              <a:rPr lang="ja-JP" altLang="en-US" sz="2400" dirty="0" smtClean="0"/>
              <a:t>　</a:t>
            </a:r>
            <a:r>
              <a:rPr lang="ja-JP" altLang="en-US" sz="2000" dirty="0" smtClean="0"/>
              <a:t>そのセグメントへ効果的に到達でき、かつ製品・サービスを提供しうる効果的チャンネルが存在する。</a:t>
            </a:r>
            <a:endParaRPr lang="en-US" altLang="ja-JP" sz="2000" dirty="0" smtClean="0"/>
          </a:p>
          <a:p>
            <a:pPr lvl="1" eaLnBrk="1" hangingPunct="1">
              <a:lnSpc>
                <a:spcPct val="90000"/>
              </a:lnSpc>
              <a:buFontTx/>
              <a:buNone/>
            </a:pPr>
            <a:endParaRPr lang="ja-JP" altLang="en-US" sz="2400" dirty="0" smtClean="0"/>
          </a:p>
          <a:p>
            <a:pPr eaLnBrk="1" hangingPunct="1">
              <a:lnSpc>
                <a:spcPct val="90000"/>
              </a:lnSpc>
            </a:pPr>
            <a:r>
              <a:rPr lang="ja-JP" altLang="en-US" sz="2800" dirty="0" smtClean="0"/>
              <a:t>実行可能性</a:t>
            </a:r>
          </a:p>
          <a:p>
            <a:pPr marL="447675" lvl="1" indent="-173038" eaLnBrk="1" hangingPunct="1">
              <a:lnSpc>
                <a:spcPct val="90000"/>
              </a:lnSpc>
              <a:buFontTx/>
              <a:buNone/>
            </a:pPr>
            <a:r>
              <a:rPr lang="ja-JP" altLang="en-US" sz="2400" dirty="0" smtClean="0"/>
              <a:t>　</a:t>
            </a:r>
            <a:r>
              <a:rPr lang="ja-JP" altLang="en-US" sz="2000" dirty="0" smtClean="0"/>
              <a:t>そのセグメント向けの効果的なマーケティング・プログラムを作り上げるだけの十分な能力、資源が備わっている。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セグメンテーションの手順</a:t>
            </a:r>
          </a:p>
        </p:txBody>
      </p:sp>
      <p:sp>
        <p:nvSpPr>
          <p:cNvPr id="13315" name="Rectangle 3"/>
          <p:cNvSpPr>
            <a:spLocks noGrp="1" noChangeArrowheads="1"/>
          </p:cNvSpPr>
          <p:nvPr>
            <p:ph type="body" idx="1"/>
          </p:nvPr>
        </p:nvSpPr>
        <p:spPr/>
        <p:txBody>
          <a:bodyPr/>
          <a:lstStyle/>
          <a:p>
            <a:pPr eaLnBrk="1" hangingPunct="1"/>
            <a:r>
              <a:rPr lang="ja-JP" altLang="en-US" dirty="0" smtClean="0"/>
              <a:t>調査段階</a:t>
            </a:r>
          </a:p>
          <a:p>
            <a:pPr lvl="1" eaLnBrk="1" hangingPunct="1"/>
            <a:r>
              <a:rPr lang="ja-JP" altLang="en-US" dirty="0" smtClean="0"/>
              <a:t>おおよその見当をつけるための予備調査。</a:t>
            </a:r>
          </a:p>
          <a:p>
            <a:pPr lvl="1" eaLnBrk="1" hangingPunct="1"/>
            <a:r>
              <a:rPr lang="ja-JP" altLang="en-US" dirty="0" smtClean="0"/>
              <a:t>その結果を用いて本調査を行なう。</a:t>
            </a:r>
            <a:endParaRPr lang="en-US" altLang="ja-JP" dirty="0" smtClean="0"/>
          </a:p>
          <a:p>
            <a:pPr lvl="1" eaLnBrk="1" hangingPunct="1"/>
            <a:endParaRPr lang="ja-JP" altLang="en-US" dirty="0" smtClean="0"/>
          </a:p>
          <a:p>
            <a:pPr eaLnBrk="1" hangingPunct="1"/>
            <a:r>
              <a:rPr lang="ja-JP" altLang="en-US" dirty="0" smtClean="0"/>
              <a:t>分析段階</a:t>
            </a:r>
          </a:p>
          <a:p>
            <a:pPr lvl="1" eaLnBrk="1" hangingPunct="1"/>
            <a:r>
              <a:rPr lang="ja-JP" altLang="en-US" dirty="0" smtClean="0"/>
              <a:t>因子分析、クラスター分析等を行なって、各セグメントを抽出する。</a:t>
            </a:r>
            <a:endParaRPr lang="en-US" altLang="ja-JP" dirty="0" smtClean="0"/>
          </a:p>
          <a:p>
            <a:pPr lvl="1" eaLnBrk="1" hangingPunct="1"/>
            <a:endParaRPr lang="ja-JP" altLang="en-US" dirty="0" smtClean="0"/>
          </a:p>
          <a:p>
            <a:pPr eaLnBrk="1" hangingPunct="1"/>
            <a:r>
              <a:rPr lang="ja-JP" altLang="en-US" dirty="0" smtClean="0"/>
              <a:t>プロフィールを描く段階</a:t>
            </a:r>
          </a:p>
          <a:p>
            <a:pPr lvl="1" eaLnBrk="1" hangingPunct="1"/>
            <a:r>
              <a:rPr lang="ja-JP" altLang="en-US" dirty="0" smtClean="0"/>
              <a:t>各セグメントを特徴づける要因を描く。</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smtClean="0"/>
              <a:t>ターゲッティング</a:t>
            </a:r>
          </a:p>
        </p:txBody>
      </p:sp>
      <p:sp>
        <p:nvSpPr>
          <p:cNvPr id="16387" name="Rectangle 3"/>
          <p:cNvSpPr>
            <a:spLocks noGrp="1" noChangeArrowheads="1"/>
          </p:cNvSpPr>
          <p:nvPr>
            <p:ph type="body" idx="1"/>
          </p:nvPr>
        </p:nvSpPr>
        <p:spPr/>
        <p:txBody>
          <a:bodyPr/>
          <a:lstStyle/>
          <a:p>
            <a:pPr eaLnBrk="1" hangingPunct="1"/>
            <a:r>
              <a:rPr lang="ja-JP" altLang="en-US" dirty="0" smtClean="0"/>
              <a:t>市場セグメントの評価</a:t>
            </a:r>
          </a:p>
          <a:p>
            <a:pPr eaLnBrk="1" hangingPunct="1"/>
            <a:endParaRPr lang="en-US" altLang="ja-JP" dirty="0" smtClean="0"/>
          </a:p>
          <a:p>
            <a:pPr eaLnBrk="1" hangingPunct="1"/>
            <a:endParaRPr lang="ja-JP" altLang="en-US" dirty="0" smtClean="0"/>
          </a:p>
          <a:p>
            <a:pPr eaLnBrk="1" hangingPunct="1"/>
            <a:r>
              <a:rPr lang="ja-JP" altLang="en-US" dirty="0" smtClean="0"/>
              <a:t>市場セグメントの選択</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smtClean="0"/>
              <a:t>市場セグメントの評価</a:t>
            </a:r>
          </a:p>
        </p:txBody>
      </p:sp>
      <p:sp>
        <p:nvSpPr>
          <p:cNvPr id="17411" name="Rectangle 3"/>
          <p:cNvSpPr>
            <a:spLocks noGrp="1" noChangeArrowheads="1"/>
          </p:cNvSpPr>
          <p:nvPr>
            <p:ph type="body" idx="1"/>
          </p:nvPr>
        </p:nvSpPr>
        <p:spPr/>
        <p:txBody>
          <a:bodyPr/>
          <a:lstStyle/>
          <a:p>
            <a:pPr eaLnBrk="1" hangingPunct="1">
              <a:lnSpc>
                <a:spcPct val="150000"/>
              </a:lnSpc>
            </a:pPr>
            <a:r>
              <a:rPr lang="ja-JP" altLang="en-US" dirty="0" smtClean="0"/>
              <a:t>セグメントの規模と成長性</a:t>
            </a:r>
            <a:endParaRPr lang="en-US" altLang="ja-JP" dirty="0" smtClean="0"/>
          </a:p>
          <a:p>
            <a:pPr eaLnBrk="1" hangingPunct="1">
              <a:lnSpc>
                <a:spcPct val="150000"/>
              </a:lnSpc>
            </a:pPr>
            <a:endParaRPr lang="ja-JP" altLang="en-US" dirty="0" smtClean="0"/>
          </a:p>
          <a:p>
            <a:pPr eaLnBrk="1" hangingPunct="1">
              <a:lnSpc>
                <a:spcPct val="90000"/>
              </a:lnSpc>
            </a:pPr>
            <a:r>
              <a:rPr lang="ja-JP" altLang="en-US" dirty="0" smtClean="0"/>
              <a:t>セグメントの構造的魅力度</a:t>
            </a:r>
          </a:p>
          <a:p>
            <a:pPr lvl="1" eaLnBrk="1" hangingPunct="1">
              <a:lnSpc>
                <a:spcPct val="90000"/>
              </a:lnSpc>
            </a:pPr>
            <a:r>
              <a:rPr lang="ja-JP" altLang="en-US" dirty="0" smtClean="0"/>
              <a:t>潜在参入企業、供給業者、競争相手、買い手、代替製品</a:t>
            </a:r>
            <a:endParaRPr lang="en-US" altLang="ja-JP" dirty="0" smtClean="0"/>
          </a:p>
          <a:p>
            <a:pPr lvl="1" eaLnBrk="1" hangingPunct="1">
              <a:lnSpc>
                <a:spcPct val="90000"/>
              </a:lnSpc>
            </a:pPr>
            <a:endParaRPr lang="ja-JP" altLang="en-US" dirty="0" smtClean="0"/>
          </a:p>
          <a:p>
            <a:pPr eaLnBrk="1" hangingPunct="1">
              <a:lnSpc>
                <a:spcPct val="150000"/>
              </a:lnSpc>
            </a:pPr>
            <a:r>
              <a:rPr lang="ja-JP" altLang="en-US" dirty="0" smtClean="0"/>
              <a:t>会社の目標と資源</a:t>
            </a:r>
          </a:p>
          <a:p>
            <a:pPr lvl="1" eaLnBrk="1" hangingPunct="1">
              <a:lnSpc>
                <a:spcPct val="150000"/>
              </a:lnSpc>
            </a:pPr>
            <a:r>
              <a:rPr lang="ja-JP" altLang="en-US" dirty="0" smtClean="0"/>
              <a:t>企業の強み・弱み、他のセグメントとの関係、期待利益</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sz="quarter"/>
          </p:nvPr>
        </p:nvSpPr>
        <p:spPr>
          <a:xfrm>
            <a:off x="457200" y="274638"/>
            <a:ext cx="8229600" cy="850106"/>
          </a:xfrm>
        </p:spPr>
        <p:txBody>
          <a:bodyPr/>
          <a:lstStyle/>
          <a:p>
            <a:pPr eaLnBrk="1" hangingPunct="1"/>
            <a:r>
              <a:rPr lang="ja-JP" altLang="en-US" dirty="0" smtClean="0"/>
              <a:t>市場セグメントの選択</a:t>
            </a:r>
          </a:p>
        </p:txBody>
      </p:sp>
      <p:pic>
        <p:nvPicPr>
          <p:cNvPr id="19459" name="Picture 3"/>
          <p:cNvPicPr>
            <a:picLocks noChangeAspect="1" noChangeArrowheads="1"/>
          </p:cNvPicPr>
          <p:nvPr/>
        </p:nvPicPr>
        <p:blipFill>
          <a:blip r:embed="rId3" cstate="print"/>
          <a:srcRect/>
          <a:stretch>
            <a:fillRect/>
          </a:stretch>
        </p:blipFill>
        <p:spPr bwMode="auto">
          <a:xfrm rot="-5400000">
            <a:off x="2354263" y="-366712"/>
            <a:ext cx="4075112" cy="8424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smtClean="0"/>
              <a:t>ポジショニングの概念</a:t>
            </a:r>
          </a:p>
        </p:txBody>
      </p:sp>
      <p:sp>
        <p:nvSpPr>
          <p:cNvPr id="4099" name="Rectangle 3"/>
          <p:cNvSpPr>
            <a:spLocks noGrp="1" noChangeArrowheads="1"/>
          </p:cNvSpPr>
          <p:nvPr>
            <p:ph type="body" idx="1"/>
          </p:nvPr>
        </p:nvSpPr>
        <p:spPr/>
        <p:txBody>
          <a:bodyPr>
            <a:normAutofit/>
          </a:bodyPr>
          <a:lstStyle/>
          <a:p>
            <a:pPr marL="609600" indent="-609600" eaLnBrk="1" hangingPunct="1">
              <a:lnSpc>
                <a:spcPct val="90000"/>
              </a:lnSpc>
              <a:buNone/>
            </a:pPr>
            <a:r>
              <a:rPr lang="ja-JP" altLang="en-US" sz="2800" dirty="0" smtClean="0"/>
              <a:t>製品差別化</a:t>
            </a:r>
          </a:p>
          <a:p>
            <a:pPr marL="628650" lvl="1" indent="-171450">
              <a:lnSpc>
                <a:spcPct val="90000"/>
              </a:lnSpc>
              <a:buNone/>
            </a:pPr>
            <a:r>
              <a:rPr lang="ja-JP" altLang="en-US" sz="2400" dirty="0" smtClean="0"/>
              <a:t>「自社の製品と競合他社のそれについて何らかの意味で差異をつける活動」　</a:t>
            </a:r>
            <a:endParaRPr lang="en-US" altLang="ja-JP" sz="2400" dirty="0" smtClean="0"/>
          </a:p>
          <a:p>
            <a:pPr marL="990600" lvl="1" indent="-533400" eaLnBrk="1" hangingPunct="1">
              <a:lnSpc>
                <a:spcPct val="90000"/>
              </a:lnSpc>
              <a:buNone/>
            </a:pPr>
            <a:endParaRPr lang="ja-JP" altLang="en-US" sz="2400" dirty="0" smtClean="0"/>
          </a:p>
          <a:p>
            <a:pPr marL="609600" indent="-609600" eaLnBrk="1" hangingPunct="1">
              <a:lnSpc>
                <a:spcPct val="90000"/>
              </a:lnSpc>
              <a:buNone/>
            </a:pPr>
            <a:r>
              <a:rPr lang="ja-JP" altLang="en-US" sz="2800" dirty="0" smtClean="0"/>
              <a:t>ポジショニング</a:t>
            </a:r>
          </a:p>
          <a:p>
            <a:pPr marL="628650" lvl="1" indent="-171450">
              <a:lnSpc>
                <a:spcPct val="90000"/>
              </a:lnSpc>
              <a:buNone/>
            </a:pPr>
            <a:r>
              <a:rPr lang="ja-JP" altLang="en-US" sz="2400" dirty="0" smtClean="0"/>
              <a:t>「</a:t>
            </a:r>
            <a:r>
              <a:rPr lang="ja-JP" altLang="en-US" sz="2400" dirty="0" smtClean="0">
                <a:solidFill>
                  <a:srgbClr val="FF3300"/>
                </a:solidFill>
              </a:rPr>
              <a:t>ターゲット顧客の心の中</a:t>
            </a:r>
            <a:r>
              <a:rPr lang="ja-JP" altLang="en-US" sz="2400" dirty="0" smtClean="0"/>
              <a:t>に独自の、かつ価値づけされた場所を占有するように企業のオファーをデザインする活動」　</a:t>
            </a:r>
            <a:endParaRPr lang="en-US" altLang="ja-JP" sz="2400" dirty="0" smtClean="0"/>
          </a:p>
          <a:p>
            <a:pPr marL="990600" lvl="1" indent="-533400" eaLnBrk="1" hangingPunct="1">
              <a:lnSpc>
                <a:spcPct val="90000"/>
              </a:lnSpc>
              <a:buNone/>
            </a:pPr>
            <a:endParaRPr lang="ja-JP" altLang="en-US" sz="2400" dirty="0" smtClean="0"/>
          </a:p>
          <a:p>
            <a:pPr marL="609600" indent="-609600" eaLnBrk="1" hangingPunct="1">
              <a:lnSpc>
                <a:spcPct val="90000"/>
              </a:lnSpc>
              <a:buNone/>
            </a:pPr>
            <a:r>
              <a:rPr lang="ja-JP" altLang="en-US" sz="2800" dirty="0" smtClean="0"/>
              <a:t>ポジショニング分析</a:t>
            </a:r>
          </a:p>
          <a:p>
            <a:pPr marL="628650" lvl="1" indent="-171450">
              <a:lnSpc>
                <a:spcPct val="90000"/>
              </a:lnSpc>
              <a:buNone/>
            </a:pPr>
            <a:r>
              <a:rPr lang="ja-JP" altLang="en-US" sz="2400" dirty="0" smtClean="0"/>
              <a:t>「効率的かつ効果的なポジショニング戦略を展開するために客観的なデータを分析し、自社と競合他社の製品ポジションを明確にすること」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ja-JP" altLang="en-US" smtClean="0"/>
              <a:t>知覚マップの見方</a:t>
            </a:r>
          </a:p>
        </p:txBody>
      </p:sp>
      <p:graphicFrame>
        <p:nvGraphicFramePr>
          <p:cNvPr id="1026" name="Object 6"/>
          <p:cNvGraphicFramePr>
            <a:graphicFrameLocks noChangeAspect="1"/>
          </p:cNvGraphicFramePr>
          <p:nvPr>
            <p:ph idx="1"/>
          </p:nvPr>
        </p:nvGraphicFramePr>
        <p:xfrm>
          <a:off x="1043608" y="1268760"/>
          <a:ext cx="7058025" cy="5346700"/>
        </p:xfrm>
        <a:graphic>
          <a:graphicData uri="http://schemas.openxmlformats.org/presentationml/2006/ole">
            <p:oleObj spid="_x0000_s1026" name="グラフ" r:id="rId4" imgW="5143500" imgH="3895725" progId="Excel.Sheet.8">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smtClean="0"/>
              <a:t>ポジショニング戦略</a:t>
            </a:r>
          </a:p>
        </p:txBody>
      </p:sp>
      <p:sp>
        <p:nvSpPr>
          <p:cNvPr id="7171" name="Rectangle 3"/>
          <p:cNvSpPr>
            <a:spLocks noGrp="1" noChangeArrowheads="1"/>
          </p:cNvSpPr>
          <p:nvPr>
            <p:ph type="body" idx="1"/>
          </p:nvPr>
        </p:nvSpPr>
        <p:spPr/>
        <p:txBody>
          <a:bodyPr/>
          <a:lstStyle/>
          <a:p>
            <a:pPr eaLnBrk="1" hangingPunct="1"/>
            <a:r>
              <a:rPr lang="ja-JP" altLang="en-US" dirty="0" smtClean="0"/>
              <a:t>自社の競争優位性の明確化</a:t>
            </a:r>
          </a:p>
          <a:p>
            <a:pPr eaLnBrk="1" hangingPunct="1"/>
            <a:endParaRPr lang="ja-JP" altLang="en-US" dirty="0" smtClean="0"/>
          </a:p>
          <a:p>
            <a:pPr eaLnBrk="1" hangingPunct="1"/>
            <a:r>
              <a:rPr lang="ja-JP" altLang="en-US" dirty="0" smtClean="0"/>
              <a:t>ポジショニング・コンセプトの明確化</a:t>
            </a:r>
          </a:p>
          <a:p>
            <a:pPr eaLnBrk="1" hangingPunct="1"/>
            <a:endParaRPr lang="ja-JP" altLang="en-US" dirty="0" smtClean="0"/>
          </a:p>
          <a:p>
            <a:pPr eaLnBrk="1" hangingPunct="1"/>
            <a:r>
              <a:rPr lang="ja-JP" altLang="en-US" dirty="0" smtClean="0"/>
              <a:t>ポジショニング・コンセプトの選定と開発</a:t>
            </a:r>
          </a:p>
          <a:p>
            <a:pPr eaLnBrk="1" hangingPunct="1"/>
            <a:endParaRPr lang="ja-JP" altLang="en-US" dirty="0" smtClean="0"/>
          </a:p>
          <a:p>
            <a:pPr eaLnBrk="1" hangingPunct="1"/>
            <a:r>
              <a:rPr lang="ja-JP" altLang="en-US" dirty="0" smtClean="0"/>
              <a:t>ポジショニング・コンセプトの伝達</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smtClean="0"/>
              <a:t>ポジショニングの基準</a:t>
            </a:r>
          </a:p>
        </p:txBody>
      </p:sp>
      <p:sp>
        <p:nvSpPr>
          <p:cNvPr id="8195" name="Rectangle 3"/>
          <p:cNvSpPr>
            <a:spLocks noGrp="1" noChangeArrowheads="1"/>
          </p:cNvSpPr>
          <p:nvPr>
            <p:ph type="body" idx="1"/>
          </p:nvPr>
        </p:nvSpPr>
        <p:spPr/>
        <p:txBody>
          <a:bodyPr/>
          <a:lstStyle/>
          <a:p>
            <a:pPr eaLnBrk="1" hangingPunct="1">
              <a:lnSpc>
                <a:spcPct val="150000"/>
              </a:lnSpc>
            </a:pPr>
            <a:r>
              <a:rPr lang="ja-JP" altLang="en-US" sz="2800" dirty="0" smtClean="0"/>
              <a:t>属性に基づくポジショニング</a:t>
            </a:r>
          </a:p>
          <a:p>
            <a:pPr eaLnBrk="1" hangingPunct="1">
              <a:lnSpc>
                <a:spcPct val="150000"/>
              </a:lnSpc>
            </a:pPr>
            <a:r>
              <a:rPr lang="ja-JP" altLang="en-US" sz="2800" dirty="0" smtClean="0"/>
              <a:t>ベネフィットに基づくポジショニング</a:t>
            </a:r>
          </a:p>
          <a:p>
            <a:pPr eaLnBrk="1" hangingPunct="1">
              <a:lnSpc>
                <a:spcPct val="150000"/>
              </a:lnSpc>
            </a:pPr>
            <a:r>
              <a:rPr lang="ja-JP" altLang="en-US" sz="2800" dirty="0" smtClean="0"/>
              <a:t>用途に基づくポジショニング</a:t>
            </a:r>
          </a:p>
          <a:p>
            <a:pPr eaLnBrk="1" hangingPunct="1">
              <a:lnSpc>
                <a:spcPct val="150000"/>
              </a:lnSpc>
            </a:pPr>
            <a:r>
              <a:rPr lang="ja-JP" altLang="en-US" sz="2800" dirty="0" smtClean="0"/>
              <a:t>ユーザーに基づくポジショニング</a:t>
            </a:r>
          </a:p>
          <a:p>
            <a:pPr eaLnBrk="1" hangingPunct="1">
              <a:lnSpc>
                <a:spcPct val="150000"/>
              </a:lnSpc>
            </a:pPr>
            <a:r>
              <a:rPr lang="ja-JP" altLang="en-US" sz="2800" dirty="0" smtClean="0"/>
              <a:t>競合他社に基づくポジショニング</a:t>
            </a:r>
          </a:p>
          <a:p>
            <a:pPr>
              <a:lnSpc>
                <a:spcPct val="150000"/>
              </a:lnSpc>
            </a:pPr>
            <a:r>
              <a:rPr lang="ja-JP" altLang="en-US" sz="2800" dirty="0" smtClean="0"/>
              <a:t>価格に基づくポジショニング</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smtClean="0"/>
              <a:t>市場へのアプローチ</a:t>
            </a:r>
          </a:p>
        </p:txBody>
      </p:sp>
      <p:sp>
        <p:nvSpPr>
          <p:cNvPr id="7171" name="Rectangle 3"/>
          <p:cNvSpPr>
            <a:spLocks noGrp="1" noChangeArrowheads="1"/>
          </p:cNvSpPr>
          <p:nvPr>
            <p:ph type="body" idx="1"/>
          </p:nvPr>
        </p:nvSpPr>
        <p:spPr/>
        <p:txBody>
          <a:bodyPr/>
          <a:lstStyle/>
          <a:p>
            <a:pPr eaLnBrk="1" hangingPunct="1">
              <a:lnSpc>
                <a:spcPct val="90000"/>
              </a:lnSpc>
            </a:pPr>
            <a:r>
              <a:rPr lang="ja-JP" altLang="en-US" sz="2800" dirty="0" smtClean="0"/>
              <a:t>マス・マーケティング</a:t>
            </a:r>
          </a:p>
          <a:p>
            <a:pPr lvl="1" eaLnBrk="1" hangingPunct="1">
              <a:lnSpc>
                <a:spcPct val="90000"/>
              </a:lnSpc>
              <a:buFontTx/>
              <a:buNone/>
            </a:pPr>
            <a:r>
              <a:rPr lang="ja-JP" altLang="en-US" sz="2400" dirty="0" smtClean="0"/>
              <a:t>　</a:t>
            </a:r>
            <a:r>
              <a:rPr lang="ja-JP" altLang="en-US" sz="2000" dirty="0" smtClean="0"/>
              <a:t>市場全体を対象に一種類の製品を大量生産、大量流通させる。</a:t>
            </a:r>
            <a:endParaRPr lang="en-US" altLang="ja-JP" sz="2000" dirty="0" smtClean="0"/>
          </a:p>
          <a:p>
            <a:pPr lvl="1" eaLnBrk="1" hangingPunct="1">
              <a:lnSpc>
                <a:spcPct val="90000"/>
              </a:lnSpc>
              <a:buFontTx/>
              <a:buNone/>
            </a:pPr>
            <a:endParaRPr lang="ja-JP" altLang="en-US" sz="2000" dirty="0" smtClean="0"/>
          </a:p>
          <a:p>
            <a:pPr eaLnBrk="1" hangingPunct="1">
              <a:lnSpc>
                <a:spcPct val="90000"/>
              </a:lnSpc>
            </a:pPr>
            <a:r>
              <a:rPr lang="ja-JP" altLang="en-US" sz="2800" dirty="0" smtClean="0"/>
              <a:t>製品多様化マーケティング</a:t>
            </a:r>
          </a:p>
          <a:p>
            <a:pPr lvl="1" eaLnBrk="1" hangingPunct="1">
              <a:lnSpc>
                <a:spcPct val="90000"/>
              </a:lnSpc>
              <a:buFontTx/>
              <a:buNone/>
            </a:pPr>
            <a:r>
              <a:rPr lang="ja-JP" altLang="en-US" sz="2400" dirty="0" smtClean="0"/>
              <a:t>　</a:t>
            </a:r>
            <a:r>
              <a:rPr lang="ja-JP" altLang="en-US" sz="2000" dirty="0" smtClean="0"/>
              <a:t>市場全体を相手に多種類の製品を提供する。</a:t>
            </a:r>
            <a:endParaRPr lang="en-US" altLang="ja-JP" sz="2000" dirty="0" smtClean="0"/>
          </a:p>
          <a:p>
            <a:pPr lvl="1" eaLnBrk="1" hangingPunct="1">
              <a:lnSpc>
                <a:spcPct val="90000"/>
              </a:lnSpc>
              <a:buFontTx/>
              <a:buNone/>
            </a:pPr>
            <a:endParaRPr lang="ja-JP" altLang="en-US" sz="2000" dirty="0" smtClean="0"/>
          </a:p>
          <a:p>
            <a:pPr eaLnBrk="1" hangingPunct="1">
              <a:lnSpc>
                <a:spcPct val="90000"/>
              </a:lnSpc>
            </a:pPr>
            <a:r>
              <a:rPr lang="ja-JP" altLang="en-US" sz="2800" dirty="0" smtClean="0"/>
              <a:t>ターゲット・マーケティング</a:t>
            </a:r>
          </a:p>
          <a:p>
            <a:pPr marL="447675" lvl="1" indent="-173038" eaLnBrk="1" hangingPunct="1">
              <a:lnSpc>
                <a:spcPct val="90000"/>
              </a:lnSpc>
              <a:buFontTx/>
              <a:buNone/>
            </a:pPr>
            <a:r>
              <a:rPr lang="ja-JP" altLang="en-US" sz="2400" dirty="0" smtClean="0"/>
              <a:t>　</a:t>
            </a:r>
            <a:r>
              <a:rPr lang="ja-JP" altLang="en-US" sz="2000" dirty="0" smtClean="0"/>
              <a:t>市場を幾つかのセグメントに分け、そのうち一つないし若干数のセグメントを狙い、製品を提供する。</a:t>
            </a:r>
            <a:endParaRPr lang="en-US" altLang="ja-JP" sz="2000" dirty="0" smtClean="0"/>
          </a:p>
          <a:p>
            <a:pPr marL="447675" lvl="1" indent="-173038" eaLnBrk="1" hangingPunct="1">
              <a:lnSpc>
                <a:spcPct val="90000"/>
              </a:lnSpc>
              <a:buFontTx/>
              <a:buNone/>
            </a:pPr>
            <a:endParaRPr lang="ja-JP" altLang="en-US" sz="2000" dirty="0" smtClean="0"/>
          </a:p>
          <a:p>
            <a:pPr eaLnBrk="1" hangingPunct="1">
              <a:lnSpc>
                <a:spcPct val="90000"/>
              </a:lnSpc>
            </a:pPr>
            <a:r>
              <a:rPr lang="ja-JP" altLang="en-US" sz="2800" dirty="0" smtClean="0"/>
              <a:t>ワン・ツー・ワンマーケティング</a:t>
            </a:r>
          </a:p>
          <a:p>
            <a:pPr lvl="1" eaLnBrk="1" hangingPunct="1">
              <a:lnSpc>
                <a:spcPct val="90000"/>
              </a:lnSpc>
              <a:buFontTx/>
              <a:buNone/>
            </a:pPr>
            <a:r>
              <a:rPr lang="ja-JP" altLang="en-US" sz="2400" dirty="0" smtClean="0"/>
              <a:t>　</a:t>
            </a:r>
            <a:r>
              <a:rPr lang="ja-JP" altLang="en-US" sz="2000" dirty="0" smtClean="0"/>
              <a:t>消費者一人ひとりに異なる製品・サービスを提供する。</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ja-JP" altLang="en-US" sz="3600" dirty="0" smtClean="0"/>
              <a:t>ポジショニングコンセプトの選定と開発</a:t>
            </a:r>
          </a:p>
        </p:txBody>
      </p:sp>
      <p:sp>
        <p:nvSpPr>
          <p:cNvPr id="9219" name="Rectangle 3"/>
          <p:cNvSpPr>
            <a:spLocks noGrp="1" noChangeArrowheads="1"/>
          </p:cNvSpPr>
          <p:nvPr>
            <p:ph type="body" idx="1"/>
          </p:nvPr>
        </p:nvSpPr>
        <p:spPr>
          <a:xfrm>
            <a:off x="457200" y="1412776"/>
            <a:ext cx="8229600" cy="4744184"/>
          </a:xfrm>
        </p:spPr>
        <p:txBody>
          <a:bodyPr/>
          <a:lstStyle/>
          <a:p>
            <a:pPr eaLnBrk="1" hangingPunct="1">
              <a:lnSpc>
                <a:spcPct val="120000"/>
              </a:lnSpc>
            </a:pPr>
            <a:r>
              <a:rPr lang="ja-JP" altLang="en-US" sz="2400" b="1" dirty="0" smtClean="0"/>
              <a:t>重要性</a:t>
            </a:r>
            <a:r>
              <a:rPr lang="ja-JP" altLang="en-US" sz="2400" dirty="0" smtClean="0"/>
              <a:t>　十分な数の買い手に高く評価されるベネフィットを与える。</a:t>
            </a:r>
          </a:p>
          <a:p>
            <a:pPr eaLnBrk="1" hangingPunct="1">
              <a:lnSpc>
                <a:spcPct val="120000"/>
              </a:lnSpc>
            </a:pPr>
            <a:r>
              <a:rPr lang="ja-JP" altLang="en-US" sz="2400" b="1" dirty="0" smtClean="0"/>
              <a:t>独自性</a:t>
            </a:r>
            <a:r>
              <a:rPr lang="ja-JP" altLang="en-US" sz="2400" dirty="0" smtClean="0"/>
              <a:t>　独特な方法で与えられる。</a:t>
            </a:r>
          </a:p>
          <a:p>
            <a:pPr eaLnBrk="1" hangingPunct="1">
              <a:lnSpc>
                <a:spcPct val="120000"/>
              </a:lnSpc>
            </a:pPr>
            <a:r>
              <a:rPr lang="ja-JP" altLang="en-US" sz="2400" b="1" dirty="0" smtClean="0"/>
              <a:t>優越性</a:t>
            </a:r>
            <a:r>
              <a:rPr lang="ja-JP" altLang="en-US" sz="2400" dirty="0" smtClean="0"/>
              <a:t>　同じベネフィットを生み出す上で、他の方法よりも優れている。</a:t>
            </a:r>
          </a:p>
          <a:p>
            <a:pPr eaLnBrk="1" hangingPunct="1">
              <a:lnSpc>
                <a:spcPct val="120000"/>
              </a:lnSpc>
            </a:pPr>
            <a:r>
              <a:rPr lang="ja-JP" altLang="en-US" sz="2400" b="1" dirty="0" smtClean="0"/>
              <a:t>先駆性</a:t>
            </a:r>
            <a:r>
              <a:rPr lang="ja-JP" altLang="en-US" sz="2400" dirty="0" smtClean="0"/>
              <a:t>　競合他社には容易に模倣できない。</a:t>
            </a:r>
          </a:p>
          <a:p>
            <a:pPr eaLnBrk="1" hangingPunct="1">
              <a:lnSpc>
                <a:spcPct val="120000"/>
              </a:lnSpc>
            </a:pPr>
            <a:r>
              <a:rPr lang="ja-JP" altLang="en-US" sz="2400" b="1" dirty="0" smtClean="0"/>
              <a:t>許容性</a:t>
            </a:r>
            <a:r>
              <a:rPr lang="ja-JP" altLang="en-US" sz="2400" dirty="0" smtClean="0"/>
              <a:t>　買い手がその差異に対して無理せずに支払える。</a:t>
            </a:r>
          </a:p>
          <a:p>
            <a:pPr eaLnBrk="1" hangingPunct="1">
              <a:lnSpc>
                <a:spcPct val="120000"/>
              </a:lnSpc>
            </a:pPr>
            <a:r>
              <a:rPr lang="ja-JP" altLang="en-US" sz="2400" b="1" dirty="0" smtClean="0"/>
              <a:t>収益性</a:t>
            </a:r>
            <a:r>
              <a:rPr lang="ja-JP" altLang="en-US" sz="2400" dirty="0" smtClean="0"/>
              <a:t>　企業はその差異の導入が収益性を増すと考える。</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ja-JP" altLang="en-US" sz="3600" dirty="0" smtClean="0"/>
              <a:t>いくつの差異をプロモーションすべきか</a:t>
            </a:r>
          </a:p>
        </p:txBody>
      </p:sp>
      <p:sp>
        <p:nvSpPr>
          <p:cNvPr id="10243" name="Rectangle 3"/>
          <p:cNvSpPr>
            <a:spLocks noGrp="1" noChangeArrowheads="1"/>
          </p:cNvSpPr>
          <p:nvPr>
            <p:ph type="body" idx="1"/>
          </p:nvPr>
        </p:nvSpPr>
        <p:spPr>
          <a:xfrm>
            <a:off x="457200" y="1340768"/>
            <a:ext cx="8229600" cy="4816192"/>
          </a:xfrm>
        </p:spPr>
        <p:txBody>
          <a:bodyPr/>
          <a:lstStyle/>
          <a:p>
            <a:pPr eaLnBrk="1" hangingPunct="1">
              <a:lnSpc>
                <a:spcPct val="120000"/>
              </a:lnSpc>
            </a:pPr>
            <a:r>
              <a:rPr lang="ja-JP" altLang="en-US" dirty="0" smtClean="0"/>
              <a:t>シングル・ベネフィット・ポジショニング</a:t>
            </a:r>
            <a:endParaRPr lang="en-US" altLang="ja-JP" dirty="0" smtClean="0"/>
          </a:p>
          <a:p>
            <a:pPr eaLnBrk="1" hangingPunct="1">
              <a:lnSpc>
                <a:spcPct val="120000"/>
              </a:lnSpc>
            </a:pPr>
            <a:endParaRPr lang="ja-JP" altLang="en-US" dirty="0" smtClean="0"/>
          </a:p>
          <a:p>
            <a:pPr eaLnBrk="1" hangingPunct="1">
              <a:lnSpc>
                <a:spcPct val="120000"/>
              </a:lnSpc>
            </a:pPr>
            <a:r>
              <a:rPr lang="ja-JP" altLang="en-US" dirty="0" smtClean="0"/>
              <a:t>ダブル・ベネフィット・ポジショニング</a:t>
            </a:r>
          </a:p>
          <a:p>
            <a:pPr lvl="1" eaLnBrk="1" hangingPunct="1">
              <a:lnSpc>
                <a:spcPct val="120000"/>
              </a:lnSpc>
              <a:buFont typeface="Wingdings" pitchFamily="2" charset="2"/>
              <a:buChar char="è"/>
            </a:pPr>
            <a:r>
              <a:rPr lang="ja-JP" altLang="en-US" dirty="0" smtClean="0">
                <a:sym typeface="Wingdings" pitchFamily="2" charset="2"/>
              </a:rPr>
              <a:t>ボルボの「最高の安全性」と「最高の耐久性</a:t>
            </a:r>
            <a:r>
              <a:rPr lang="en-US" altLang="ja-JP" dirty="0" smtClean="0">
                <a:sym typeface="Wingdings" pitchFamily="2" charset="2"/>
              </a:rPr>
              <a:t>｣</a:t>
            </a:r>
          </a:p>
          <a:p>
            <a:pPr lvl="1" eaLnBrk="1" hangingPunct="1">
              <a:lnSpc>
                <a:spcPct val="120000"/>
              </a:lnSpc>
              <a:buFont typeface="Wingdings" pitchFamily="2" charset="2"/>
              <a:buChar char="è"/>
            </a:pPr>
            <a:endParaRPr lang="en-US" altLang="ja-JP" dirty="0" smtClean="0"/>
          </a:p>
          <a:p>
            <a:pPr eaLnBrk="1" hangingPunct="1">
              <a:lnSpc>
                <a:spcPct val="120000"/>
              </a:lnSpc>
            </a:pPr>
            <a:r>
              <a:rPr lang="ja-JP" altLang="en-US" dirty="0" smtClean="0"/>
              <a:t>トリプル・ベネフィット・ポジショニング</a:t>
            </a:r>
          </a:p>
          <a:p>
            <a:pPr lvl="1" eaLnBrk="1" hangingPunct="1">
              <a:lnSpc>
                <a:spcPct val="120000"/>
              </a:lnSpc>
              <a:buFontTx/>
              <a:buNone/>
            </a:pPr>
            <a:r>
              <a:rPr lang="ja-JP" altLang="en-US" dirty="0" smtClean="0">
                <a:sym typeface="Wingdings" pitchFamily="2" charset="2"/>
              </a:rPr>
              <a:t> アクアフレッシュの「虫歯予防</a:t>
            </a:r>
            <a:r>
              <a:rPr lang="en-US" altLang="ja-JP" dirty="0" smtClean="0">
                <a:sym typeface="Wingdings" pitchFamily="2" charset="2"/>
              </a:rPr>
              <a:t>｣</a:t>
            </a:r>
            <a:r>
              <a:rPr lang="ja-JP" altLang="en-US" dirty="0" err="1" smtClean="0">
                <a:sym typeface="Wingdings" pitchFamily="2" charset="2"/>
              </a:rPr>
              <a:t>、</a:t>
            </a:r>
            <a:r>
              <a:rPr lang="ja-JP" altLang="en-US" dirty="0" smtClean="0">
                <a:sym typeface="Wingdings" pitchFamily="2" charset="2"/>
              </a:rPr>
              <a:t>「口臭を消す」、と「歯を白くする」</a:t>
            </a:r>
            <a:endParaRPr lang="ja-JP" alt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t>ポジショニングの伝達</a:t>
            </a:r>
          </a:p>
        </p:txBody>
      </p:sp>
      <p:sp>
        <p:nvSpPr>
          <p:cNvPr id="11267" name="Rectangle 3"/>
          <p:cNvSpPr>
            <a:spLocks noGrp="1" noChangeArrowheads="1"/>
          </p:cNvSpPr>
          <p:nvPr>
            <p:ph type="body" idx="1"/>
          </p:nvPr>
        </p:nvSpPr>
        <p:spPr>
          <a:xfrm>
            <a:off x="457200" y="1600200"/>
            <a:ext cx="8229600" cy="4852988"/>
          </a:xfrm>
        </p:spPr>
        <p:txBody>
          <a:bodyPr/>
          <a:lstStyle/>
          <a:p>
            <a:pPr eaLnBrk="1" hangingPunct="1">
              <a:lnSpc>
                <a:spcPct val="80000"/>
              </a:lnSpc>
              <a:buFontTx/>
              <a:buNone/>
            </a:pPr>
            <a:r>
              <a:rPr lang="en-US" altLang="ja-JP" sz="2800" smtClean="0">
                <a:sym typeface="Wingdings" pitchFamily="2" charset="2"/>
              </a:rPr>
              <a:t></a:t>
            </a:r>
            <a:r>
              <a:rPr lang="ja-JP" altLang="en-US" sz="2800" smtClean="0"/>
              <a:t>ポジショニング戦略はマーケティングミックスの全体で行なわれる</a:t>
            </a:r>
          </a:p>
          <a:p>
            <a:pPr eaLnBrk="1" hangingPunct="1">
              <a:lnSpc>
                <a:spcPct val="80000"/>
              </a:lnSpc>
            </a:pPr>
            <a:r>
              <a:rPr lang="ja-JP" altLang="en-US" sz="2800" smtClean="0"/>
              <a:t>製品</a:t>
            </a:r>
          </a:p>
          <a:p>
            <a:pPr lvl="1" eaLnBrk="1" hangingPunct="1">
              <a:lnSpc>
                <a:spcPct val="80000"/>
              </a:lnSpc>
              <a:buFontTx/>
              <a:buNone/>
            </a:pPr>
            <a:r>
              <a:rPr lang="ja-JP" altLang="en-US" sz="2400" smtClean="0"/>
              <a:t>製品の包装、デザイン、操作性。</a:t>
            </a:r>
          </a:p>
          <a:p>
            <a:pPr eaLnBrk="1" hangingPunct="1">
              <a:lnSpc>
                <a:spcPct val="80000"/>
              </a:lnSpc>
            </a:pPr>
            <a:r>
              <a:rPr lang="ja-JP" altLang="en-US" sz="2800" smtClean="0"/>
              <a:t>プロモーション</a:t>
            </a:r>
          </a:p>
          <a:p>
            <a:pPr lvl="1" eaLnBrk="1" hangingPunct="1">
              <a:lnSpc>
                <a:spcPct val="80000"/>
              </a:lnSpc>
              <a:buFontTx/>
              <a:buNone/>
            </a:pPr>
            <a:r>
              <a:rPr lang="ja-JP" altLang="en-US" sz="2400" smtClean="0"/>
              <a:t>広告で起用するタレント、表現。</a:t>
            </a:r>
          </a:p>
          <a:p>
            <a:pPr eaLnBrk="1" hangingPunct="1">
              <a:lnSpc>
                <a:spcPct val="80000"/>
              </a:lnSpc>
            </a:pPr>
            <a:r>
              <a:rPr lang="ja-JP" altLang="en-US" sz="2800" smtClean="0"/>
              <a:t>価格</a:t>
            </a:r>
          </a:p>
          <a:p>
            <a:pPr lvl="1" eaLnBrk="1" hangingPunct="1">
              <a:lnSpc>
                <a:spcPct val="80000"/>
              </a:lnSpc>
              <a:buFontTx/>
              <a:buNone/>
            </a:pPr>
            <a:r>
              <a:rPr lang="ja-JP" altLang="en-US" sz="2400" smtClean="0"/>
              <a:t>ある有名な冷凍食品ブランドは、あまりにも頻繁に安売りされたため高級イメージを損なわれた。</a:t>
            </a:r>
          </a:p>
          <a:p>
            <a:pPr eaLnBrk="1" hangingPunct="1">
              <a:lnSpc>
                <a:spcPct val="80000"/>
              </a:lnSpc>
            </a:pPr>
            <a:r>
              <a:rPr lang="ja-JP" altLang="en-US" sz="2800" smtClean="0"/>
              <a:t>流通</a:t>
            </a:r>
          </a:p>
          <a:p>
            <a:pPr lvl="1" eaLnBrk="1" hangingPunct="1">
              <a:lnSpc>
                <a:spcPct val="80000"/>
              </a:lnSpc>
              <a:buFontTx/>
              <a:buNone/>
            </a:pPr>
            <a:r>
              <a:rPr lang="ja-JP" altLang="en-US" sz="2400" smtClean="0"/>
              <a:t>高く評価されたテレビは、量販店で取り扱われるようになって品質のイメージを損なわれた。</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mtClean="0"/>
              <a:t>ポジショニングを行なう際の誤り</a:t>
            </a:r>
          </a:p>
        </p:txBody>
      </p:sp>
      <p:sp>
        <p:nvSpPr>
          <p:cNvPr id="13315" name="Rectangle 3"/>
          <p:cNvSpPr>
            <a:spLocks noGrp="1" noChangeArrowheads="1"/>
          </p:cNvSpPr>
          <p:nvPr>
            <p:ph type="body" idx="1"/>
          </p:nvPr>
        </p:nvSpPr>
        <p:spPr>
          <a:xfrm>
            <a:off x="467544" y="1340768"/>
            <a:ext cx="8229600" cy="5068888"/>
          </a:xfrm>
        </p:spPr>
        <p:txBody>
          <a:bodyPr/>
          <a:lstStyle/>
          <a:p>
            <a:pPr eaLnBrk="1" hangingPunct="1"/>
            <a:r>
              <a:rPr lang="ja-JP" altLang="en-US" sz="2400" dirty="0" smtClean="0"/>
              <a:t>アンダーポジショニング</a:t>
            </a:r>
          </a:p>
          <a:p>
            <a:pPr lvl="1" eaLnBrk="1" hangingPunct="1">
              <a:buFontTx/>
              <a:buNone/>
            </a:pPr>
            <a:r>
              <a:rPr lang="ja-JP" altLang="en-US" sz="2000" dirty="0" smtClean="0"/>
              <a:t>買い手が当該ブランドについて漠然としたイメージしか持っていない。</a:t>
            </a:r>
            <a:endParaRPr lang="en-US" altLang="ja-JP" sz="2000" dirty="0" smtClean="0"/>
          </a:p>
          <a:p>
            <a:pPr lvl="1" eaLnBrk="1" hangingPunct="1">
              <a:buFontTx/>
              <a:buNone/>
            </a:pPr>
            <a:endParaRPr lang="ja-JP" altLang="en-US" sz="2000" dirty="0" smtClean="0"/>
          </a:p>
          <a:p>
            <a:pPr eaLnBrk="1" hangingPunct="1"/>
            <a:r>
              <a:rPr lang="ja-JP" altLang="en-US" sz="2400" dirty="0" smtClean="0"/>
              <a:t>オーバーポジショニング</a:t>
            </a:r>
          </a:p>
          <a:p>
            <a:pPr lvl="1" eaLnBrk="1" hangingPunct="1">
              <a:buFontTx/>
              <a:buNone/>
            </a:pPr>
            <a:r>
              <a:rPr lang="ja-JP" altLang="en-US" sz="2000" dirty="0" smtClean="0"/>
              <a:t>買い手は当該ブランドについて狭いイメージしか持っていない。</a:t>
            </a:r>
            <a:endParaRPr lang="en-US" altLang="ja-JP" sz="2000" dirty="0" smtClean="0"/>
          </a:p>
          <a:p>
            <a:pPr lvl="1" eaLnBrk="1" hangingPunct="1">
              <a:buFontTx/>
              <a:buNone/>
            </a:pPr>
            <a:endParaRPr lang="ja-JP" altLang="en-US" sz="2000" dirty="0" smtClean="0"/>
          </a:p>
          <a:p>
            <a:pPr eaLnBrk="1" hangingPunct="1"/>
            <a:r>
              <a:rPr lang="ja-JP" altLang="en-US" sz="2400" dirty="0" smtClean="0"/>
              <a:t>混乱したポジショニング</a:t>
            </a:r>
          </a:p>
          <a:p>
            <a:pPr lvl="1" eaLnBrk="1" hangingPunct="1">
              <a:buFontTx/>
              <a:buNone/>
            </a:pPr>
            <a:r>
              <a:rPr lang="ja-JP" altLang="en-US" sz="2000" dirty="0" smtClean="0"/>
              <a:t>買い手は当該ブランドについて混乱したイメージをもってしまう。</a:t>
            </a:r>
            <a:endParaRPr lang="en-US" altLang="ja-JP" sz="2000" dirty="0" smtClean="0"/>
          </a:p>
          <a:p>
            <a:pPr lvl="1" eaLnBrk="1" hangingPunct="1">
              <a:buFontTx/>
              <a:buNone/>
            </a:pPr>
            <a:endParaRPr lang="ja-JP" altLang="en-US" sz="2000" dirty="0" smtClean="0"/>
          </a:p>
          <a:p>
            <a:pPr eaLnBrk="1" hangingPunct="1"/>
            <a:r>
              <a:rPr lang="ja-JP" altLang="en-US" sz="2400" dirty="0" smtClean="0"/>
              <a:t>疑わしいポジショニング</a:t>
            </a:r>
          </a:p>
          <a:p>
            <a:pPr lvl="1" eaLnBrk="1" hangingPunct="1">
              <a:buFontTx/>
              <a:buNone/>
            </a:pPr>
            <a:r>
              <a:rPr lang="ja-JP" altLang="en-US" sz="2000" dirty="0" smtClean="0"/>
              <a:t>買い手は製品特徴や価格やメーカーに関する当該ブランドの主張を信じていない。</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a:t>差別化マーケティングによるコスト</a:t>
            </a:r>
          </a:p>
        </p:txBody>
      </p:sp>
      <p:sp>
        <p:nvSpPr>
          <p:cNvPr id="15363" name="Rectangle 3"/>
          <p:cNvSpPr>
            <a:spLocks noGrp="1" noChangeArrowheads="1"/>
          </p:cNvSpPr>
          <p:nvPr>
            <p:ph type="body" idx="1"/>
          </p:nvPr>
        </p:nvSpPr>
        <p:spPr>
          <a:xfrm>
            <a:off x="457200" y="1268760"/>
            <a:ext cx="8229600" cy="5112990"/>
          </a:xfrm>
        </p:spPr>
        <p:txBody>
          <a:bodyPr>
            <a:normAutofit fontScale="92500" lnSpcReduction="10000"/>
          </a:bodyPr>
          <a:lstStyle/>
          <a:p>
            <a:pPr>
              <a:lnSpc>
                <a:spcPct val="80000"/>
              </a:lnSpc>
            </a:pPr>
            <a:r>
              <a:rPr lang="ja-JP" altLang="en-US" sz="2800" dirty="0" smtClean="0"/>
              <a:t>製品開発コスト</a:t>
            </a:r>
            <a:endParaRPr lang="ja-JP" altLang="en-US" sz="2800" dirty="0"/>
          </a:p>
          <a:p>
            <a:pPr lvl="1">
              <a:lnSpc>
                <a:spcPct val="80000"/>
              </a:lnSpc>
            </a:pPr>
            <a:r>
              <a:rPr lang="en-US" altLang="ja-JP" sz="2400" dirty="0"/>
              <a:t>R&amp;D</a:t>
            </a:r>
            <a:r>
              <a:rPr lang="ja-JP" altLang="en-US" sz="2400" dirty="0" err="1"/>
              <a:t>、</a:t>
            </a:r>
            <a:r>
              <a:rPr lang="ja-JP" altLang="en-US" sz="2400" dirty="0" smtClean="0"/>
              <a:t>エンジニアリングコスト</a:t>
            </a:r>
            <a:endParaRPr lang="en-US" altLang="ja-JP" sz="2400" dirty="0" smtClean="0"/>
          </a:p>
          <a:p>
            <a:pPr lvl="1">
              <a:lnSpc>
                <a:spcPct val="80000"/>
              </a:lnSpc>
            </a:pPr>
            <a:endParaRPr lang="ja-JP" altLang="en-US" sz="2400" dirty="0"/>
          </a:p>
          <a:p>
            <a:pPr>
              <a:lnSpc>
                <a:spcPct val="80000"/>
              </a:lnSpc>
            </a:pPr>
            <a:r>
              <a:rPr lang="ja-JP" altLang="en-US" sz="2800" dirty="0"/>
              <a:t>生産コスト</a:t>
            </a:r>
          </a:p>
          <a:p>
            <a:pPr lvl="1">
              <a:lnSpc>
                <a:spcPct val="80000"/>
              </a:lnSpc>
            </a:pPr>
            <a:r>
              <a:rPr lang="en-US" altLang="ja-JP" sz="2400" dirty="0"/>
              <a:t>10</a:t>
            </a:r>
            <a:r>
              <a:rPr lang="ja-JP" altLang="en-US" sz="2400" dirty="0"/>
              <a:t>種類の製品を各</a:t>
            </a:r>
            <a:r>
              <a:rPr lang="en-US" altLang="ja-JP" sz="2400" dirty="0"/>
              <a:t>10</a:t>
            </a:r>
            <a:r>
              <a:rPr lang="ja-JP" altLang="en-US" sz="2400" dirty="0"/>
              <a:t>個つくるコスト＞</a:t>
            </a:r>
            <a:r>
              <a:rPr lang="en-US" altLang="ja-JP" sz="2400" dirty="0"/>
              <a:t>1</a:t>
            </a:r>
            <a:r>
              <a:rPr lang="ja-JP" altLang="en-US" sz="2400" dirty="0"/>
              <a:t>種類の製品を</a:t>
            </a:r>
            <a:r>
              <a:rPr lang="en-US" altLang="ja-JP" sz="2400" dirty="0"/>
              <a:t>100</a:t>
            </a:r>
            <a:r>
              <a:rPr lang="ja-JP" altLang="en-US" sz="2400" dirty="0"/>
              <a:t>個</a:t>
            </a:r>
            <a:r>
              <a:rPr lang="ja-JP" altLang="en-US" sz="2400" dirty="0" smtClean="0"/>
              <a:t>作るコスト</a:t>
            </a:r>
            <a:endParaRPr lang="en-US" altLang="ja-JP" sz="2400" dirty="0" smtClean="0"/>
          </a:p>
          <a:p>
            <a:pPr lvl="1">
              <a:lnSpc>
                <a:spcPct val="80000"/>
              </a:lnSpc>
            </a:pPr>
            <a:endParaRPr lang="ja-JP" altLang="en-US" sz="2400" dirty="0"/>
          </a:p>
          <a:p>
            <a:pPr>
              <a:lnSpc>
                <a:spcPct val="80000"/>
              </a:lnSpc>
            </a:pPr>
            <a:r>
              <a:rPr lang="ja-JP" altLang="en-US" sz="2800" dirty="0"/>
              <a:t>管理コスト</a:t>
            </a:r>
          </a:p>
          <a:p>
            <a:pPr lvl="1">
              <a:lnSpc>
                <a:spcPct val="80000"/>
              </a:lnSpc>
            </a:pPr>
            <a:r>
              <a:rPr lang="ja-JP" altLang="en-US" sz="2400" dirty="0"/>
              <a:t>各セグメントの市場調査、販売分析、プロモーション、流通管理</a:t>
            </a:r>
            <a:r>
              <a:rPr lang="ja-JP" altLang="en-US" sz="2400" dirty="0" smtClean="0"/>
              <a:t>コスト</a:t>
            </a:r>
            <a:endParaRPr lang="en-US" altLang="ja-JP" sz="2400" dirty="0" smtClean="0"/>
          </a:p>
          <a:p>
            <a:pPr lvl="1">
              <a:lnSpc>
                <a:spcPct val="80000"/>
              </a:lnSpc>
            </a:pPr>
            <a:endParaRPr lang="ja-JP" altLang="en-US" sz="2400" dirty="0"/>
          </a:p>
          <a:p>
            <a:pPr>
              <a:lnSpc>
                <a:spcPct val="80000"/>
              </a:lnSpc>
            </a:pPr>
            <a:r>
              <a:rPr lang="ja-JP" altLang="en-US" sz="2800" dirty="0"/>
              <a:t>在庫コスト</a:t>
            </a:r>
          </a:p>
          <a:p>
            <a:pPr lvl="1">
              <a:lnSpc>
                <a:spcPct val="80000"/>
              </a:lnSpc>
            </a:pPr>
            <a:r>
              <a:rPr lang="ja-JP" altLang="en-US" sz="2400" dirty="0"/>
              <a:t>安全在庫水準の</a:t>
            </a:r>
            <a:r>
              <a:rPr lang="ja-JP" altLang="en-US" sz="2400" dirty="0" smtClean="0"/>
              <a:t>増加</a:t>
            </a:r>
            <a:endParaRPr lang="en-US" altLang="ja-JP" sz="2400" dirty="0" smtClean="0"/>
          </a:p>
          <a:p>
            <a:pPr lvl="1">
              <a:lnSpc>
                <a:spcPct val="80000"/>
              </a:lnSpc>
            </a:pPr>
            <a:endParaRPr lang="ja-JP" altLang="en-US" sz="2400" dirty="0"/>
          </a:p>
          <a:p>
            <a:pPr>
              <a:lnSpc>
                <a:spcPct val="80000"/>
              </a:lnSpc>
            </a:pPr>
            <a:r>
              <a:rPr lang="ja-JP" altLang="en-US" sz="2800" dirty="0"/>
              <a:t>プロモーション・コスト</a:t>
            </a:r>
          </a:p>
          <a:p>
            <a:pPr lvl="1">
              <a:lnSpc>
                <a:spcPct val="80000"/>
              </a:lnSpc>
            </a:pPr>
            <a:r>
              <a:rPr lang="ja-JP" altLang="en-US" sz="2400" dirty="0"/>
              <a:t>各セグメントの広告費</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smtClean="0"/>
              <a:t>ジョイント・スペースマップ</a:t>
            </a:r>
          </a:p>
        </p:txBody>
      </p:sp>
      <p:sp>
        <p:nvSpPr>
          <p:cNvPr id="22531" name="Line 6"/>
          <p:cNvSpPr>
            <a:spLocks noChangeShapeType="1"/>
          </p:cNvSpPr>
          <p:nvPr/>
        </p:nvSpPr>
        <p:spPr bwMode="auto">
          <a:xfrm>
            <a:off x="971550" y="4508500"/>
            <a:ext cx="3024188" cy="0"/>
          </a:xfrm>
          <a:prstGeom prst="line">
            <a:avLst/>
          </a:prstGeom>
          <a:noFill/>
          <a:ln w="19050">
            <a:solidFill>
              <a:schemeClr val="tx1"/>
            </a:solidFill>
            <a:round/>
            <a:headEnd/>
            <a:tailEnd type="triangle" w="med" len="med"/>
          </a:ln>
        </p:spPr>
        <p:txBody>
          <a:bodyPr/>
          <a:lstStyle/>
          <a:p>
            <a:endParaRPr lang="ja-JP" altLang="en-US"/>
          </a:p>
        </p:txBody>
      </p:sp>
      <p:sp>
        <p:nvSpPr>
          <p:cNvPr id="22532" name="Line 7"/>
          <p:cNvSpPr>
            <a:spLocks noChangeShapeType="1"/>
          </p:cNvSpPr>
          <p:nvPr/>
        </p:nvSpPr>
        <p:spPr bwMode="auto">
          <a:xfrm>
            <a:off x="2339975" y="3213100"/>
            <a:ext cx="0" cy="2447925"/>
          </a:xfrm>
          <a:prstGeom prst="line">
            <a:avLst/>
          </a:prstGeom>
          <a:noFill/>
          <a:ln w="19050">
            <a:solidFill>
              <a:schemeClr val="tx1"/>
            </a:solidFill>
            <a:round/>
            <a:headEnd type="triangle" w="med" len="med"/>
            <a:tailEnd/>
          </a:ln>
        </p:spPr>
        <p:txBody>
          <a:bodyPr/>
          <a:lstStyle/>
          <a:p>
            <a:endParaRPr lang="ja-JP" altLang="en-US"/>
          </a:p>
        </p:txBody>
      </p:sp>
      <p:sp>
        <p:nvSpPr>
          <p:cNvPr id="22533" name="Oval 8"/>
          <p:cNvSpPr>
            <a:spLocks noChangeArrowheads="1"/>
          </p:cNvSpPr>
          <p:nvPr/>
        </p:nvSpPr>
        <p:spPr bwMode="auto">
          <a:xfrm>
            <a:off x="2987675" y="3573463"/>
            <a:ext cx="71438" cy="71437"/>
          </a:xfrm>
          <a:prstGeom prst="ellipse">
            <a:avLst/>
          </a:prstGeom>
          <a:solidFill>
            <a:srgbClr val="FF3300"/>
          </a:solidFill>
          <a:ln w="9525">
            <a:solidFill>
              <a:schemeClr val="tx1"/>
            </a:solidFill>
            <a:round/>
            <a:headEnd/>
            <a:tailEnd/>
          </a:ln>
        </p:spPr>
        <p:txBody>
          <a:bodyPr wrap="none" anchor="ctr"/>
          <a:lstStyle/>
          <a:p>
            <a:endParaRPr lang="ja-JP" altLang="en-US"/>
          </a:p>
        </p:txBody>
      </p:sp>
      <p:sp>
        <p:nvSpPr>
          <p:cNvPr id="22534" name="Oval 9"/>
          <p:cNvSpPr>
            <a:spLocks noChangeArrowheads="1"/>
          </p:cNvSpPr>
          <p:nvPr/>
        </p:nvSpPr>
        <p:spPr bwMode="auto">
          <a:xfrm>
            <a:off x="3348038" y="4149725"/>
            <a:ext cx="71437" cy="71438"/>
          </a:xfrm>
          <a:prstGeom prst="ellipse">
            <a:avLst/>
          </a:prstGeom>
          <a:solidFill>
            <a:srgbClr val="0000FF"/>
          </a:solidFill>
          <a:ln w="9525">
            <a:solidFill>
              <a:schemeClr val="tx1"/>
            </a:solidFill>
            <a:round/>
            <a:headEnd/>
            <a:tailEnd/>
          </a:ln>
        </p:spPr>
        <p:txBody>
          <a:bodyPr wrap="none" anchor="ctr"/>
          <a:lstStyle/>
          <a:p>
            <a:endParaRPr lang="ja-JP" altLang="en-US"/>
          </a:p>
        </p:txBody>
      </p:sp>
      <p:sp>
        <p:nvSpPr>
          <p:cNvPr id="22535" name="Oval 10"/>
          <p:cNvSpPr>
            <a:spLocks noChangeArrowheads="1"/>
          </p:cNvSpPr>
          <p:nvPr/>
        </p:nvSpPr>
        <p:spPr bwMode="auto">
          <a:xfrm>
            <a:off x="1619250" y="4221163"/>
            <a:ext cx="71438" cy="71437"/>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22536" name="Line 11"/>
          <p:cNvSpPr>
            <a:spLocks noChangeShapeType="1"/>
          </p:cNvSpPr>
          <p:nvPr/>
        </p:nvSpPr>
        <p:spPr bwMode="auto">
          <a:xfrm flipV="1">
            <a:off x="1692275" y="3644900"/>
            <a:ext cx="1295400" cy="576263"/>
          </a:xfrm>
          <a:prstGeom prst="line">
            <a:avLst/>
          </a:prstGeom>
          <a:noFill/>
          <a:ln w="9525">
            <a:solidFill>
              <a:schemeClr val="tx1"/>
            </a:solidFill>
            <a:round/>
            <a:headEnd type="triangle" w="med" len="med"/>
            <a:tailEnd type="triangle" w="med" len="med"/>
          </a:ln>
        </p:spPr>
        <p:txBody>
          <a:bodyPr/>
          <a:lstStyle/>
          <a:p>
            <a:endParaRPr lang="ja-JP" altLang="en-US"/>
          </a:p>
        </p:txBody>
      </p:sp>
      <p:sp>
        <p:nvSpPr>
          <p:cNvPr id="22537" name="Line 13"/>
          <p:cNvSpPr>
            <a:spLocks noChangeShapeType="1"/>
          </p:cNvSpPr>
          <p:nvPr/>
        </p:nvSpPr>
        <p:spPr bwMode="auto">
          <a:xfrm flipH="1" flipV="1">
            <a:off x="3059113" y="3644900"/>
            <a:ext cx="288925" cy="504825"/>
          </a:xfrm>
          <a:prstGeom prst="line">
            <a:avLst/>
          </a:prstGeom>
          <a:noFill/>
          <a:ln w="9525">
            <a:solidFill>
              <a:schemeClr val="tx1"/>
            </a:solidFill>
            <a:round/>
            <a:headEnd type="triangle" w="med" len="med"/>
            <a:tailEnd type="triangle" w="med" len="med"/>
          </a:ln>
        </p:spPr>
        <p:txBody>
          <a:bodyPr/>
          <a:lstStyle/>
          <a:p>
            <a:endParaRPr lang="ja-JP" altLang="en-US"/>
          </a:p>
        </p:txBody>
      </p:sp>
      <p:sp>
        <p:nvSpPr>
          <p:cNvPr id="22538" name="Text Box 14"/>
          <p:cNvSpPr txBox="1">
            <a:spLocks noChangeArrowheads="1"/>
          </p:cNvSpPr>
          <p:nvPr/>
        </p:nvSpPr>
        <p:spPr bwMode="auto">
          <a:xfrm>
            <a:off x="2484438" y="3213100"/>
            <a:ext cx="1298575" cy="304800"/>
          </a:xfrm>
          <a:prstGeom prst="rect">
            <a:avLst/>
          </a:prstGeom>
          <a:noFill/>
          <a:ln w="9525">
            <a:noFill/>
            <a:miter lim="800000"/>
            <a:headEnd/>
            <a:tailEnd/>
          </a:ln>
        </p:spPr>
        <p:txBody>
          <a:bodyPr wrap="none">
            <a:spAutoFit/>
          </a:bodyPr>
          <a:lstStyle/>
          <a:p>
            <a:r>
              <a:rPr lang="ja-JP" altLang="en-US" sz="1400"/>
              <a:t>理想のブランド</a:t>
            </a:r>
          </a:p>
        </p:txBody>
      </p:sp>
      <p:sp>
        <p:nvSpPr>
          <p:cNvPr id="22539" name="Text Box 15"/>
          <p:cNvSpPr txBox="1">
            <a:spLocks noChangeArrowheads="1"/>
          </p:cNvSpPr>
          <p:nvPr/>
        </p:nvSpPr>
        <p:spPr bwMode="auto">
          <a:xfrm>
            <a:off x="3419475" y="4076700"/>
            <a:ext cx="319088" cy="336550"/>
          </a:xfrm>
          <a:prstGeom prst="rect">
            <a:avLst/>
          </a:prstGeom>
          <a:noFill/>
          <a:ln w="9525">
            <a:noFill/>
            <a:miter lim="800000"/>
            <a:headEnd/>
            <a:tailEnd/>
          </a:ln>
        </p:spPr>
        <p:txBody>
          <a:bodyPr wrap="none">
            <a:spAutoFit/>
          </a:bodyPr>
          <a:lstStyle/>
          <a:p>
            <a:r>
              <a:rPr lang="en-US" altLang="ja-JP" sz="1600"/>
              <a:t>A</a:t>
            </a:r>
          </a:p>
        </p:txBody>
      </p:sp>
      <p:sp>
        <p:nvSpPr>
          <p:cNvPr id="22540" name="Text Box 16"/>
          <p:cNvSpPr txBox="1">
            <a:spLocks noChangeArrowheads="1"/>
          </p:cNvSpPr>
          <p:nvPr/>
        </p:nvSpPr>
        <p:spPr bwMode="auto">
          <a:xfrm>
            <a:off x="1331913" y="4005263"/>
            <a:ext cx="319087" cy="336550"/>
          </a:xfrm>
          <a:prstGeom prst="rect">
            <a:avLst/>
          </a:prstGeom>
          <a:noFill/>
          <a:ln w="9525">
            <a:noFill/>
            <a:miter lim="800000"/>
            <a:headEnd/>
            <a:tailEnd/>
          </a:ln>
        </p:spPr>
        <p:txBody>
          <a:bodyPr wrap="none">
            <a:spAutoFit/>
          </a:bodyPr>
          <a:lstStyle/>
          <a:p>
            <a:r>
              <a:rPr lang="en-US" altLang="ja-JP" sz="1600"/>
              <a:t>B</a:t>
            </a:r>
          </a:p>
        </p:txBody>
      </p:sp>
      <p:sp>
        <p:nvSpPr>
          <p:cNvPr id="22541" name="Text Box 17"/>
          <p:cNvSpPr txBox="1">
            <a:spLocks noChangeArrowheads="1"/>
          </p:cNvSpPr>
          <p:nvPr/>
        </p:nvSpPr>
        <p:spPr bwMode="auto">
          <a:xfrm>
            <a:off x="684213" y="2420938"/>
            <a:ext cx="2947987" cy="366712"/>
          </a:xfrm>
          <a:prstGeom prst="rect">
            <a:avLst/>
          </a:prstGeom>
          <a:noFill/>
          <a:ln w="9525">
            <a:noFill/>
            <a:miter lim="800000"/>
            <a:headEnd/>
            <a:tailEnd/>
          </a:ln>
        </p:spPr>
        <p:txBody>
          <a:bodyPr wrap="none">
            <a:spAutoFit/>
          </a:bodyPr>
          <a:lstStyle/>
          <a:p>
            <a:r>
              <a:rPr lang="en-US" altLang="ja-JP"/>
              <a:t>1.</a:t>
            </a:r>
            <a:r>
              <a:rPr lang="ja-JP" altLang="en-US"/>
              <a:t>（仮）理想のブランドの挿入</a:t>
            </a:r>
          </a:p>
        </p:txBody>
      </p:sp>
      <p:sp>
        <p:nvSpPr>
          <p:cNvPr id="22542" name="Line 18"/>
          <p:cNvSpPr>
            <a:spLocks noChangeShapeType="1"/>
          </p:cNvSpPr>
          <p:nvPr/>
        </p:nvSpPr>
        <p:spPr bwMode="auto">
          <a:xfrm>
            <a:off x="4500563" y="1700213"/>
            <a:ext cx="0" cy="4681537"/>
          </a:xfrm>
          <a:prstGeom prst="line">
            <a:avLst/>
          </a:prstGeom>
          <a:noFill/>
          <a:ln w="19050">
            <a:solidFill>
              <a:schemeClr val="tx1"/>
            </a:solidFill>
            <a:round/>
            <a:headEnd/>
            <a:tailEnd/>
          </a:ln>
        </p:spPr>
        <p:txBody>
          <a:bodyPr/>
          <a:lstStyle/>
          <a:p>
            <a:endParaRPr lang="ja-JP" altLang="en-US"/>
          </a:p>
        </p:txBody>
      </p:sp>
      <p:sp>
        <p:nvSpPr>
          <p:cNvPr id="22543" name="Line 19"/>
          <p:cNvSpPr>
            <a:spLocks noChangeShapeType="1"/>
          </p:cNvSpPr>
          <p:nvPr/>
        </p:nvSpPr>
        <p:spPr bwMode="auto">
          <a:xfrm>
            <a:off x="5219700" y="4508500"/>
            <a:ext cx="3024188" cy="0"/>
          </a:xfrm>
          <a:prstGeom prst="line">
            <a:avLst/>
          </a:prstGeom>
          <a:noFill/>
          <a:ln w="19050">
            <a:solidFill>
              <a:schemeClr val="tx1"/>
            </a:solidFill>
            <a:round/>
            <a:headEnd/>
            <a:tailEnd type="triangle" w="med" len="med"/>
          </a:ln>
        </p:spPr>
        <p:txBody>
          <a:bodyPr/>
          <a:lstStyle/>
          <a:p>
            <a:endParaRPr lang="ja-JP" altLang="en-US"/>
          </a:p>
        </p:txBody>
      </p:sp>
      <p:sp>
        <p:nvSpPr>
          <p:cNvPr id="22544" name="Line 20"/>
          <p:cNvSpPr>
            <a:spLocks noChangeShapeType="1"/>
          </p:cNvSpPr>
          <p:nvPr/>
        </p:nvSpPr>
        <p:spPr bwMode="auto">
          <a:xfrm>
            <a:off x="6588125" y="3213100"/>
            <a:ext cx="0" cy="2447925"/>
          </a:xfrm>
          <a:prstGeom prst="line">
            <a:avLst/>
          </a:prstGeom>
          <a:noFill/>
          <a:ln w="19050">
            <a:solidFill>
              <a:schemeClr val="tx1"/>
            </a:solidFill>
            <a:round/>
            <a:headEnd type="triangle" w="med" len="med"/>
            <a:tailEnd/>
          </a:ln>
        </p:spPr>
        <p:txBody>
          <a:bodyPr/>
          <a:lstStyle/>
          <a:p>
            <a:endParaRPr lang="ja-JP" altLang="en-US"/>
          </a:p>
        </p:txBody>
      </p:sp>
      <p:sp>
        <p:nvSpPr>
          <p:cNvPr id="22545" name="Oval 21"/>
          <p:cNvSpPr>
            <a:spLocks noChangeArrowheads="1"/>
          </p:cNvSpPr>
          <p:nvPr/>
        </p:nvSpPr>
        <p:spPr bwMode="auto">
          <a:xfrm>
            <a:off x="6084888" y="4292600"/>
            <a:ext cx="71437" cy="71438"/>
          </a:xfrm>
          <a:prstGeom prst="ellipse">
            <a:avLst/>
          </a:prstGeom>
          <a:solidFill>
            <a:srgbClr val="FF3300"/>
          </a:solidFill>
          <a:ln w="9525">
            <a:solidFill>
              <a:schemeClr val="tx1"/>
            </a:solidFill>
            <a:round/>
            <a:headEnd/>
            <a:tailEnd/>
          </a:ln>
        </p:spPr>
        <p:txBody>
          <a:bodyPr wrap="none" anchor="ctr"/>
          <a:lstStyle/>
          <a:p>
            <a:endParaRPr lang="ja-JP" altLang="en-US"/>
          </a:p>
        </p:txBody>
      </p:sp>
      <p:sp>
        <p:nvSpPr>
          <p:cNvPr id="22546" name="Oval 22"/>
          <p:cNvSpPr>
            <a:spLocks noChangeArrowheads="1"/>
          </p:cNvSpPr>
          <p:nvPr/>
        </p:nvSpPr>
        <p:spPr bwMode="auto">
          <a:xfrm>
            <a:off x="7380288" y="3573463"/>
            <a:ext cx="71437" cy="71437"/>
          </a:xfrm>
          <a:prstGeom prst="ellipse">
            <a:avLst/>
          </a:prstGeom>
          <a:solidFill>
            <a:srgbClr val="0000FF"/>
          </a:solidFill>
          <a:ln w="9525">
            <a:solidFill>
              <a:schemeClr val="tx1"/>
            </a:solidFill>
            <a:round/>
            <a:headEnd/>
            <a:tailEnd/>
          </a:ln>
        </p:spPr>
        <p:txBody>
          <a:bodyPr wrap="none" anchor="ctr"/>
          <a:lstStyle/>
          <a:p>
            <a:endParaRPr lang="ja-JP" altLang="en-US"/>
          </a:p>
        </p:txBody>
      </p:sp>
      <p:sp>
        <p:nvSpPr>
          <p:cNvPr id="22547" name="Oval 23"/>
          <p:cNvSpPr>
            <a:spLocks noChangeArrowheads="1"/>
          </p:cNvSpPr>
          <p:nvPr/>
        </p:nvSpPr>
        <p:spPr bwMode="auto">
          <a:xfrm>
            <a:off x="7308850" y="4652963"/>
            <a:ext cx="71438" cy="71437"/>
          </a:xfrm>
          <a:prstGeom prst="ellipse">
            <a:avLst/>
          </a:prstGeom>
          <a:solidFill>
            <a:srgbClr val="FFFF00"/>
          </a:solidFill>
          <a:ln w="9525">
            <a:solidFill>
              <a:schemeClr val="tx1"/>
            </a:solidFill>
            <a:round/>
            <a:headEnd/>
            <a:tailEnd/>
          </a:ln>
        </p:spPr>
        <p:txBody>
          <a:bodyPr wrap="none" anchor="ctr"/>
          <a:lstStyle/>
          <a:p>
            <a:endParaRPr lang="ja-JP" altLang="en-US"/>
          </a:p>
        </p:txBody>
      </p:sp>
      <p:sp>
        <p:nvSpPr>
          <p:cNvPr id="22548" name="Line 24"/>
          <p:cNvSpPr>
            <a:spLocks noChangeShapeType="1"/>
          </p:cNvSpPr>
          <p:nvPr/>
        </p:nvSpPr>
        <p:spPr bwMode="auto">
          <a:xfrm flipV="1">
            <a:off x="6588125" y="3644900"/>
            <a:ext cx="1368425" cy="865188"/>
          </a:xfrm>
          <a:prstGeom prst="line">
            <a:avLst/>
          </a:prstGeom>
          <a:noFill/>
          <a:ln w="9525">
            <a:solidFill>
              <a:schemeClr val="tx1"/>
            </a:solidFill>
            <a:round/>
            <a:headEnd/>
            <a:tailEnd type="triangle" w="med" len="med"/>
          </a:ln>
        </p:spPr>
        <p:txBody>
          <a:bodyPr/>
          <a:lstStyle/>
          <a:p>
            <a:endParaRPr lang="ja-JP" altLang="en-US"/>
          </a:p>
        </p:txBody>
      </p:sp>
      <p:sp>
        <p:nvSpPr>
          <p:cNvPr id="22549" name="Text Box 26"/>
          <p:cNvSpPr txBox="1">
            <a:spLocks noChangeArrowheads="1"/>
          </p:cNvSpPr>
          <p:nvPr/>
        </p:nvSpPr>
        <p:spPr bwMode="auto">
          <a:xfrm>
            <a:off x="7885113" y="3646488"/>
            <a:ext cx="1144587" cy="304800"/>
          </a:xfrm>
          <a:prstGeom prst="rect">
            <a:avLst/>
          </a:prstGeom>
          <a:noFill/>
          <a:ln w="9525">
            <a:noFill/>
            <a:miter lim="800000"/>
            <a:headEnd/>
            <a:tailEnd/>
          </a:ln>
        </p:spPr>
        <p:txBody>
          <a:bodyPr wrap="none">
            <a:spAutoFit/>
          </a:bodyPr>
          <a:lstStyle/>
          <a:p>
            <a:r>
              <a:rPr lang="ja-JP" altLang="en-US" sz="1400"/>
              <a:t>選好ベクトル</a:t>
            </a:r>
          </a:p>
        </p:txBody>
      </p:sp>
      <p:sp>
        <p:nvSpPr>
          <p:cNvPr id="22550" name="Text Box 27"/>
          <p:cNvSpPr txBox="1">
            <a:spLocks noChangeArrowheads="1"/>
          </p:cNvSpPr>
          <p:nvPr/>
        </p:nvSpPr>
        <p:spPr bwMode="auto">
          <a:xfrm>
            <a:off x="7308850" y="3284538"/>
            <a:ext cx="319088" cy="336550"/>
          </a:xfrm>
          <a:prstGeom prst="rect">
            <a:avLst/>
          </a:prstGeom>
          <a:noFill/>
          <a:ln w="9525">
            <a:noFill/>
            <a:miter lim="800000"/>
            <a:headEnd/>
            <a:tailEnd/>
          </a:ln>
        </p:spPr>
        <p:txBody>
          <a:bodyPr wrap="none">
            <a:spAutoFit/>
          </a:bodyPr>
          <a:lstStyle/>
          <a:p>
            <a:r>
              <a:rPr lang="en-US" altLang="ja-JP" sz="1600"/>
              <a:t>A</a:t>
            </a:r>
          </a:p>
        </p:txBody>
      </p:sp>
      <p:sp>
        <p:nvSpPr>
          <p:cNvPr id="22551" name="Text Box 28"/>
          <p:cNvSpPr txBox="1">
            <a:spLocks noChangeArrowheads="1"/>
          </p:cNvSpPr>
          <p:nvPr/>
        </p:nvSpPr>
        <p:spPr bwMode="auto">
          <a:xfrm>
            <a:off x="7308850" y="4652963"/>
            <a:ext cx="319088" cy="336550"/>
          </a:xfrm>
          <a:prstGeom prst="rect">
            <a:avLst/>
          </a:prstGeom>
          <a:noFill/>
          <a:ln w="9525">
            <a:noFill/>
            <a:miter lim="800000"/>
            <a:headEnd/>
            <a:tailEnd/>
          </a:ln>
        </p:spPr>
        <p:txBody>
          <a:bodyPr wrap="none">
            <a:spAutoFit/>
          </a:bodyPr>
          <a:lstStyle/>
          <a:p>
            <a:r>
              <a:rPr lang="en-US" altLang="ja-JP" sz="1600"/>
              <a:t>B</a:t>
            </a:r>
          </a:p>
        </p:txBody>
      </p:sp>
      <p:sp>
        <p:nvSpPr>
          <p:cNvPr id="22552" name="Text Box 29"/>
          <p:cNvSpPr txBox="1">
            <a:spLocks noChangeArrowheads="1"/>
          </p:cNvSpPr>
          <p:nvPr/>
        </p:nvSpPr>
        <p:spPr bwMode="auto">
          <a:xfrm>
            <a:off x="4932363" y="2349500"/>
            <a:ext cx="3260725" cy="366713"/>
          </a:xfrm>
          <a:prstGeom prst="rect">
            <a:avLst/>
          </a:prstGeom>
          <a:noFill/>
          <a:ln w="9525">
            <a:noFill/>
            <a:miter lim="800000"/>
            <a:headEnd/>
            <a:tailEnd/>
          </a:ln>
        </p:spPr>
        <p:txBody>
          <a:bodyPr wrap="none">
            <a:spAutoFit/>
          </a:bodyPr>
          <a:lstStyle/>
          <a:p>
            <a:r>
              <a:rPr lang="en-US" altLang="ja-JP"/>
              <a:t>2.</a:t>
            </a:r>
            <a:r>
              <a:rPr lang="ja-JP" altLang="en-US"/>
              <a:t>属性データに選好変数の追加</a:t>
            </a:r>
          </a:p>
        </p:txBody>
      </p:sp>
      <p:sp>
        <p:nvSpPr>
          <p:cNvPr id="22553" name="Text Box 30"/>
          <p:cNvSpPr txBox="1">
            <a:spLocks noChangeArrowheads="1"/>
          </p:cNvSpPr>
          <p:nvPr/>
        </p:nvSpPr>
        <p:spPr bwMode="auto">
          <a:xfrm>
            <a:off x="5795963" y="4005263"/>
            <a:ext cx="330200" cy="336550"/>
          </a:xfrm>
          <a:prstGeom prst="rect">
            <a:avLst/>
          </a:prstGeom>
          <a:noFill/>
          <a:ln w="9525">
            <a:noFill/>
            <a:miter lim="800000"/>
            <a:headEnd/>
            <a:tailEnd/>
          </a:ln>
        </p:spPr>
        <p:txBody>
          <a:bodyPr wrap="none">
            <a:spAutoFit/>
          </a:bodyPr>
          <a:lstStyle/>
          <a:p>
            <a:r>
              <a:rPr lang="en-US" altLang="ja-JP" sz="1600"/>
              <a: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eaLnBrk="1" hangingPunct="1"/>
            <a:r>
              <a:rPr lang="en-US" altLang="ja-JP" dirty="0" smtClean="0"/>
              <a:t>STP</a:t>
            </a:r>
            <a:r>
              <a:rPr lang="ja-JP" altLang="en-US" dirty="0" smtClean="0"/>
              <a:t>戦略</a:t>
            </a:r>
          </a:p>
        </p:txBody>
      </p:sp>
      <p:sp>
        <p:nvSpPr>
          <p:cNvPr id="4" name="角丸四角形 3"/>
          <p:cNvSpPr/>
          <p:nvPr/>
        </p:nvSpPr>
        <p:spPr>
          <a:xfrm>
            <a:off x="1043608" y="1700808"/>
            <a:ext cx="6696744"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buFont typeface="Wingdings" pitchFamily="2" charset="2"/>
              <a:buChar char="l"/>
            </a:pPr>
            <a:r>
              <a:rPr kumimoji="1" lang="ja-JP" altLang="en-US" dirty="0" smtClean="0"/>
              <a:t>セグメンテーション変数の明確</a:t>
            </a:r>
            <a:endParaRPr kumimoji="1" lang="en-US" altLang="ja-JP" dirty="0" smtClean="0"/>
          </a:p>
          <a:p>
            <a:pPr>
              <a:buFont typeface="Wingdings" pitchFamily="2" charset="2"/>
              <a:buChar char="l"/>
            </a:pPr>
            <a:endParaRPr kumimoji="1" lang="en-US" altLang="ja-JP" dirty="0" smtClean="0"/>
          </a:p>
          <a:p>
            <a:pPr>
              <a:buFont typeface="Wingdings" pitchFamily="2" charset="2"/>
              <a:buChar char="l"/>
            </a:pPr>
            <a:r>
              <a:rPr lang="ja-JP" altLang="en-US" dirty="0" smtClean="0"/>
              <a:t>再分化されたセグメントの分析</a:t>
            </a:r>
            <a:endParaRPr kumimoji="1" lang="ja-JP" altLang="en-US" dirty="0"/>
          </a:p>
        </p:txBody>
      </p:sp>
      <p:sp>
        <p:nvSpPr>
          <p:cNvPr id="5" name="テキスト ボックス 4"/>
          <p:cNvSpPr txBox="1"/>
          <p:nvPr/>
        </p:nvSpPr>
        <p:spPr>
          <a:xfrm>
            <a:off x="1187624" y="1268760"/>
            <a:ext cx="2178802" cy="369332"/>
          </a:xfrm>
          <a:prstGeom prst="rect">
            <a:avLst/>
          </a:prstGeom>
          <a:noFill/>
        </p:spPr>
        <p:txBody>
          <a:bodyPr wrap="none" rtlCol="0">
            <a:spAutoFit/>
          </a:bodyPr>
          <a:lstStyle/>
          <a:p>
            <a:r>
              <a:rPr kumimoji="1" lang="en-US" altLang="ja-JP" dirty="0" smtClean="0"/>
              <a:t>S</a:t>
            </a:r>
            <a:r>
              <a:rPr kumimoji="1" lang="ja-JP" altLang="en-US" dirty="0" smtClean="0"/>
              <a:t>：セグメンテーション</a:t>
            </a:r>
            <a:endParaRPr kumimoji="1" lang="en-US" altLang="ja-JP" dirty="0" smtClean="0"/>
          </a:p>
        </p:txBody>
      </p:sp>
      <p:sp>
        <p:nvSpPr>
          <p:cNvPr id="6" name="角丸四角形 5"/>
          <p:cNvSpPr/>
          <p:nvPr/>
        </p:nvSpPr>
        <p:spPr>
          <a:xfrm>
            <a:off x="1043608" y="3356992"/>
            <a:ext cx="6696744" cy="10081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buFont typeface="Wingdings" pitchFamily="2" charset="2"/>
              <a:buChar char="l"/>
            </a:pPr>
            <a:r>
              <a:rPr kumimoji="1" lang="ja-JP" altLang="en-US" dirty="0" smtClean="0"/>
              <a:t>セグメント毎の魅力度の評価</a:t>
            </a:r>
            <a:endParaRPr kumimoji="1" lang="en-US" altLang="ja-JP" dirty="0" smtClean="0"/>
          </a:p>
          <a:p>
            <a:pPr>
              <a:buFont typeface="Wingdings" pitchFamily="2" charset="2"/>
              <a:buChar char="l"/>
            </a:pPr>
            <a:endParaRPr kumimoji="1" lang="en-US" altLang="ja-JP" dirty="0" smtClean="0"/>
          </a:p>
          <a:p>
            <a:pPr>
              <a:buFont typeface="Wingdings" pitchFamily="2" charset="2"/>
              <a:buChar char="l"/>
            </a:pPr>
            <a:r>
              <a:rPr kumimoji="1" lang="ja-JP" altLang="en-US" dirty="0" smtClean="0"/>
              <a:t>標的セグメントの選定</a:t>
            </a:r>
            <a:endParaRPr kumimoji="1" lang="ja-JP" altLang="en-US" dirty="0"/>
          </a:p>
        </p:txBody>
      </p:sp>
      <p:sp>
        <p:nvSpPr>
          <p:cNvPr id="7" name="テキスト ボックス 6"/>
          <p:cNvSpPr txBox="1"/>
          <p:nvPr/>
        </p:nvSpPr>
        <p:spPr>
          <a:xfrm>
            <a:off x="1187624" y="2924944"/>
            <a:ext cx="1830950" cy="369332"/>
          </a:xfrm>
          <a:prstGeom prst="rect">
            <a:avLst/>
          </a:prstGeom>
          <a:noFill/>
        </p:spPr>
        <p:txBody>
          <a:bodyPr wrap="none" rtlCol="0">
            <a:spAutoFit/>
          </a:bodyPr>
          <a:lstStyle/>
          <a:p>
            <a:r>
              <a:rPr kumimoji="1" lang="en-US" altLang="ja-JP" dirty="0" smtClean="0"/>
              <a:t>T</a:t>
            </a:r>
            <a:r>
              <a:rPr kumimoji="1" lang="ja-JP" altLang="en-US" dirty="0" smtClean="0"/>
              <a:t>：ターゲティング</a:t>
            </a:r>
            <a:endParaRPr kumimoji="1" lang="en-US" altLang="ja-JP" dirty="0" smtClean="0"/>
          </a:p>
        </p:txBody>
      </p:sp>
      <p:sp>
        <p:nvSpPr>
          <p:cNvPr id="10" name="角丸四角形 9"/>
          <p:cNvSpPr/>
          <p:nvPr/>
        </p:nvSpPr>
        <p:spPr>
          <a:xfrm>
            <a:off x="1043608" y="5085184"/>
            <a:ext cx="6696744" cy="100811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buFont typeface="Wingdings" pitchFamily="2" charset="2"/>
              <a:buChar char="l"/>
            </a:pPr>
            <a:r>
              <a:rPr lang="ja-JP" altLang="en-US" dirty="0" smtClean="0"/>
              <a:t>ポジショニング・コンセプトの明確化</a:t>
            </a:r>
            <a:endParaRPr kumimoji="1" lang="en-US" altLang="ja-JP" dirty="0" smtClean="0"/>
          </a:p>
          <a:p>
            <a:pPr>
              <a:buFont typeface="Wingdings" pitchFamily="2" charset="2"/>
              <a:buChar char="l"/>
            </a:pPr>
            <a:endParaRPr kumimoji="1" lang="en-US" altLang="ja-JP" dirty="0" smtClean="0"/>
          </a:p>
          <a:p>
            <a:pPr>
              <a:buFont typeface="Wingdings" pitchFamily="2" charset="2"/>
              <a:buChar char="l"/>
            </a:pPr>
            <a:r>
              <a:rPr lang="ja-JP" altLang="en-US" dirty="0" smtClean="0"/>
              <a:t>ポジショニング・コンセプトの選定、開発、伝達</a:t>
            </a:r>
            <a:endParaRPr kumimoji="1" lang="ja-JP" altLang="en-US" dirty="0"/>
          </a:p>
        </p:txBody>
      </p:sp>
      <p:sp>
        <p:nvSpPr>
          <p:cNvPr id="11" name="テキスト ボックス 10"/>
          <p:cNvSpPr txBox="1"/>
          <p:nvPr/>
        </p:nvSpPr>
        <p:spPr>
          <a:xfrm>
            <a:off x="1187624" y="4653136"/>
            <a:ext cx="1822935" cy="369332"/>
          </a:xfrm>
          <a:prstGeom prst="rect">
            <a:avLst/>
          </a:prstGeom>
          <a:noFill/>
        </p:spPr>
        <p:txBody>
          <a:bodyPr wrap="none" rtlCol="0">
            <a:spAutoFit/>
          </a:bodyPr>
          <a:lstStyle/>
          <a:p>
            <a:r>
              <a:rPr kumimoji="1" lang="en-US" altLang="ja-JP" dirty="0" smtClean="0"/>
              <a:t>P</a:t>
            </a:r>
            <a:r>
              <a:rPr kumimoji="1" lang="ja-JP" altLang="en-US" dirty="0" smtClean="0"/>
              <a:t>：</a:t>
            </a:r>
            <a:r>
              <a:rPr lang="ja-JP" altLang="en-US" dirty="0" smtClean="0"/>
              <a:t>ポジショニング</a:t>
            </a:r>
            <a:endParaRPr kumimoji="1" lang="en-US" altLang="ja-JP"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セグメンテーション</a:t>
            </a:r>
          </a:p>
        </p:txBody>
      </p:sp>
      <p:sp>
        <p:nvSpPr>
          <p:cNvPr id="10243" name="Rectangle 3"/>
          <p:cNvSpPr>
            <a:spLocks noGrp="1" noChangeArrowheads="1"/>
          </p:cNvSpPr>
          <p:nvPr>
            <p:ph type="body" idx="1"/>
          </p:nvPr>
        </p:nvSpPr>
        <p:spPr>
          <a:xfrm>
            <a:off x="323528" y="1484784"/>
            <a:ext cx="8229600" cy="4525963"/>
          </a:xfrm>
        </p:spPr>
        <p:txBody>
          <a:bodyPr/>
          <a:lstStyle/>
          <a:p>
            <a:pPr eaLnBrk="1" hangingPunct="1">
              <a:buFontTx/>
              <a:buNone/>
            </a:pPr>
            <a:r>
              <a:rPr lang="ja-JP" altLang="en-US" dirty="0" smtClean="0"/>
              <a:t>セグメンテーション：</a:t>
            </a:r>
            <a:endParaRPr lang="en-US" altLang="ja-JP" dirty="0" smtClean="0"/>
          </a:p>
          <a:p>
            <a:pPr eaLnBrk="1" hangingPunct="1">
              <a:buFontTx/>
              <a:buNone/>
            </a:pPr>
            <a:endParaRPr lang="ja-JP" altLang="en-US" dirty="0" smtClean="0"/>
          </a:p>
          <a:p>
            <a:pPr eaLnBrk="1" hangingPunct="1">
              <a:buFontTx/>
              <a:buNone/>
            </a:pPr>
            <a:r>
              <a:rPr lang="ja-JP" altLang="en-US" dirty="0" smtClean="0"/>
              <a:t>　</a:t>
            </a:r>
            <a:r>
              <a:rPr lang="en-US" altLang="ja-JP" sz="2400" dirty="0" smtClean="0"/>
              <a:t>『</a:t>
            </a:r>
            <a:r>
              <a:rPr lang="ja-JP" altLang="en-US" sz="2400" dirty="0" smtClean="0"/>
              <a:t>市場を構成する消費者は本来異質であるという認識の下に、消費者全体をなんらかの意味で同質的な消費者グループに分割することである。</a:t>
            </a:r>
            <a:r>
              <a:rPr lang="en-US" altLang="ja-JP" sz="2400" dirty="0" smtClean="0"/>
              <a:t>』</a:t>
            </a:r>
            <a:endParaRPr lang="ja-JP" altLang="en-U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dirty="0"/>
              <a:t>セグメンテーションの</a:t>
            </a:r>
            <a:r>
              <a:rPr lang="ja-JP" altLang="en-US" dirty="0" smtClean="0"/>
              <a:t>基準</a:t>
            </a:r>
            <a:endParaRPr lang="en-US" altLang="ja-JP" dirty="0"/>
          </a:p>
        </p:txBody>
      </p:sp>
      <p:sp>
        <p:nvSpPr>
          <p:cNvPr id="5123" name="Rectangle 3"/>
          <p:cNvSpPr>
            <a:spLocks noGrp="1" noChangeArrowheads="1"/>
          </p:cNvSpPr>
          <p:nvPr>
            <p:ph type="body" idx="1"/>
          </p:nvPr>
        </p:nvSpPr>
        <p:spPr/>
        <p:txBody>
          <a:bodyPr/>
          <a:lstStyle/>
          <a:p>
            <a:pPr>
              <a:lnSpc>
                <a:spcPct val="150000"/>
              </a:lnSpc>
            </a:pPr>
            <a:r>
              <a:rPr lang="ja-JP" altLang="en-US" dirty="0"/>
              <a:t>地理的</a:t>
            </a:r>
            <a:r>
              <a:rPr lang="ja-JP" altLang="en-US" dirty="0" smtClean="0"/>
              <a:t>変数</a:t>
            </a:r>
            <a:endParaRPr lang="en-US" altLang="ja-JP" dirty="0" smtClean="0"/>
          </a:p>
          <a:p>
            <a:pPr>
              <a:lnSpc>
                <a:spcPct val="150000"/>
              </a:lnSpc>
            </a:pPr>
            <a:endParaRPr lang="ja-JP" altLang="en-US" dirty="0"/>
          </a:p>
          <a:p>
            <a:pPr>
              <a:lnSpc>
                <a:spcPct val="150000"/>
              </a:lnSpc>
            </a:pPr>
            <a:r>
              <a:rPr lang="ja-JP" altLang="en-US" dirty="0"/>
              <a:t>人口統計的</a:t>
            </a:r>
            <a:r>
              <a:rPr lang="ja-JP" altLang="en-US" dirty="0" smtClean="0"/>
              <a:t>変数</a:t>
            </a:r>
            <a:endParaRPr lang="en-US" altLang="ja-JP" dirty="0" smtClean="0"/>
          </a:p>
          <a:p>
            <a:pPr>
              <a:lnSpc>
                <a:spcPct val="150000"/>
              </a:lnSpc>
            </a:pPr>
            <a:endParaRPr lang="ja-JP" altLang="en-US" dirty="0"/>
          </a:p>
          <a:p>
            <a:pPr>
              <a:lnSpc>
                <a:spcPct val="150000"/>
              </a:lnSpc>
            </a:pPr>
            <a:r>
              <a:rPr lang="ja-JP" altLang="en-US" dirty="0"/>
              <a:t>心理的</a:t>
            </a:r>
            <a:r>
              <a:rPr lang="ja-JP" altLang="en-US" dirty="0" smtClean="0"/>
              <a:t>変数</a:t>
            </a:r>
            <a:endParaRPr lang="en-US" altLang="ja-JP" dirty="0" smtClean="0"/>
          </a:p>
          <a:p>
            <a:pPr>
              <a:lnSpc>
                <a:spcPct val="150000"/>
              </a:lnSpc>
            </a:pPr>
            <a:endParaRPr lang="ja-JP" altLang="en-US" dirty="0"/>
          </a:p>
          <a:p>
            <a:pPr>
              <a:lnSpc>
                <a:spcPct val="150000"/>
              </a:lnSpc>
            </a:pPr>
            <a:r>
              <a:rPr lang="ja-JP" altLang="en-US" dirty="0"/>
              <a:t>行動的変数</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ja-JP" altLang="en-US"/>
              <a:t>地理的変数</a:t>
            </a:r>
          </a:p>
        </p:txBody>
      </p:sp>
      <p:sp>
        <p:nvSpPr>
          <p:cNvPr id="40963" name="Rectangle 3"/>
          <p:cNvSpPr>
            <a:spLocks noGrp="1" noChangeArrowheads="1"/>
          </p:cNvSpPr>
          <p:nvPr>
            <p:ph type="body" idx="1"/>
          </p:nvPr>
        </p:nvSpPr>
        <p:spPr/>
        <p:txBody>
          <a:bodyPr/>
          <a:lstStyle/>
          <a:p>
            <a:r>
              <a:rPr lang="ja-JP" altLang="en-US" dirty="0"/>
              <a:t>地域</a:t>
            </a:r>
          </a:p>
          <a:p>
            <a:pPr lvl="1"/>
            <a:r>
              <a:rPr lang="ja-JP" altLang="en-US" dirty="0"/>
              <a:t>北海道、東北、関東、中部、関西</a:t>
            </a:r>
            <a:r>
              <a:rPr lang="ja-JP" altLang="en-US" dirty="0" smtClean="0"/>
              <a:t>など</a:t>
            </a:r>
            <a:endParaRPr lang="en-US" altLang="ja-JP" dirty="0" smtClean="0"/>
          </a:p>
          <a:p>
            <a:pPr lvl="1"/>
            <a:endParaRPr lang="ja-JP" altLang="en-US" dirty="0"/>
          </a:p>
          <a:p>
            <a:r>
              <a:rPr lang="ja-JP" altLang="en-US" dirty="0"/>
              <a:t>都市規模</a:t>
            </a:r>
          </a:p>
          <a:p>
            <a:pPr lvl="1"/>
            <a:r>
              <a:rPr lang="en-US" altLang="ja-JP" dirty="0"/>
              <a:t>50</a:t>
            </a:r>
            <a:r>
              <a:rPr lang="ja-JP" altLang="en-US" dirty="0"/>
              <a:t>万人未満、</a:t>
            </a:r>
            <a:r>
              <a:rPr lang="en-US" altLang="ja-JP" dirty="0"/>
              <a:t>50</a:t>
            </a:r>
            <a:r>
              <a:rPr lang="ja-JP" altLang="en-US" dirty="0"/>
              <a:t>万人～</a:t>
            </a:r>
            <a:r>
              <a:rPr lang="en-US" altLang="ja-JP" dirty="0"/>
              <a:t>100</a:t>
            </a:r>
            <a:r>
              <a:rPr lang="ja-JP" altLang="en-US" dirty="0"/>
              <a:t>万人、</a:t>
            </a:r>
            <a:r>
              <a:rPr lang="en-US" altLang="ja-JP" dirty="0"/>
              <a:t>100</a:t>
            </a:r>
            <a:r>
              <a:rPr lang="ja-JP" altLang="en-US" dirty="0"/>
              <a:t>万人</a:t>
            </a:r>
            <a:r>
              <a:rPr lang="ja-JP" altLang="en-US" dirty="0" smtClean="0"/>
              <a:t>以上</a:t>
            </a:r>
            <a:endParaRPr lang="en-US" altLang="ja-JP" dirty="0" smtClean="0"/>
          </a:p>
          <a:p>
            <a:pPr lvl="1"/>
            <a:endParaRPr lang="ja-JP" altLang="en-US" dirty="0"/>
          </a:p>
          <a:p>
            <a:r>
              <a:rPr lang="ja-JP" altLang="en-US" dirty="0"/>
              <a:t>人口密度</a:t>
            </a:r>
          </a:p>
          <a:p>
            <a:pPr lvl="1"/>
            <a:r>
              <a:rPr lang="ja-JP" altLang="en-US" dirty="0"/>
              <a:t>都会、郊外、</a:t>
            </a:r>
            <a:r>
              <a:rPr lang="ja-JP" altLang="en-US" dirty="0" smtClean="0"/>
              <a:t>地方</a:t>
            </a:r>
            <a:endParaRPr lang="en-US" altLang="ja-JP" dirty="0" smtClean="0"/>
          </a:p>
          <a:p>
            <a:pPr lvl="1"/>
            <a:endParaRPr lang="ja-JP" altLang="en-US" dirty="0"/>
          </a:p>
          <a:p>
            <a:r>
              <a:rPr lang="ja-JP" altLang="en-US" dirty="0"/>
              <a:t>気候</a:t>
            </a:r>
          </a:p>
          <a:p>
            <a:pPr lvl="1"/>
            <a:r>
              <a:rPr lang="ja-JP" altLang="en-US" dirty="0"/>
              <a:t>北部型、南部型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a:t>人口統計的変数</a:t>
            </a:r>
          </a:p>
        </p:txBody>
      </p:sp>
      <p:sp>
        <p:nvSpPr>
          <p:cNvPr id="9219" name="Rectangle 3"/>
          <p:cNvSpPr>
            <a:spLocks noGrp="1" noChangeArrowheads="1"/>
          </p:cNvSpPr>
          <p:nvPr>
            <p:ph type="body" idx="1"/>
          </p:nvPr>
        </p:nvSpPr>
        <p:spPr/>
        <p:txBody>
          <a:bodyPr>
            <a:normAutofit lnSpcReduction="10000"/>
          </a:bodyPr>
          <a:lstStyle/>
          <a:p>
            <a:r>
              <a:rPr lang="ja-JP" altLang="en-US" dirty="0"/>
              <a:t>年齢　</a:t>
            </a:r>
          </a:p>
          <a:p>
            <a:pPr lvl="1"/>
            <a:r>
              <a:rPr lang="en-US" altLang="ja-JP" dirty="0"/>
              <a:t>6</a:t>
            </a:r>
            <a:r>
              <a:rPr lang="ja-JP" altLang="en-US" dirty="0"/>
              <a:t>歳未満、</a:t>
            </a:r>
            <a:r>
              <a:rPr lang="en-US" altLang="ja-JP" dirty="0"/>
              <a:t>6</a:t>
            </a:r>
            <a:r>
              <a:rPr lang="ja-JP" altLang="en-US" dirty="0"/>
              <a:t>～</a:t>
            </a:r>
            <a:r>
              <a:rPr lang="en-US" altLang="ja-JP" dirty="0"/>
              <a:t>11</a:t>
            </a:r>
            <a:r>
              <a:rPr lang="ja-JP" altLang="en-US" dirty="0"/>
              <a:t>歳、</a:t>
            </a:r>
            <a:r>
              <a:rPr lang="en-US" altLang="ja-JP" dirty="0"/>
              <a:t>12</a:t>
            </a:r>
            <a:r>
              <a:rPr lang="ja-JP" altLang="en-US" dirty="0"/>
              <a:t>～</a:t>
            </a:r>
            <a:r>
              <a:rPr lang="en-US" altLang="ja-JP" dirty="0"/>
              <a:t>19</a:t>
            </a:r>
            <a:r>
              <a:rPr lang="ja-JP" altLang="en-US" dirty="0"/>
              <a:t>歳、</a:t>
            </a:r>
            <a:r>
              <a:rPr lang="en-US" altLang="ja-JP" dirty="0" smtClean="0"/>
              <a:t>…</a:t>
            </a:r>
          </a:p>
          <a:p>
            <a:pPr lvl="1"/>
            <a:endParaRPr lang="en-US" altLang="ja-JP" dirty="0"/>
          </a:p>
          <a:p>
            <a:r>
              <a:rPr lang="ja-JP" altLang="en-US" dirty="0"/>
              <a:t>ライフサイクル</a:t>
            </a:r>
          </a:p>
          <a:p>
            <a:pPr lvl="1"/>
            <a:r>
              <a:rPr lang="ja-JP" altLang="en-US" dirty="0"/>
              <a:t>若年独身、若年既婚子供なし、</a:t>
            </a:r>
            <a:r>
              <a:rPr lang="en-US" altLang="ja-JP" dirty="0"/>
              <a:t>…</a:t>
            </a:r>
            <a:r>
              <a:rPr lang="ja-JP" altLang="en-US" dirty="0" err="1"/>
              <a:t>、</a:t>
            </a:r>
            <a:r>
              <a:rPr lang="ja-JP" altLang="en-US" dirty="0"/>
              <a:t>高年</a:t>
            </a:r>
            <a:r>
              <a:rPr lang="ja-JP" altLang="en-US" dirty="0" smtClean="0"/>
              <a:t>独身</a:t>
            </a:r>
            <a:endParaRPr lang="en-US" altLang="ja-JP" dirty="0" smtClean="0"/>
          </a:p>
          <a:p>
            <a:pPr lvl="1"/>
            <a:endParaRPr lang="ja-JP" altLang="en-US" dirty="0"/>
          </a:p>
          <a:p>
            <a:r>
              <a:rPr lang="ja-JP" altLang="en-US" dirty="0" smtClean="0"/>
              <a:t>性別</a:t>
            </a:r>
            <a:endParaRPr lang="en-US" altLang="ja-JP" dirty="0" smtClean="0"/>
          </a:p>
          <a:p>
            <a:endParaRPr lang="ja-JP" altLang="en-US" dirty="0"/>
          </a:p>
          <a:p>
            <a:r>
              <a:rPr lang="ja-JP" altLang="en-US" dirty="0" smtClean="0"/>
              <a:t>所得</a:t>
            </a:r>
            <a:endParaRPr lang="en-US" altLang="ja-JP" dirty="0" smtClean="0"/>
          </a:p>
          <a:p>
            <a:endParaRPr lang="ja-JP" altLang="en-US" dirty="0"/>
          </a:p>
          <a:p>
            <a:r>
              <a:rPr lang="ja-JP" altLang="en-US" dirty="0"/>
              <a:t>多属性人口統計的セグメンテーション</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dirty="0" smtClean="0"/>
              <a:t>社会心理的</a:t>
            </a:r>
            <a:r>
              <a:rPr lang="ja-JP" altLang="en-US" dirty="0"/>
              <a:t>変数</a:t>
            </a:r>
          </a:p>
        </p:txBody>
      </p:sp>
      <p:sp>
        <p:nvSpPr>
          <p:cNvPr id="6147" name="Rectangle 3"/>
          <p:cNvSpPr>
            <a:spLocks noGrp="1" noChangeArrowheads="1"/>
          </p:cNvSpPr>
          <p:nvPr>
            <p:ph type="body" idx="1"/>
          </p:nvPr>
        </p:nvSpPr>
        <p:spPr/>
        <p:txBody>
          <a:bodyPr/>
          <a:lstStyle/>
          <a:p>
            <a:pPr>
              <a:lnSpc>
                <a:spcPct val="90000"/>
              </a:lnSpc>
            </a:pPr>
            <a:r>
              <a:rPr lang="ja-JP" altLang="en-US" dirty="0" smtClean="0"/>
              <a:t>社会階層</a:t>
            </a:r>
          </a:p>
          <a:p>
            <a:pPr lvl="1">
              <a:lnSpc>
                <a:spcPct val="90000"/>
              </a:lnSpc>
              <a:buFontTx/>
              <a:buNone/>
            </a:pPr>
            <a:r>
              <a:rPr lang="ja-JP" altLang="en-US" dirty="0" smtClean="0"/>
              <a:t>　下流階層、中流階層、上流階層</a:t>
            </a:r>
            <a:endParaRPr lang="en-US" altLang="ja-JP" dirty="0" smtClean="0"/>
          </a:p>
          <a:p>
            <a:pPr lvl="1">
              <a:lnSpc>
                <a:spcPct val="90000"/>
              </a:lnSpc>
              <a:buFontTx/>
              <a:buNone/>
            </a:pPr>
            <a:endParaRPr lang="ja-JP" altLang="en-US" dirty="0" smtClean="0"/>
          </a:p>
          <a:p>
            <a:pPr>
              <a:lnSpc>
                <a:spcPct val="90000"/>
              </a:lnSpc>
            </a:pPr>
            <a:r>
              <a:rPr lang="ja-JP" altLang="en-US" dirty="0" smtClean="0"/>
              <a:t>ライフスタイル</a:t>
            </a:r>
            <a:endParaRPr lang="ja-JP" altLang="en-US" dirty="0"/>
          </a:p>
          <a:p>
            <a:pPr lvl="1">
              <a:lnSpc>
                <a:spcPct val="90000"/>
              </a:lnSpc>
            </a:pPr>
            <a:r>
              <a:rPr lang="en-US" altLang="ja-JP" dirty="0"/>
              <a:t>AIO (activity, interests, opinions)</a:t>
            </a:r>
            <a:r>
              <a:rPr lang="ja-JP" altLang="en-US" dirty="0"/>
              <a:t>モデル</a:t>
            </a:r>
          </a:p>
          <a:p>
            <a:pPr lvl="1">
              <a:lnSpc>
                <a:spcPct val="90000"/>
              </a:lnSpc>
            </a:pPr>
            <a:r>
              <a:rPr lang="en-US" altLang="ja-JP" dirty="0"/>
              <a:t>VALS</a:t>
            </a:r>
            <a:r>
              <a:rPr lang="ja-JP" altLang="en-US" dirty="0" smtClean="0"/>
              <a:t>モデル</a:t>
            </a:r>
            <a:endParaRPr lang="en-US" altLang="ja-JP" dirty="0" smtClean="0"/>
          </a:p>
          <a:p>
            <a:pPr lvl="1">
              <a:lnSpc>
                <a:spcPct val="90000"/>
              </a:lnSpc>
            </a:pPr>
            <a:endParaRPr lang="ja-JP" altLang="en-US" dirty="0"/>
          </a:p>
          <a:p>
            <a:pPr>
              <a:lnSpc>
                <a:spcPct val="90000"/>
              </a:lnSpc>
            </a:pPr>
            <a:r>
              <a:rPr lang="ja-JP" altLang="en-US" dirty="0"/>
              <a:t>性格</a:t>
            </a:r>
          </a:p>
          <a:p>
            <a:pPr lvl="1">
              <a:lnSpc>
                <a:spcPct val="90000"/>
              </a:lnSpc>
              <a:buFontTx/>
              <a:buNone/>
            </a:pPr>
            <a:r>
              <a:rPr lang="ja-JP" altLang="en-US" dirty="0"/>
              <a:t>　強迫的、社交的、権威主義的、野心的</a:t>
            </a:r>
          </a:p>
          <a:p>
            <a:pPr lvl="1">
              <a:lnSpc>
                <a:spcPct val="90000"/>
              </a:lnSpc>
              <a:buFontTx/>
              <a:buNone/>
            </a:pPr>
            <a:r>
              <a:rPr lang="ja-JP" altLang="en-US" dirty="0"/>
              <a:t>　例：フォードとシボレーの購入者に性格的差がある？</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8" name="Picture 4"/>
          <p:cNvPicPr>
            <a:picLocks noChangeAspect="1" noChangeArrowheads="1"/>
          </p:cNvPicPr>
          <p:nvPr/>
        </p:nvPicPr>
        <p:blipFill>
          <a:blip r:embed="rId3" cstate="print"/>
          <a:srcRect/>
          <a:stretch>
            <a:fillRect/>
          </a:stretch>
        </p:blipFill>
        <p:spPr bwMode="auto">
          <a:xfrm>
            <a:off x="827088" y="188913"/>
            <a:ext cx="5661025" cy="6381750"/>
          </a:xfrm>
          <a:prstGeom prst="rect">
            <a:avLst/>
          </a:prstGeom>
          <a:noFill/>
        </p:spPr>
      </p:pic>
      <p:sp>
        <p:nvSpPr>
          <p:cNvPr id="72710" name="Text Box 6"/>
          <p:cNvSpPr txBox="1">
            <a:spLocks noChangeArrowheads="1"/>
          </p:cNvSpPr>
          <p:nvPr/>
        </p:nvSpPr>
        <p:spPr bwMode="auto">
          <a:xfrm>
            <a:off x="7019925" y="333375"/>
            <a:ext cx="1454150" cy="366713"/>
          </a:xfrm>
          <a:prstGeom prst="rect">
            <a:avLst/>
          </a:prstGeom>
          <a:noFill/>
          <a:ln w="9525">
            <a:noFill/>
            <a:miter lim="800000"/>
            <a:headEnd/>
            <a:tailEnd/>
          </a:ln>
          <a:effectLst/>
        </p:spPr>
        <p:txBody>
          <a:bodyPr wrap="none">
            <a:spAutoFit/>
          </a:bodyPr>
          <a:lstStyle/>
          <a:p>
            <a:r>
              <a:rPr lang="ja-JP" altLang="en-US"/>
              <a:t>日本版</a:t>
            </a:r>
            <a:r>
              <a:rPr lang="en-US" altLang="ja-JP"/>
              <a:t>VALS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158</TotalTime>
  <Words>642</Words>
  <Application>Microsoft Office PowerPoint</Application>
  <PresentationFormat>画面に合わせる (4:3)</PresentationFormat>
  <Paragraphs>237</Paragraphs>
  <Slides>25</Slides>
  <Notes>25</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25</vt:i4>
      </vt:variant>
    </vt:vector>
  </HeadingPairs>
  <TitlesOfParts>
    <vt:vector size="27" baseType="lpstr">
      <vt:lpstr>アース</vt:lpstr>
      <vt:lpstr>グラフ</vt:lpstr>
      <vt:lpstr>STP戦略</vt:lpstr>
      <vt:lpstr>市場へのアプローチ</vt:lpstr>
      <vt:lpstr>STP戦略</vt:lpstr>
      <vt:lpstr>セグメンテーション</vt:lpstr>
      <vt:lpstr>セグメンテーションの基準</vt:lpstr>
      <vt:lpstr>地理的変数</vt:lpstr>
      <vt:lpstr>人口統計的変数</vt:lpstr>
      <vt:lpstr>社会心理的変数</vt:lpstr>
      <vt:lpstr>スライド 9</vt:lpstr>
      <vt:lpstr>行動的変数</vt:lpstr>
      <vt:lpstr>セグメンテーションの条件</vt:lpstr>
      <vt:lpstr>セグメンテーションの手順</vt:lpstr>
      <vt:lpstr>ターゲッティング</vt:lpstr>
      <vt:lpstr>市場セグメントの評価</vt:lpstr>
      <vt:lpstr>市場セグメントの選択</vt:lpstr>
      <vt:lpstr>ポジショニングの概念</vt:lpstr>
      <vt:lpstr>知覚マップの見方</vt:lpstr>
      <vt:lpstr>ポジショニング戦略</vt:lpstr>
      <vt:lpstr>ポジショニングの基準</vt:lpstr>
      <vt:lpstr>ポジショニングコンセプトの選定と開発</vt:lpstr>
      <vt:lpstr>いくつの差異をプロモーションすべきか</vt:lpstr>
      <vt:lpstr>ポジショニングの伝達</vt:lpstr>
      <vt:lpstr>ポジショニングを行なう際の誤り</vt:lpstr>
      <vt:lpstr>差別化マーケティングによるコスト</vt:lpstr>
      <vt:lpstr>ジョイント・スペースマップ</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STP戦略</dc:title>
  <cp:lastModifiedBy> </cp:lastModifiedBy>
  <cp:revision>6</cp:revision>
  <dcterms:modified xsi:type="dcterms:W3CDTF">2013-10-23T03:58:46Z</dcterms:modified>
</cp:coreProperties>
</file>