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2"/>
  </p:notesMasterIdLst>
  <p:sldIdLst>
    <p:sldId id="256" r:id="rId2"/>
    <p:sldId id="275" r:id="rId3"/>
    <p:sldId id="276" r:id="rId4"/>
    <p:sldId id="272" r:id="rId5"/>
    <p:sldId id="273" r:id="rId6"/>
    <p:sldId id="274" r:id="rId7"/>
    <p:sldId id="257" r:id="rId8"/>
    <p:sldId id="261" r:id="rId9"/>
    <p:sldId id="262" r:id="rId10"/>
    <p:sldId id="267" r:id="rId11"/>
    <p:sldId id="271" r:id="rId12"/>
    <p:sldId id="270" r:id="rId13"/>
    <p:sldId id="258" r:id="rId14"/>
    <p:sldId id="268" r:id="rId15"/>
    <p:sldId id="269" r:id="rId16"/>
    <p:sldId id="263" r:id="rId17"/>
    <p:sldId id="259" r:id="rId18"/>
    <p:sldId id="264" r:id="rId19"/>
    <p:sldId id="260" r:id="rId20"/>
    <p:sldId id="265" r:id="rId21"/>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99F1E8B-CA3F-462A-9540-8554D34C1439}" type="slidenum">
              <a:rPr lang="en-US" altLang="ja-JP"/>
              <a:pPr/>
              <a:t>&lt;#&gt;</a:t>
            </a:fld>
            <a:endParaRPr lang="en-US" altLang="ja-JP"/>
          </a:p>
        </p:txBody>
      </p:sp>
    </p:spTree>
    <p:extLst>
      <p:ext uri="{BB962C8B-B14F-4D97-AF65-F5344CB8AC3E}">
        <p14:creationId xmlns:p14="http://schemas.microsoft.com/office/powerpoint/2010/main" xmlns="" val="41489497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95AD54-2B32-4EDC-B20B-9E68353D8294}" type="slidenum">
              <a:rPr lang="en-US" altLang="ja-JP"/>
              <a:pPr/>
              <a:t>1</a:t>
            </a:fld>
            <a:endParaRPr lang="en-US" altLang="ja-JP"/>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99F1E8B-CA3F-462A-9540-8554D34C1439}" type="slidenum">
              <a:rPr lang="en-US" altLang="ja-JP" smtClean="0"/>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99F1E8B-CA3F-462A-9540-8554D34C1439}" type="slidenum">
              <a:rPr lang="en-US" altLang="ja-JP" smtClean="0"/>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99F1E8B-CA3F-462A-9540-8554D34C1439}" type="slidenum">
              <a:rPr lang="en-US" altLang="ja-JP" smtClean="0"/>
              <a:pPr/>
              <a:t>12</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E6E4CB-6BD9-4795-B4FB-C2D50B1ECD5C}" type="slidenum">
              <a:rPr lang="en-US" altLang="ja-JP"/>
              <a:pPr/>
              <a:t>13</a:t>
            </a:fld>
            <a:endParaRPr lang="en-US" altLang="ja-JP"/>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99F1E8B-CA3F-462A-9540-8554D34C1439}" type="slidenum">
              <a:rPr lang="en-US" altLang="ja-JP" smtClean="0"/>
              <a:pPr/>
              <a:t>14</a:t>
            </a:fld>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99F1E8B-CA3F-462A-9540-8554D34C1439}" type="slidenum">
              <a:rPr lang="en-US" altLang="ja-JP" smtClean="0"/>
              <a:pPr/>
              <a:t>15</a:t>
            </a:fld>
            <a:endParaRPr lang="en-US"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8A32A6-9F67-41AA-A399-5BF10EAF6CE8}" type="slidenum">
              <a:rPr lang="en-US" altLang="ja-JP"/>
              <a:pPr/>
              <a:t>16</a:t>
            </a:fld>
            <a:endParaRPr lang="en-US" altLang="ja-JP"/>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A978F6-42A2-4B1F-8B86-DED997EA6919}" type="slidenum">
              <a:rPr lang="en-US" altLang="ja-JP"/>
              <a:pPr/>
              <a:t>17</a:t>
            </a:fld>
            <a:endParaRPr lang="en-US" altLang="ja-JP"/>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5EE731-B094-4770-82CF-437A24EDE85B}" type="slidenum">
              <a:rPr lang="en-US" altLang="ja-JP"/>
              <a:pPr/>
              <a:t>18</a:t>
            </a:fld>
            <a:endParaRPr lang="en-US" altLang="ja-JP"/>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42641C-F617-41A3-AFE6-70E48F6F5C22}" type="slidenum">
              <a:rPr lang="en-US" altLang="ja-JP"/>
              <a:pPr/>
              <a:t>19</a:t>
            </a:fld>
            <a:endParaRPr lang="en-US" altLang="ja-JP"/>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634311A-6088-453F-B06F-F03F1D597B33}"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689EE3-CCFC-48F0-A849-D85D54CC3117}" type="slidenum">
              <a:rPr lang="en-US" altLang="ja-JP"/>
              <a:pPr/>
              <a:t>20</a:t>
            </a:fld>
            <a:endParaRPr lang="en-US" altLang="ja-JP"/>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634311A-6088-453F-B06F-F03F1D597B33}"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634311A-6088-453F-B06F-F03F1D597B33}"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634311A-6088-453F-B06F-F03F1D597B33}"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634311A-6088-453F-B06F-F03F1D597B33}"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CC5EAB-B499-4C80-AB74-A2F24B96FC5A}" type="slidenum">
              <a:rPr lang="en-US" altLang="ja-JP"/>
              <a:pPr/>
              <a:t>7</a:t>
            </a:fld>
            <a:endParaRPr lang="en-US" altLang="ja-JP"/>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BEABE9-9AA5-4911-B76D-2B9925DCB248}" type="slidenum">
              <a:rPr lang="en-US" altLang="ja-JP"/>
              <a:pPr/>
              <a:t>8</a:t>
            </a:fld>
            <a:endParaRPr lang="en-US" altLang="ja-JP"/>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EFEF42-F02A-4DB8-9D68-45BAB42EED84}" type="slidenum">
              <a:rPr lang="en-US" altLang="ja-JP"/>
              <a:pPr/>
              <a:t>9</a:t>
            </a:fld>
            <a:endParaRPr lang="en-US" altLang="ja-JP"/>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endParaRPr lang="en-US" altLang="ja-JP"/>
          </a:p>
        </p:txBody>
      </p:sp>
      <p:sp>
        <p:nvSpPr>
          <p:cNvPr id="17" name="フッター プレースホルダ 16"/>
          <p:cNvSpPr>
            <a:spLocks noGrp="1"/>
          </p:cNvSpPr>
          <p:nvPr>
            <p:ph type="ftr" sz="quarter" idx="11"/>
          </p:nvPr>
        </p:nvSpPr>
        <p:spPr>
          <a:xfrm>
            <a:off x="2898648" y="6355080"/>
            <a:ext cx="3474720" cy="365760"/>
          </a:xfrm>
        </p:spPr>
        <p:txBody>
          <a:bodyPr/>
          <a:lstStyle/>
          <a:p>
            <a:endParaRPr lang="en-US" altLang="ja-JP"/>
          </a:p>
        </p:txBody>
      </p:sp>
      <p:sp>
        <p:nvSpPr>
          <p:cNvPr id="29" name="スライド番号プレースホルダ 28"/>
          <p:cNvSpPr>
            <a:spLocks noGrp="1"/>
          </p:cNvSpPr>
          <p:nvPr>
            <p:ph type="sldNum" sz="quarter" idx="12"/>
          </p:nvPr>
        </p:nvSpPr>
        <p:spPr>
          <a:xfrm>
            <a:off x="1216152" y="6355080"/>
            <a:ext cx="1219200" cy="365760"/>
          </a:xfrm>
        </p:spPr>
        <p:txBody>
          <a:bodyPr/>
          <a:lstStyle/>
          <a:p>
            <a:fld id="{24DF585B-98AA-4110-83DD-9B4DDD35DD81}" type="slidenum">
              <a:rPr lang="en-US" altLang="ja-JP" smtClean="0"/>
              <a:pPr/>
              <a:t>&lt;#&gt;</a:t>
            </a:fld>
            <a:endParaRPr lang="en-US" altLang="ja-JP"/>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DEAC9D33-17EF-48AC-874C-BB8FB77B4615}" type="slidenum">
              <a:rPr lang="en-US" altLang="ja-JP" smtClean="0"/>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B838F8FA-35AD-4886-A840-68341AA9F1D4}" type="slidenum">
              <a:rPr lang="en-US" altLang="ja-JP" smtClean="0"/>
              <a:pPr/>
              <a:t>&lt;#&gt;</a:t>
            </a:fld>
            <a:endParaRPr lang="en-US" altLang="ja-JP"/>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endParaRPr lang="en-US" altLang="ja-JP"/>
          </a:p>
        </p:txBody>
      </p:sp>
      <p:sp>
        <p:nvSpPr>
          <p:cNvPr id="5" name="フッター プレースホルダ 4"/>
          <p:cNvSpPr>
            <a:spLocks noGrp="1"/>
          </p:cNvSpPr>
          <p:nvPr>
            <p:ph type="ftr" sz="quarter" idx="11"/>
          </p:nvPr>
        </p:nvSpPr>
        <p:spPr/>
        <p:txBody>
          <a:bodyPr/>
          <a:lstStyle/>
          <a:p>
            <a:endParaRPr lang="en-US" altLang="ja-JP"/>
          </a:p>
        </p:txBody>
      </p:sp>
      <p:sp>
        <p:nvSpPr>
          <p:cNvPr id="6" name="スライド番号プレースホルダ 5"/>
          <p:cNvSpPr>
            <a:spLocks noGrp="1"/>
          </p:cNvSpPr>
          <p:nvPr>
            <p:ph type="sldNum" sz="quarter" idx="12"/>
          </p:nvPr>
        </p:nvSpPr>
        <p:spPr/>
        <p:txBody>
          <a:bodyPr/>
          <a:lstStyle/>
          <a:p>
            <a:fld id="{35BC2FBC-02E3-43DB-A4DF-C248492C1A28}" type="slidenum">
              <a:rPr lang="en-US" altLang="ja-JP" smtClean="0"/>
              <a:pPr/>
              <a:t>&lt;#&gt;</a:t>
            </a:fld>
            <a:endParaRPr lang="en-US" altLang="ja-JP"/>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endParaRPr lang="en-US" altLang="ja-JP"/>
          </a:p>
        </p:txBody>
      </p:sp>
      <p:sp>
        <p:nvSpPr>
          <p:cNvPr id="5" name="フッター プレースホルダ 4"/>
          <p:cNvSpPr>
            <a:spLocks noGrp="1"/>
          </p:cNvSpPr>
          <p:nvPr>
            <p:ph type="ftr" sz="quarter" idx="11"/>
          </p:nvPr>
        </p:nvSpPr>
        <p:spPr>
          <a:xfrm>
            <a:off x="2898648" y="6355080"/>
            <a:ext cx="3474720" cy="365760"/>
          </a:xfrm>
        </p:spPr>
        <p:txBody>
          <a:bodyPr/>
          <a:lstStyle/>
          <a:p>
            <a:endParaRPr lang="en-US" altLang="ja-JP"/>
          </a:p>
        </p:txBody>
      </p:sp>
      <p:sp>
        <p:nvSpPr>
          <p:cNvPr id="6" name="スライド番号プレースホルダ 5"/>
          <p:cNvSpPr>
            <a:spLocks noGrp="1"/>
          </p:cNvSpPr>
          <p:nvPr>
            <p:ph type="sldNum" sz="quarter" idx="12"/>
          </p:nvPr>
        </p:nvSpPr>
        <p:spPr>
          <a:xfrm>
            <a:off x="1069848" y="6355080"/>
            <a:ext cx="1520952" cy="365760"/>
          </a:xfrm>
        </p:spPr>
        <p:txBody>
          <a:bodyPr/>
          <a:lstStyle/>
          <a:p>
            <a:fld id="{EEDD42B0-593C-4277-B6AC-C055FEDD848A}" type="slidenum">
              <a:rPr lang="en-US" altLang="ja-JP" smtClean="0"/>
              <a:pPr/>
              <a:t>&lt;#&gt;</a:t>
            </a:fld>
            <a:endParaRPr lang="en-US" altLang="ja-JP"/>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F30D2B59-B16E-454C-81D8-55C17256A2B1}" type="slidenum">
              <a:rPr lang="en-US" altLang="ja-JP" smtClean="0"/>
              <a:pPr/>
              <a:t>&lt;#&gt;</a:t>
            </a:fld>
            <a:endParaRPr lang="en-US" altLang="ja-JP"/>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endParaRPr lang="en-US" altLang="ja-JP"/>
          </a:p>
        </p:txBody>
      </p:sp>
      <p:sp>
        <p:nvSpPr>
          <p:cNvPr id="8" name="フッター プレースホルダ 7"/>
          <p:cNvSpPr>
            <a:spLocks noGrp="1"/>
          </p:cNvSpPr>
          <p:nvPr>
            <p:ph type="ftr" sz="quarter" idx="11"/>
          </p:nvPr>
        </p:nvSpPr>
        <p:spPr/>
        <p:txBody>
          <a:bodyPr/>
          <a:lstStyle/>
          <a:p>
            <a:endParaRPr lang="en-US" altLang="ja-JP"/>
          </a:p>
        </p:txBody>
      </p:sp>
      <p:sp>
        <p:nvSpPr>
          <p:cNvPr id="9" name="スライド番号プレースホルダ 8"/>
          <p:cNvSpPr>
            <a:spLocks noGrp="1"/>
          </p:cNvSpPr>
          <p:nvPr>
            <p:ph type="sldNum" sz="quarter" idx="12"/>
          </p:nvPr>
        </p:nvSpPr>
        <p:spPr/>
        <p:txBody>
          <a:bodyPr/>
          <a:lstStyle/>
          <a:p>
            <a:fld id="{2E7A285F-F0AA-4440-9535-7AC3D5A4C68D}" type="slidenum">
              <a:rPr lang="en-US" altLang="ja-JP" smtClean="0"/>
              <a:pPr/>
              <a:t>&lt;#&gt;</a:t>
            </a:fld>
            <a:endParaRPr lang="en-US" altLang="ja-JP"/>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endParaRPr lang="en-US" altLang="ja-JP"/>
          </a:p>
        </p:txBody>
      </p:sp>
      <p:sp>
        <p:nvSpPr>
          <p:cNvPr id="4" name="フッター プレースホルダ 3"/>
          <p:cNvSpPr>
            <a:spLocks noGrp="1"/>
          </p:cNvSpPr>
          <p:nvPr>
            <p:ph type="ftr" sz="quarter" idx="11"/>
          </p:nvPr>
        </p:nvSpPr>
        <p:spPr/>
        <p:txBody>
          <a:bodyPr/>
          <a:lstStyle/>
          <a:p>
            <a:endParaRPr lang="en-US" altLang="ja-JP"/>
          </a:p>
        </p:txBody>
      </p:sp>
      <p:sp>
        <p:nvSpPr>
          <p:cNvPr id="5" name="スライド番号プレースホルダ 4"/>
          <p:cNvSpPr>
            <a:spLocks noGrp="1"/>
          </p:cNvSpPr>
          <p:nvPr>
            <p:ph type="sldNum" sz="quarter" idx="12"/>
          </p:nvPr>
        </p:nvSpPr>
        <p:spPr/>
        <p:txBody>
          <a:bodyPr/>
          <a:lstStyle/>
          <a:p>
            <a:fld id="{3D11B806-7493-4078-B31E-D3F3AB1CB4CC}" type="slidenum">
              <a:rPr lang="en-US" altLang="ja-JP" smtClean="0"/>
              <a:pPr/>
              <a:t>&lt;#&gt;</a:t>
            </a:fld>
            <a:endParaRPr lang="en-US" altLang="ja-JP"/>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lang="en-US" altLang="ja-JP"/>
          </a:p>
        </p:txBody>
      </p:sp>
      <p:sp>
        <p:nvSpPr>
          <p:cNvPr id="3" name="フッター プレースホルダ 2"/>
          <p:cNvSpPr>
            <a:spLocks noGrp="1"/>
          </p:cNvSpPr>
          <p:nvPr>
            <p:ph type="ftr" sz="quarter" idx="11"/>
          </p:nvPr>
        </p:nvSpPr>
        <p:spPr/>
        <p:txBody>
          <a:bodyPr/>
          <a:lstStyle/>
          <a:p>
            <a:endParaRPr lang="en-US" altLang="ja-JP"/>
          </a:p>
        </p:txBody>
      </p:sp>
      <p:sp>
        <p:nvSpPr>
          <p:cNvPr id="4" name="スライド番号プレースホルダ 3"/>
          <p:cNvSpPr>
            <a:spLocks noGrp="1"/>
          </p:cNvSpPr>
          <p:nvPr>
            <p:ph type="sldNum" sz="quarter" idx="12"/>
          </p:nvPr>
        </p:nvSpPr>
        <p:spPr/>
        <p:txBody>
          <a:bodyPr/>
          <a:lstStyle/>
          <a:p>
            <a:fld id="{3B834AF9-B95E-43DE-B846-414264385275}" type="slidenum">
              <a:rPr lang="en-US" altLang="ja-JP" smtClean="0"/>
              <a:pPr/>
              <a:t>&lt;#&gt;</a:t>
            </a:fld>
            <a:endParaRPr lang="en-US" altLang="ja-JP"/>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5D3BC0F3-DDA2-4E80-BC27-CDA46CA22E1C}" type="slidenum">
              <a:rPr lang="en-US" altLang="ja-JP" smtClean="0"/>
              <a:pPr/>
              <a:t>&lt;#&gt;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endParaRPr lang="en-US" altLang="ja-JP"/>
          </a:p>
        </p:txBody>
      </p:sp>
      <p:sp>
        <p:nvSpPr>
          <p:cNvPr id="6" name="フッター プレースホルダ 5"/>
          <p:cNvSpPr>
            <a:spLocks noGrp="1"/>
          </p:cNvSpPr>
          <p:nvPr>
            <p:ph type="ftr" sz="quarter" idx="11"/>
          </p:nvPr>
        </p:nvSpPr>
        <p:spPr/>
        <p:txBody>
          <a:bodyPr/>
          <a:lstStyle/>
          <a:p>
            <a:endParaRPr lang="en-US" altLang="ja-JP"/>
          </a:p>
        </p:txBody>
      </p:sp>
      <p:sp>
        <p:nvSpPr>
          <p:cNvPr id="7" name="スライド番号プレースホルダ 6"/>
          <p:cNvSpPr>
            <a:spLocks noGrp="1"/>
          </p:cNvSpPr>
          <p:nvPr>
            <p:ph type="sldNum" sz="quarter" idx="12"/>
          </p:nvPr>
        </p:nvSpPr>
        <p:spPr/>
        <p:txBody>
          <a:bodyPr/>
          <a:lstStyle/>
          <a:p>
            <a:fld id="{65E7AC74-347E-4E8B-AD3B-5EA138414326}" type="slidenum">
              <a:rPr lang="en-US" altLang="ja-JP" smtClean="0"/>
              <a:pPr/>
              <a:t>&lt;#&gt;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en-US" altLang="ja-JP"/>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ltLang="ja-JP"/>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CF2A161-9F29-40C5-9B39-C4BC22C96BAE}" type="slidenum">
              <a:rPr lang="en-US" altLang="ja-JP" smtClean="0"/>
              <a:pPr/>
              <a:t>&lt;#&gt;</a:t>
            </a:fld>
            <a:endParaRPr lang="en-US" altLang="ja-JP"/>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r>
              <a:rPr lang="ja-JP" altLang="en-US" dirty="0"/>
              <a:t/>
            </a:r>
            <a:br>
              <a:rPr lang="ja-JP" altLang="en-US" dirty="0"/>
            </a:br>
            <a:r>
              <a:rPr lang="ja-JP" altLang="en-US" dirty="0" smtClean="0"/>
              <a:t>消費者行動</a:t>
            </a:r>
            <a:endParaRPr lang="ja-JP" altLang="en-US" dirty="0"/>
          </a:p>
        </p:txBody>
      </p:sp>
      <p:sp>
        <p:nvSpPr>
          <p:cNvPr id="2051" name="Rectangle 3"/>
          <p:cNvSpPr>
            <a:spLocks noGrp="1" noChangeArrowheads="1"/>
          </p:cNvSpPr>
          <p:nvPr>
            <p:ph type="subTitle" idx="1"/>
          </p:nvPr>
        </p:nvSpPr>
        <p:spPr/>
        <p:txBody>
          <a:bodyPr/>
          <a:lstStyle/>
          <a:p>
            <a:endParaRPr lang="ja-JP" altLang="ja-JP"/>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問題解決の方略</a:t>
            </a:r>
            <a:endParaRPr kumimoji="1" lang="ja-JP" altLang="en-US" dirty="0"/>
          </a:p>
        </p:txBody>
      </p:sp>
      <p:sp>
        <p:nvSpPr>
          <p:cNvPr id="4" name="上下矢印 3"/>
          <p:cNvSpPr/>
          <p:nvPr/>
        </p:nvSpPr>
        <p:spPr>
          <a:xfrm>
            <a:off x="971600" y="1844824"/>
            <a:ext cx="864096" cy="3744416"/>
          </a:xfrm>
          <a:prstGeom prst="upDownArrow">
            <a:avLst/>
          </a:prstGeom>
          <a:gradFill flip="none" rotWithShape="1">
            <a:gsLst>
              <a:gs pos="0">
                <a:srgbClr val="5E9EFF"/>
              </a:gs>
              <a:gs pos="39999">
                <a:srgbClr val="85C2FF"/>
              </a:gs>
              <a:gs pos="70000">
                <a:srgbClr val="C4D6EB"/>
              </a:gs>
              <a:gs pos="100000">
                <a:srgbClr val="FFEBFA"/>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11560" y="1412776"/>
            <a:ext cx="1547218" cy="369332"/>
          </a:xfrm>
          <a:prstGeom prst="rect">
            <a:avLst/>
          </a:prstGeom>
          <a:noFill/>
        </p:spPr>
        <p:txBody>
          <a:bodyPr wrap="none" rtlCol="0">
            <a:spAutoFit/>
          </a:bodyPr>
          <a:lstStyle/>
          <a:p>
            <a:r>
              <a:rPr kumimoji="1" lang="ja-JP" altLang="en-US" dirty="0" smtClean="0"/>
              <a:t>具体的な問題</a:t>
            </a:r>
            <a:endParaRPr kumimoji="1" lang="ja-JP" altLang="en-US" dirty="0"/>
          </a:p>
        </p:txBody>
      </p:sp>
      <p:sp>
        <p:nvSpPr>
          <p:cNvPr id="6" name="テキスト ボックス 5"/>
          <p:cNvSpPr txBox="1"/>
          <p:nvPr/>
        </p:nvSpPr>
        <p:spPr>
          <a:xfrm>
            <a:off x="611560" y="5733256"/>
            <a:ext cx="1547218" cy="369332"/>
          </a:xfrm>
          <a:prstGeom prst="rect">
            <a:avLst/>
          </a:prstGeom>
          <a:noFill/>
        </p:spPr>
        <p:txBody>
          <a:bodyPr wrap="none" rtlCol="0">
            <a:spAutoFit/>
          </a:bodyPr>
          <a:lstStyle/>
          <a:p>
            <a:r>
              <a:rPr lang="ja-JP" altLang="en-US" dirty="0"/>
              <a:t>抽象</a:t>
            </a:r>
            <a:r>
              <a:rPr kumimoji="1" lang="ja-JP" altLang="en-US" dirty="0" smtClean="0"/>
              <a:t>的な問題</a:t>
            </a:r>
            <a:endParaRPr kumimoji="1" lang="ja-JP" altLang="en-US" dirty="0"/>
          </a:p>
        </p:txBody>
      </p:sp>
      <p:sp>
        <p:nvSpPr>
          <p:cNvPr id="7" name="テキスト ボックス 6"/>
          <p:cNvSpPr txBox="1"/>
          <p:nvPr/>
        </p:nvSpPr>
        <p:spPr>
          <a:xfrm>
            <a:off x="2123728" y="2348880"/>
            <a:ext cx="1790875" cy="369332"/>
          </a:xfrm>
          <a:prstGeom prst="rect">
            <a:avLst/>
          </a:prstGeom>
          <a:noFill/>
        </p:spPr>
        <p:txBody>
          <a:bodyPr wrap="none" rtlCol="0">
            <a:spAutoFit/>
          </a:bodyPr>
          <a:lstStyle/>
          <a:p>
            <a:r>
              <a:rPr kumimoji="1" lang="ja-JP" altLang="en-US" dirty="0" smtClean="0"/>
              <a:t>手段</a:t>
            </a:r>
            <a:r>
              <a:rPr kumimoji="1" lang="ja-JP" altLang="en-US" dirty="0" err="1" smtClean="0"/>
              <a:t>ー</a:t>
            </a:r>
            <a:r>
              <a:rPr kumimoji="1" lang="ja-JP" altLang="en-US" dirty="0" smtClean="0"/>
              <a:t>目標方略</a:t>
            </a:r>
            <a:endParaRPr kumimoji="1" lang="en-US" altLang="ja-JP" dirty="0" smtClean="0"/>
          </a:p>
        </p:txBody>
      </p:sp>
      <p:sp>
        <p:nvSpPr>
          <p:cNvPr id="8" name="テキスト ボックス 7"/>
          <p:cNvSpPr txBox="1"/>
          <p:nvPr/>
        </p:nvSpPr>
        <p:spPr>
          <a:xfrm>
            <a:off x="2123435" y="4653136"/>
            <a:ext cx="1800493" cy="369332"/>
          </a:xfrm>
          <a:prstGeom prst="rect">
            <a:avLst/>
          </a:prstGeom>
          <a:noFill/>
        </p:spPr>
        <p:txBody>
          <a:bodyPr wrap="none" rtlCol="0">
            <a:spAutoFit/>
          </a:bodyPr>
          <a:lstStyle/>
          <a:p>
            <a:r>
              <a:rPr lang="ja-JP" altLang="en-US" dirty="0" smtClean="0"/>
              <a:t>副目標設定</a:t>
            </a:r>
            <a:r>
              <a:rPr kumimoji="1" lang="ja-JP" altLang="en-US" dirty="0" smtClean="0"/>
              <a:t>方略</a:t>
            </a:r>
            <a:endParaRPr kumimoji="1" lang="en-US" altLang="ja-JP" dirty="0" smtClean="0"/>
          </a:p>
        </p:txBody>
      </p:sp>
      <p:sp>
        <p:nvSpPr>
          <p:cNvPr id="9" name="テキスト ボックス 8"/>
          <p:cNvSpPr txBox="1"/>
          <p:nvPr/>
        </p:nvSpPr>
        <p:spPr>
          <a:xfrm>
            <a:off x="6300192" y="4005064"/>
            <a:ext cx="646331"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kumimoji="1" lang="ja-JP" altLang="en-US" dirty="0" smtClean="0"/>
              <a:t>目標</a:t>
            </a:r>
            <a:endParaRPr kumimoji="1" lang="ja-JP" altLang="en-US" dirty="0"/>
          </a:p>
        </p:txBody>
      </p:sp>
      <p:sp>
        <p:nvSpPr>
          <p:cNvPr id="10" name="テキスト ボックス 9"/>
          <p:cNvSpPr txBox="1"/>
          <p:nvPr/>
        </p:nvSpPr>
        <p:spPr>
          <a:xfrm>
            <a:off x="5004048" y="4797152"/>
            <a:ext cx="1034257"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dirty="0" smtClean="0"/>
              <a:t>副目標１</a:t>
            </a:r>
            <a:endParaRPr kumimoji="1" lang="ja-JP" altLang="en-US" dirty="0"/>
          </a:p>
        </p:txBody>
      </p:sp>
      <p:sp>
        <p:nvSpPr>
          <p:cNvPr id="11" name="テキスト ボックス 10"/>
          <p:cNvSpPr txBox="1"/>
          <p:nvPr/>
        </p:nvSpPr>
        <p:spPr>
          <a:xfrm>
            <a:off x="6156176" y="4797152"/>
            <a:ext cx="1034257" cy="369332"/>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r>
              <a:rPr kumimoji="1" lang="ja-JP" altLang="en-US" dirty="0" smtClean="0"/>
              <a:t>副目標２</a:t>
            </a:r>
            <a:endParaRPr kumimoji="1" lang="ja-JP" altLang="en-US" dirty="0"/>
          </a:p>
        </p:txBody>
      </p:sp>
      <p:sp>
        <p:nvSpPr>
          <p:cNvPr id="12" name="テキスト ボックス 11"/>
          <p:cNvSpPr txBox="1"/>
          <p:nvPr/>
        </p:nvSpPr>
        <p:spPr>
          <a:xfrm>
            <a:off x="7308304" y="4797152"/>
            <a:ext cx="1034257" cy="369332"/>
          </a:xfrm>
          <a:prstGeom prst="rect">
            <a:avLst/>
          </a:prstGeom>
        </p:spPr>
        <p:style>
          <a:lnRef idx="1">
            <a:schemeClr val="accent4"/>
          </a:lnRef>
          <a:fillRef idx="2">
            <a:schemeClr val="accent4"/>
          </a:fillRef>
          <a:effectRef idx="1">
            <a:schemeClr val="accent4"/>
          </a:effectRef>
          <a:fontRef idx="minor">
            <a:schemeClr val="dk1"/>
          </a:fontRef>
        </p:style>
        <p:txBody>
          <a:bodyPr wrap="none" rtlCol="0">
            <a:spAutoFit/>
          </a:bodyPr>
          <a:lstStyle/>
          <a:p>
            <a:r>
              <a:rPr kumimoji="1" lang="ja-JP" altLang="en-US" dirty="0" smtClean="0"/>
              <a:t>副目標３</a:t>
            </a:r>
            <a:endParaRPr kumimoji="1" lang="ja-JP" altLang="en-US" dirty="0"/>
          </a:p>
        </p:txBody>
      </p:sp>
      <p:cxnSp>
        <p:nvCxnSpPr>
          <p:cNvPr id="14" name="直線矢印コネクタ 13"/>
          <p:cNvCxnSpPr>
            <a:stCxn id="9" idx="2"/>
            <a:endCxn id="10" idx="0"/>
          </p:cNvCxnSpPr>
          <p:nvPr/>
        </p:nvCxnSpPr>
        <p:spPr>
          <a:xfrm flipH="1">
            <a:off x="5521177" y="4374396"/>
            <a:ext cx="1102181" cy="422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9" idx="2"/>
            <a:endCxn id="11" idx="0"/>
          </p:cNvCxnSpPr>
          <p:nvPr/>
        </p:nvCxnSpPr>
        <p:spPr>
          <a:xfrm>
            <a:off x="6623358" y="4374396"/>
            <a:ext cx="49947" cy="422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9" idx="2"/>
            <a:endCxn id="12" idx="0"/>
          </p:cNvCxnSpPr>
          <p:nvPr/>
        </p:nvCxnSpPr>
        <p:spPr>
          <a:xfrm>
            <a:off x="6623358" y="4374396"/>
            <a:ext cx="1202075" cy="422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フレーミング効果</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意思決定問題の客観的な特徴がまったく同じで、かつその情報が指示する対象が同じであっても、その問題認識の心理的な構成、すなわち決定フレーム</a:t>
            </a:r>
            <a:r>
              <a:rPr kumimoji="1" lang="en-US" altLang="ja-JP" dirty="0" smtClean="0"/>
              <a:t>(decision frame)</a:t>
            </a:r>
            <a:r>
              <a:rPr kumimoji="1" lang="ja-JP" altLang="en-US" dirty="0" smtClean="0"/>
              <a:t>によって、結果が</a:t>
            </a:r>
            <a:r>
              <a:rPr lang="ja-JP" altLang="en-US" dirty="0" smtClean="0"/>
              <a:t>異なることがある。</a:t>
            </a:r>
            <a:endParaRPr lang="en-US" altLang="ja-JP" dirty="0" smtClean="0"/>
          </a:p>
          <a:p>
            <a:pPr>
              <a:buNone/>
            </a:pPr>
            <a:r>
              <a:rPr lang="ja-JP" altLang="en-US" dirty="0" smtClean="0"/>
              <a:t>  （</a:t>
            </a:r>
            <a:r>
              <a:rPr lang="en-US" altLang="ja-JP" dirty="0" err="1" smtClean="0"/>
              <a:t>Tversky</a:t>
            </a:r>
            <a:r>
              <a:rPr lang="en-US" altLang="ja-JP" dirty="0" smtClean="0"/>
              <a:t> &amp; </a:t>
            </a:r>
            <a:r>
              <a:rPr lang="en-US" altLang="ja-JP" dirty="0" err="1" smtClean="0"/>
              <a:t>Kahneman</a:t>
            </a:r>
            <a:r>
              <a:rPr lang="en-US" altLang="ja-JP" dirty="0" smtClean="0"/>
              <a:t>, 1981)</a:t>
            </a:r>
          </a:p>
          <a:p>
            <a:pPr lvl="1">
              <a:buNone/>
            </a:pP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情報探索</a:t>
            </a:r>
            <a:endParaRPr kumimoji="1" lang="ja-JP" altLang="en-US" dirty="0"/>
          </a:p>
        </p:txBody>
      </p:sp>
      <p:sp>
        <p:nvSpPr>
          <p:cNvPr id="4" name="角丸四角形 3"/>
          <p:cNvSpPr/>
          <p:nvPr/>
        </p:nvSpPr>
        <p:spPr>
          <a:xfrm>
            <a:off x="899592" y="2708920"/>
            <a:ext cx="1584176" cy="1872208"/>
          </a:xfrm>
          <a:prstGeom prst="roundRect">
            <a:avLst/>
          </a:prstGeom>
        </p:spPr>
        <p:style>
          <a:lnRef idx="1">
            <a:schemeClr val="accent5"/>
          </a:lnRef>
          <a:fillRef idx="2">
            <a:schemeClr val="accent5"/>
          </a:fillRef>
          <a:effectRef idx="1">
            <a:schemeClr val="accent5"/>
          </a:effectRef>
          <a:fontRef idx="minor">
            <a:schemeClr val="dk1"/>
          </a:fontRef>
        </p:style>
        <p:txBody>
          <a:bodyPr rtlCol="0" anchor="t"/>
          <a:lstStyle/>
          <a:p>
            <a:endParaRPr kumimoji="1" lang="en-US" altLang="ja-JP" dirty="0" smtClean="0"/>
          </a:p>
          <a:p>
            <a:r>
              <a:rPr lang="ja-JP" altLang="en-US" dirty="0" smtClean="0"/>
              <a:t>金銭的リスク</a:t>
            </a:r>
            <a:endParaRPr lang="en-US" altLang="ja-JP" dirty="0" smtClean="0"/>
          </a:p>
          <a:p>
            <a:r>
              <a:rPr kumimoji="1" lang="ja-JP" altLang="en-US" dirty="0"/>
              <a:t>機能的</a:t>
            </a:r>
            <a:r>
              <a:rPr kumimoji="1" lang="ja-JP" altLang="en-US" dirty="0" smtClean="0"/>
              <a:t>リスク</a:t>
            </a:r>
            <a:endParaRPr kumimoji="1" lang="en-US" altLang="ja-JP" dirty="0" smtClean="0"/>
          </a:p>
          <a:p>
            <a:r>
              <a:rPr lang="ja-JP" altLang="en-US" dirty="0"/>
              <a:t>心理的リスク</a:t>
            </a:r>
            <a:endParaRPr kumimoji="1" lang="en-US" altLang="ja-JP" dirty="0" smtClean="0"/>
          </a:p>
          <a:p>
            <a:r>
              <a:rPr lang="ja-JP" altLang="en-US" dirty="0" smtClean="0"/>
              <a:t>社会的リスク</a:t>
            </a:r>
            <a:endParaRPr lang="en-US" altLang="ja-JP" dirty="0" smtClean="0"/>
          </a:p>
          <a:p>
            <a:endParaRPr kumimoji="1" lang="ja-JP" altLang="en-US" dirty="0"/>
          </a:p>
        </p:txBody>
      </p:sp>
      <p:sp>
        <p:nvSpPr>
          <p:cNvPr id="5" name="テキスト ボックス 4"/>
          <p:cNvSpPr txBox="1"/>
          <p:nvPr/>
        </p:nvSpPr>
        <p:spPr>
          <a:xfrm>
            <a:off x="683568" y="2204864"/>
            <a:ext cx="2164375" cy="369332"/>
          </a:xfrm>
          <a:prstGeom prst="rect">
            <a:avLst/>
          </a:prstGeom>
          <a:noFill/>
        </p:spPr>
        <p:txBody>
          <a:bodyPr wrap="none" rtlCol="0">
            <a:spAutoFit/>
          </a:bodyPr>
          <a:lstStyle/>
          <a:p>
            <a:r>
              <a:rPr kumimoji="1" lang="ja-JP" altLang="en-US" dirty="0" smtClean="0"/>
              <a:t>購買にともなうリスク</a:t>
            </a:r>
            <a:endParaRPr kumimoji="1" lang="ja-JP" altLang="en-US" dirty="0"/>
          </a:p>
        </p:txBody>
      </p:sp>
      <p:sp>
        <p:nvSpPr>
          <p:cNvPr id="6" name="円/楕円 5"/>
          <p:cNvSpPr/>
          <p:nvPr/>
        </p:nvSpPr>
        <p:spPr>
          <a:xfrm>
            <a:off x="3635896" y="3140968"/>
            <a:ext cx="1656184" cy="9144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情報探索</a:t>
            </a:r>
            <a:endParaRPr kumimoji="1" lang="ja-JP" altLang="en-US" dirty="0"/>
          </a:p>
        </p:txBody>
      </p:sp>
      <p:sp>
        <p:nvSpPr>
          <p:cNvPr id="7" name="角丸四角形 6"/>
          <p:cNvSpPr/>
          <p:nvPr/>
        </p:nvSpPr>
        <p:spPr>
          <a:xfrm>
            <a:off x="6372200" y="3068960"/>
            <a:ext cx="1656184" cy="108012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リスク削減</a:t>
            </a:r>
            <a:endParaRPr kumimoji="1" lang="ja-JP" altLang="en-US" dirty="0"/>
          </a:p>
        </p:txBody>
      </p:sp>
      <p:sp>
        <p:nvSpPr>
          <p:cNvPr id="9" name="右矢印 8"/>
          <p:cNvSpPr/>
          <p:nvPr/>
        </p:nvSpPr>
        <p:spPr>
          <a:xfrm>
            <a:off x="2627784" y="3356992"/>
            <a:ext cx="864096"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5364088" y="3356992"/>
            <a:ext cx="864096"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ja-JP" altLang="en-US" dirty="0"/>
              <a:t>情報</a:t>
            </a:r>
            <a:r>
              <a:rPr lang="ja-JP" altLang="en-US" dirty="0" smtClean="0"/>
              <a:t>探索のタイプ</a:t>
            </a:r>
            <a:endParaRPr lang="ja-JP" altLang="en-US" dirty="0"/>
          </a:p>
        </p:txBody>
      </p:sp>
      <p:sp>
        <p:nvSpPr>
          <p:cNvPr id="4099" name="Rectangle 3"/>
          <p:cNvSpPr>
            <a:spLocks noGrp="1" noChangeArrowheads="1"/>
          </p:cNvSpPr>
          <p:nvPr>
            <p:ph sz="quarter" idx="1"/>
          </p:nvPr>
        </p:nvSpPr>
        <p:spPr/>
        <p:txBody>
          <a:bodyPr/>
          <a:lstStyle/>
          <a:p>
            <a:r>
              <a:rPr lang="ja-JP" altLang="en-US" dirty="0" smtClean="0"/>
              <a:t>ルーチン的問題解決</a:t>
            </a:r>
            <a:endParaRPr lang="en-US" altLang="ja-JP" dirty="0" smtClean="0"/>
          </a:p>
          <a:p>
            <a:endParaRPr lang="en-US" altLang="ja-JP" dirty="0" smtClean="0"/>
          </a:p>
          <a:p>
            <a:r>
              <a:rPr lang="ja-JP" altLang="en-US" dirty="0" smtClean="0"/>
              <a:t>限定的</a:t>
            </a:r>
            <a:r>
              <a:rPr lang="ja-JP" altLang="en-US" dirty="0"/>
              <a:t>問題</a:t>
            </a:r>
            <a:r>
              <a:rPr lang="ja-JP" altLang="en-US" dirty="0" smtClean="0"/>
              <a:t>解決</a:t>
            </a:r>
            <a:endParaRPr lang="en-US" altLang="ja-JP" dirty="0" smtClean="0"/>
          </a:p>
          <a:p>
            <a:endParaRPr lang="ja-JP" altLang="en-US" dirty="0"/>
          </a:p>
          <a:p>
            <a:r>
              <a:rPr lang="ja-JP" altLang="en-US" dirty="0"/>
              <a:t>拡張的問題</a:t>
            </a:r>
            <a:r>
              <a:rPr lang="ja-JP" altLang="en-US" dirty="0" smtClean="0"/>
              <a:t>解決</a:t>
            </a:r>
            <a:endParaRPr lang="en-US" altLang="ja-JP" dirty="0" smtClean="0"/>
          </a:p>
          <a:p>
            <a:pPr lvl="1"/>
            <a:endParaRPr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問題解決タイプによる情報探索の相違</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57200" y="1219200"/>
          <a:ext cx="8229600" cy="4874093"/>
        </p:xfrm>
        <a:graphic>
          <a:graphicData uri="http://schemas.openxmlformats.org/drawingml/2006/table">
            <a:tbl>
              <a:tblPr firstRow="1" bandRow="1">
                <a:tableStyleId>{9DCAF9ED-07DC-4A11-8D7F-57B35C25682E}</a:tableStyleId>
              </a:tblPr>
              <a:tblGrid>
                <a:gridCol w="2057400"/>
                <a:gridCol w="2057400"/>
                <a:gridCol w="2057400"/>
                <a:gridCol w="2057400"/>
              </a:tblGrid>
              <a:tr h="696299">
                <a:tc>
                  <a:txBody>
                    <a:bodyPr/>
                    <a:lstStyle/>
                    <a:p>
                      <a:pPr algn="ctr"/>
                      <a:endParaRPr kumimoji="1" lang="ja-JP" altLang="en-US" dirty="0"/>
                    </a:p>
                  </a:txBody>
                  <a:tcPr anchor="ctr"/>
                </a:tc>
                <a:tc gridSpan="3">
                  <a:txBody>
                    <a:bodyPr/>
                    <a:lstStyle/>
                    <a:p>
                      <a:pPr algn="ctr"/>
                      <a:r>
                        <a:rPr kumimoji="1" lang="ja-JP" altLang="en-US" dirty="0" smtClean="0"/>
                        <a:t>問題解決のタイプ</a:t>
                      </a:r>
                      <a:endParaRPr kumimoji="1" lang="ja-JP" altLang="en-US" dirty="0"/>
                    </a:p>
                  </a:txBody>
                  <a:tcPr anchor="ctr"/>
                </a:tc>
                <a:tc hMerge="1">
                  <a:txBody>
                    <a:bodyPr/>
                    <a:lstStyle/>
                    <a:p>
                      <a:endParaRPr kumimoji="1" lang="ja-JP" altLang="en-US" dirty="0"/>
                    </a:p>
                  </a:txBody>
                  <a:tcPr/>
                </a:tc>
                <a:tc hMerge="1">
                  <a:txBody>
                    <a:bodyPr/>
                    <a:lstStyle/>
                    <a:p>
                      <a:endParaRPr kumimoji="1" lang="ja-JP" altLang="en-US" dirty="0"/>
                    </a:p>
                  </a:txBody>
                  <a:tcPr/>
                </a:tc>
              </a:tr>
              <a:tr h="696299">
                <a:tc>
                  <a:txBody>
                    <a:bodyPr/>
                    <a:lstStyle/>
                    <a:p>
                      <a:pPr algn="ctr"/>
                      <a:endParaRPr kumimoji="1" lang="ja-JP" altLang="en-US" dirty="0"/>
                    </a:p>
                  </a:txBody>
                  <a:tcPr anchor="ctr"/>
                </a:tc>
                <a:tc>
                  <a:txBody>
                    <a:bodyPr/>
                    <a:lstStyle/>
                    <a:p>
                      <a:pPr algn="ctr"/>
                      <a:r>
                        <a:rPr kumimoji="1" lang="ja-JP" altLang="en-US" dirty="0" smtClean="0"/>
                        <a:t>広範的</a:t>
                      </a:r>
                      <a:endParaRPr kumimoji="1" lang="ja-JP" altLang="en-US" dirty="0"/>
                    </a:p>
                  </a:txBody>
                  <a:tcPr anchor="ctr"/>
                </a:tc>
                <a:tc>
                  <a:txBody>
                    <a:bodyPr/>
                    <a:lstStyle/>
                    <a:p>
                      <a:pPr algn="ctr"/>
                      <a:r>
                        <a:rPr kumimoji="1" lang="ja-JP" altLang="en-US" dirty="0" smtClean="0"/>
                        <a:t>限定的</a:t>
                      </a:r>
                      <a:endParaRPr kumimoji="1" lang="ja-JP" altLang="en-US" dirty="0"/>
                    </a:p>
                  </a:txBody>
                  <a:tcPr anchor="ctr"/>
                </a:tc>
                <a:tc>
                  <a:txBody>
                    <a:bodyPr/>
                    <a:lstStyle/>
                    <a:p>
                      <a:pPr algn="ctr"/>
                      <a:r>
                        <a:rPr kumimoji="1" lang="ja-JP" altLang="en-US" dirty="0" smtClean="0"/>
                        <a:t>ルーチン的</a:t>
                      </a:r>
                      <a:endParaRPr kumimoji="1" lang="ja-JP" altLang="en-US" dirty="0"/>
                    </a:p>
                  </a:txBody>
                  <a:tcPr anchor="ctr"/>
                </a:tc>
              </a:tr>
              <a:tr h="696299">
                <a:tc>
                  <a:txBody>
                    <a:bodyPr/>
                    <a:lstStyle/>
                    <a:p>
                      <a:pPr algn="ctr"/>
                      <a:r>
                        <a:rPr kumimoji="1" lang="ja-JP" altLang="en-US" dirty="0" smtClean="0"/>
                        <a:t>探索ブランド数</a:t>
                      </a:r>
                      <a:endParaRPr kumimoji="1" lang="ja-JP" altLang="en-US" dirty="0"/>
                    </a:p>
                  </a:txBody>
                  <a:tcPr anchor="ctr"/>
                </a:tc>
                <a:tc>
                  <a:txBody>
                    <a:bodyPr/>
                    <a:lstStyle/>
                    <a:p>
                      <a:pPr algn="ctr"/>
                      <a:r>
                        <a:rPr kumimoji="1" lang="ja-JP" altLang="en-US" dirty="0" smtClean="0"/>
                        <a:t>多い</a:t>
                      </a:r>
                      <a:endParaRPr kumimoji="1" lang="ja-JP" altLang="en-US" dirty="0"/>
                    </a:p>
                  </a:txBody>
                  <a:tcPr anchor="ctr"/>
                </a:tc>
                <a:tc>
                  <a:txBody>
                    <a:bodyPr/>
                    <a:lstStyle/>
                    <a:p>
                      <a:pPr algn="ctr"/>
                      <a:r>
                        <a:rPr kumimoji="1" lang="ja-JP" altLang="en-US" dirty="0" smtClean="0"/>
                        <a:t>少ない</a:t>
                      </a:r>
                      <a:endParaRPr kumimoji="1" lang="ja-JP" altLang="en-US" dirty="0"/>
                    </a:p>
                  </a:txBody>
                  <a:tcPr anchor="ctr"/>
                </a:tc>
                <a:tc>
                  <a:txBody>
                    <a:bodyPr/>
                    <a:lstStyle/>
                    <a:p>
                      <a:pPr algn="ctr"/>
                      <a:r>
                        <a:rPr kumimoji="1" lang="ja-JP" altLang="en-US" dirty="0" smtClean="0"/>
                        <a:t>１つ</a:t>
                      </a:r>
                      <a:endParaRPr kumimoji="1" lang="ja-JP" altLang="en-US" dirty="0"/>
                    </a:p>
                  </a:txBody>
                  <a:tcPr anchor="ctr"/>
                </a:tc>
              </a:tr>
              <a:tr h="696299">
                <a:tc>
                  <a:txBody>
                    <a:bodyPr/>
                    <a:lstStyle/>
                    <a:p>
                      <a:pPr algn="ctr"/>
                      <a:r>
                        <a:rPr kumimoji="1" lang="ja-JP" altLang="en-US" dirty="0" smtClean="0"/>
                        <a:t>探索店舗数</a:t>
                      </a:r>
                      <a:endParaRPr kumimoji="1" lang="ja-JP" altLang="en-US" dirty="0"/>
                    </a:p>
                  </a:txBody>
                  <a:tcPr anchor="ctr"/>
                </a:tc>
                <a:tc>
                  <a:txBody>
                    <a:bodyPr/>
                    <a:lstStyle/>
                    <a:p>
                      <a:pPr algn="ctr"/>
                      <a:r>
                        <a:rPr kumimoji="1" lang="ja-JP" altLang="en-US" smtClean="0"/>
                        <a:t>多い</a:t>
                      </a:r>
                      <a:endParaRPr kumimoji="1" lang="ja-JP" altLang="en-US" dirty="0"/>
                    </a:p>
                  </a:txBody>
                  <a:tcPr anchor="ctr"/>
                </a:tc>
                <a:tc>
                  <a:txBody>
                    <a:bodyPr/>
                    <a:lstStyle/>
                    <a:p>
                      <a:pPr algn="ctr"/>
                      <a:r>
                        <a:rPr kumimoji="1" lang="ja-JP" altLang="en-US" smtClean="0"/>
                        <a:t>少ない</a:t>
                      </a:r>
                      <a:endParaRPr kumimoji="1" lang="ja-JP" altLang="en-US" dirty="0"/>
                    </a:p>
                  </a:txBody>
                  <a:tcPr anchor="ctr"/>
                </a:tc>
                <a:tc>
                  <a:txBody>
                    <a:bodyPr/>
                    <a:lstStyle/>
                    <a:p>
                      <a:pPr algn="ctr"/>
                      <a:r>
                        <a:rPr kumimoji="1" lang="ja-JP" altLang="en-US" dirty="0" smtClean="0"/>
                        <a:t>不明</a:t>
                      </a:r>
                      <a:endParaRPr kumimoji="1" lang="ja-JP" altLang="en-US" dirty="0"/>
                    </a:p>
                  </a:txBody>
                  <a:tcPr anchor="ctr"/>
                </a:tc>
              </a:tr>
              <a:tr h="696299">
                <a:tc>
                  <a:txBody>
                    <a:bodyPr/>
                    <a:lstStyle/>
                    <a:p>
                      <a:pPr algn="ctr"/>
                      <a:r>
                        <a:rPr kumimoji="1" lang="ja-JP" altLang="en-US" dirty="0" smtClean="0"/>
                        <a:t>探索属性数</a:t>
                      </a:r>
                      <a:endParaRPr kumimoji="1" lang="ja-JP" altLang="en-US" dirty="0"/>
                    </a:p>
                  </a:txBody>
                  <a:tcPr anchor="ctr"/>
                </a:tc>
                <a:tc>
                  <a:txBody>
                    <a:bodyPr/>
                    <a:lstStyle/>
                    <a:p>
                      <a:pPr algn="ctr"/>
                      <a:r>
                        <a:rPr kumimoji="1" lang="ja-JP" altLang="en-US" smtClean="0"/>
                        <a:t>多い</a:t>
                      </a:r>
                      <a:endParaRPr kumimoji="1" lang="ja-JP" altLang="en-US" dirty="0"/>
                    </a:p>
                  </a:txBody>
                  <a:tcPr anchor="ctr"/>
                </a:tc>
                <a:tc>
                  <a:txBody>
                    <a:bodyPr/>
                    <a:lstStyle/>
                    <a:p>
                      <a:pPr algn="ctr"/>
                      <a:r>
                        <a:rPr kumimoji="1" lang="ja-JP" altLang="en-US" smtClean="0"/>
                        <a:t>少ない</a:t>
                      </a:r>
                      <a:endParaRPr kumimoji="1" lang="ja-JP" altLang="en-US" dirty="0"/>
                    </a:p>
                  </a:txBody>
                  <a:tcPr anchor="ctr"/>
                </a:tc>
                <a:tc>
                  <a:txBody>
                    <a:bodyPr/>
                    <a:lstStyle/>
                    <a:p>
                      <a:pPr algn="ctr"/>
                      <a:r>
                        <a:rPr kumimoji="1" lang="ja-JP" altLang="en-US" dirty="0" smtClean="0"/>
                        <a:t>１つ</a:t>
                      </a:r>
                      <a:endParaRPr kumimoji="1" lang="ja-JP" altLang="en-US" dirty="0"/>
                    </a:p>
                  </a:txBody>
                  <a:tcPr anchor="ctr"/>
                </a:tc>
              </a:tr>
              <a:tr h="696299">
                <a:tc>
                  <a:txBody>
                    <a:bodyPr/>
                    <a:lstStyle/>
                    <a:p>
                      <a:pPr algn="ctr"/>
                      <a:r>
                        <a:rPr kumimoji="1" lang="ja-JP" altLang="en-US" dirty="0" smtClean="0"/>
                        <a:t>探索源泉数</a:t>
                      </a:r>
                      <a:endParaRPr kumimoji="1" lang="ja-JP" altLang="en-US" dirty="0"/>
                    </a:p>
                  </a:txBody>
                  <a:tcPr anchor="ctr"/>
                </a:tc>
                <a:tc>
                  <a:txBody>
                    <a:bodyPr/>
                    <a:lstStyle/>
                    <a:p>
                      <a:pPr algn="ctr"/>
                      <a:r>
                        <a:rPr kumimoji="1" lang="ja-JP" altLang="en-US" dirty="0" smtClean="0"/>
                        <a:t>多い</a:t>
                      </a:r>
                      <a:endParaRPr kumimoji="1" lang="ja-JP" altLang="en-US" dirty="0"/>
                    </a:p>
                  </a:txBody>
                  <a:tcPr anchor="ctr"/>
                </a:tc>
                <a:tc>
                  <a:txBody>
                    <a:bodyPr/>
                    <a:lstStyle/>
                    <a:p>
                      <a:pPr algn="ctr"/>
                      <a:r>
                        <a:rPr kumimoji="1" lang="ja-JP" altLang="en-US" dirty="0" smtClean="0"/>
                        <a:t>少ない</a:t>
                      </a:r>
                      <a:endParaRPr kumimoji="1" lang="ja-JP" altLang="en-US" dirty="0"/>
                    </a:p>
                  </a:txBody>
                  <a:tcPr anchor="ctr"/>
                </a:tc>
                <a:tc>
                  <a:txBody>
                    <a:bodyPr/>
                    <a:lstStyle/>
                    <a:p>
                      <a:pPr algn="ctr"/>
                      <a:r>
                        <a:rPr kumimoji="1" lang="ja-JP" altLang="en-US" dirty="0" smtClean="0"/>
                        <a:t>なし</a:t>
                      </a:r>
                      <a:endParaRPr kumimoji="1" lang="ja-JP" altLang="en-US" dirty="0"/>
                    </a:p>
                  </a:txBody>
                  <a:tcPr anchor="ctr"/>
                </a:tc>
              </a:tr>
              <a:tr h="696299">
                <a:tc>
                  <a:txBody>
                    <a:bodyPr/>
                    <a:lstStyle/>
                    <a:p>
                      <a:pPr algn="ctr"/>
                      <a:r>
                        <a:rPr kumimoji="1" lang="ja-JP" altLang="en-US" dirty="0" smtClean="0"/>
                        <a:t>探索時間</a:t>
                      </a:r>
                      <a:endParaRPr kumimoji="1" lang="ja-JP" altLang="en-US" dirty="0"/>
                    </a:p>
                  </a:txBody>
                  <a:tcPr anchor="ctr"/>
                </a:tc>
                <a:tc>
                  <a:txBody>
                    <a:bodyPr/>
                    <a:lstStyle/>
                    <a:p>
                      <a:pPr algn="ctr"/>
                      <a:r>
                        <a:rPr kumimoji="1" lang="ja-JP" altLang="en-US" dirty="0" smtClean="0"/>
                        <a:t>長い</a:t>
                      </a:r>
                      <a:endParaRPr kumimoji="1" lang="ja-JP" altLang="en-US" dirty="0"/>
                    </a:p>
                  </a:txBody>
                  <a:tcPr anchor="ctr"/>
                </a:tc>
                <a:tc>
                  <a:txBody>
                    <a:bodyPr/>
                    <a:lstStyle/>
                    <a:p>
                      <a:pPr algn="ctr"/>
                      <a:r>
                        <a:rPr kumimoji="1" lang="ja-JP" altLang="en-US" dirty="0" smtClean="0"/>
                        <a:t>短い</a:t>
                      </a:r>
                      <a:endParaRPr kumimoji="1" lang="ja-JP" altLang="en-US" dirty="0"/>
                    </a:p>
                  </a:txBody>
                  <a:tcPr anchor="ctr"/>
                </a:tc>
                <a:tc>
                  <a:txBody>
                    <a:bodyPr/>
                    <a:lstStyle/>
                    <a:p>
                      <a:pPr algn="ctr"/>
                      <a:r>
                        <a:rPr kumimoji="1" lang="ja-JP" altLang="en-US" dirty="0" smtClean="0"/>
                        <a:t>極めて短い</a:t>
                      </a:r>
                      <a:endParaRPr kumimoji="1" lang="ja-JP" altLang="en-US" dirty="0"/>
                    </a:p>
                  </a:txBody>
                  <a:tcPr anchor="ct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情報源</a:t>
            </a:r>
            <a:endParaRPr kumimoji="1" lang="ja-JP" altLang="en-US" dirty="0"/>
          </a:p>
        </p:txBody>
      </p:sp>
      <p:sp>
        <p:nvSpPr>
          <p:cNvPr id="3" name="コンテンツ プレースホルダ 2"/>
          <p:cNvSpPr>
            <a:spLocks noGrp="1"/>
          </p:cNvSpPr>
          <p:nvPr>
            <p:ph sz="quarter" idx="1"/>
          </p:nvPr>
        </p:nvSpPr>
        <p:spPr/>
        <p:txBody>
          <a:bodyPr>
            <a:normAutofit lnSpcReduction="10000"/>
          </a:bodyPr>
          <a:lstStyle/>
          <a:p>
            <a:r>
              <a:rPr lang="ja-JP" altLang="en-US" dirty="0" smtClean="0"/>
              <a:t>個人的情報</a:t>
            </a:r>
            <a:endParaRPr lang="en-US" altLang="ja-JP" dirty="0" smtClean="0"/>
          </a:p>
          <a:p>
            <a:pPr lvl="1"/>
            <a:r>
              <a:rPr lang="ja-JP" altLang="en-US" dirty="0" smtClean="0"/>
              <a:t>友人、知人</a:t>
            </a:r>
            <a:endParaRPr lang="en-US" altLang="ja-JP" dirty="0" smtClean="0"/>
          </a:p>
          <a:p>
            <a:pPr lvl="1"/>
            <a:r>
              <a:rPr lang="ja-JP" altLang="en-US" dirty="0" smtClean="0"/>
              <a:t>家族</a:t>
            </a:r>
            <a:endParaRPr lang="en-US" altLang="ja-JP" dirty="0" smtClean="0"/>
          </a:p>
          <a:p>
            <a:r>
              <a:rPr lang="ja-JP" altLang="en-US" dirty="0" smtClean="0"/>
              <a:t>商業的情報</a:t>
            </a:r>
            <a:endParaRPr lang="en-US" altLang="ja-JP" dirty="0" smtClean="0"/>
          </a:p>
          <a:p>
            <a:pPr lvl="1"/>
            <a:r>
              <a:rPr lang="ja-JP" altLang="en-US" dirty="0" smtClean="0"/>
              <a:t>広告</a:t>
            </a:r>
            <a:endParaRPr lang="en-US" altLang="ja-JP" dirty="0" smtClean="0"/>
          </a:p>
          <a:p>
            <a:pPr lvl="1"/>
            <a:r>
              <a:rPr lang="ja-JP" altLang="en-US" dirty="0" smtClean="0"/>
              <a:t>販売員</a:t>
            </a:r>
            <a:endParaRPr lang="en-US" altLang="ja-JP" dirty="0" smtClean="0"/>
          </a:p>
          <a:p>
            <a:r>
              <a:rPr lang="ja-JP" altLang="en-US" dirty="0" smtClean="0"/>
              <a:t>公的情報</a:t>
            </a:r>
            <a:endParaRPr lang="en-US" altLang="ja-JP" dirty="0" smtClean="0"/>
          </a:p>
          <a:p>
            <a:pPr lvl="1"/>
            <a:r>
              <a:rPr lang="ja-JP" altLang="en-US" dirty="0" smtClean="0"/>
              <a:t>マスメディア</a:t>
            </a:r>
            <a:endParaRPr lang="en-US" altLang="ja-JP" dirty="0" smtClean="0"/>
          </a:p>
          <a:p>
            <a:pPr lvl="1"/>
            <a:r>
              <a:rPr lang="ja-JP" altLang="en-US" dirty="0" smtClean="0"/>
              <a:t>消費者団体</a:t>
            </a:r>
          </a:p>
          <a:p>
            <a:r>
              <a:rPr lang="ja-JP" altLang="en-US" dirty="0" smtClean="0"/>
              <a:t>経験的情報</a:t>
            </a:r>
            <a:endParaRPr lang="en-US" altLang="ja-JP" dirty="0" smtClean="0"/>
          </a:p>
          <a:p>
            <a:pPr lvl="1"/>
            <a:r>
              <a:rPr lang="ja-JP" altLang="en-US" dirty="0" smtClean="0"/>
              <a:t>試用</a:t>
            </a:r>
            <a:endParaRPr lang="en-US" altLang="ja-JP" dirty="0" smtClean="0"/>
          </a:p>
          <a:p>
            <a:pPr lvl="1"/>
            <a:r>
              <a:rPr lang="ja-JP" altLang="en-US" dirty="0" smtClean="0"/>
              <a:t>経験</a:t>
            </a:r>
            <a:endParaRPr lang="en-US" altLang="ja-JP" dirty="0" smtClean="0"/>
          </a:p>
          <a:p>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ja-JP" altLang="en-US" dirty="0"/>
              <a:t>情報</a:t>
            </a:r>
            <a:r>
              <a:rPr lang="ja-JP" altLang="en-US" dirty="0" smtClean="0"/>
              <a:t>探索の過程</a:t>
            </a:r>
            <a:endParaRPr lang="ja-JP" altLang="en-US" dirty="0"/>
          </a:p>
        </p:txBody>
      </p:sp>
      <p:sp>
        <p:nvSpPr>
          <p:cNvPr id="16388" name="Text Box 4"/>
          <p:cNvSpPr txBox="1">
            <a:spLocks noChangeArrowheads="1"/>
          </p:cNvSpPr>
          <p:nvPr/>
        </p:nvSpPr>
        <p:spPr bwMode="auto">
          <a:xfrm>
            <a:off x="466725" y="4076700"/>
            <a:ext cx="1209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solidFill>
                  <a:schemeClr val="dk1"/>
                </a:solidFill>
                <a:latin typeface="+mn-lt"/>
                <a:ea typeface="+mn-ea"/>
              </a:rPr>
              <a:t>問題認識</a:t>
            </a:r>
          </a:p>
        </p:txBody>
      </p:sp>
      <p:sp>
        <p:nvSpPr>
          <p:cNvPr id="16389" name="Text Box 5"/>
          <p:cNvSpPr txBox="1">
            <a:spLocks noChangeArrowheads="1"/>
          </p:cNvSpPr>
          <p:nvPr/>
        </p:nvSpPr>
        <p:spPr bwMode="auto">
          <a:xfrm>
            <a:off x="2051050" y="4076700"/>
            <a:ext cx="1717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t>内的情報探索</a:t>
            </a:r>
          </a:p>
        </p:txBody>
      </p:sp>
      <p:sp>
        <p:nvSpPr>
          <p:cNvPr id="16390" name="Text Box 6"/>
          <p:cNvSpPr txBox="1">
            <a:spLocks noChangeArrowheads="1"/>
          </p:cNvSpPr>
          <p:nvPr/>
        </p:nvSpPr>
        <p:spPr bwMode="auto">
          <a:xfrm>
            <a:off x="4138613" y="3933825"/>
            <a:ext cx="2454275" cy="7112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solidFill>
                  <a:schemeClr val="dk1"/>
                </a:solidFill>
                <a:latin typeface="+mn-lt"/>
                <a:ea typeface="+mn-ea"/>
              </a:rPr>
              <a:t>内的情報探索のみで</a:t>
            </a:r>
          </a:p>
          <a:p>
            <a:r>
              <a:rPr lang="ja-JP" altLang="en-US" sz="2000">
                <a:solidFill>
                  <a:schemeClr val="dk1"/>
                </a:solidFill>
                <a:latin typeface="+mn-lt"/>
                <a:ea typeface="+mn-ea"/>
              </a:rPr>
              <a:t>問題解決できるか？</a:t>
            </a:r>
          </a:p>
        </p:txBody>
      </p:sp>
      <p:sp>
        <p:nvSpPr>
          <p:cNvPr id="16391" name="Text Box 7"/>
          <p:cNvSpPr txBox="1">
            <a:spLocks noChangeArrowheads="1"/>
          </p:cNvSpPr>
          <p:nvPr/>
        </p:nvSpPr>
        <p:spPr bwMode="auto">
          <a:xfrm>
            <a:off x="7091363" y="5229225"/>
            <a:ext cx="1209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solidFill>
                  <a:schemeClr val="dk1"/>
                </a:solidFill>
                <a:latin typeface="+mn-lt"/>
                <a:ea typeface="+mn-ea"/>
              </a:rPr>
              <a:t>意思決定</a:t>
            </a:r>
          </a:p>
        </p:txBody>
      </p:sp>
      <p:sp>
        <p:nvSpPr>
          <p:cNvPr id="16392" name="Text Box 8"/>
          <p:cNvSpPr txBox="1">
            <a:spLocks noChangeArrowheads="1"/>
          </p:cNvSpPr>
          <p:nvPr/>
        </p:nvSpPr>
        <p:spPr bwMode="auto">
          <a:xfrm>
            <a:off x="6731000" y="2852738"/>
            <a:ext cx="1717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solidFill>
                  <a:schemeClr val="dk1"/>
                </a:solidFill>
                <a:latin typeface="+mn-lt"/>
                <a:ea typeface="+mn-ea"/>
              </a:rPr>
              <a:t>外的情報探索</a:t>
            </a:r>
          </a:p>
        </p:txBody>
      </p:sp>
      <p:sp>
        <p:nvSpPr>
          <p:cNvPr id="16393" name="Text Box 9"/>
          <p:cNvSpPr txBox="1">
            <a:spLocks noChangeArrowheads="1"/>
          </p:cNvSpPr>
          <p:nvPr/>
        </p:nvSpPr>
        <p:spPr bwMode="auto">
          <a:xfrm>
            <a:off x="6946900" y="1773238"/>
            <a:ext cx="1210588" cy="40011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dirty="0">
                <a:solidFill>
                  <a:schemeClr val="dk1"/>
                </a:solidFill>
                <a:latin typeface="+mn-lt"/>
                <a:ea typeface="+mn-ea"/>
              </a:rPr>
              <a:t>意思決定</a:t>
            </a:r>
          </a:p>
        </p:txBody>
      </p:sp>
      <p:sp>
        <p:nvSpPr>
          <p:cNvPr id="16394" name="Text Box 10"/>
          <p:cNvSpPr txBox="1">
            <a:spLocks noChangeArrowheads="1"/>
          </p:cNvSpPr>
          <p:nvPr/>
        </p:nvSpPr>
        <p:spPr bwMode="auto">
          <a:xfrm>
            <a:off x="1690688" y="2924175"/>
            <a:ext cx="701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dirty="0"/>
              <a:t>知識</a:t>
            </a:r>
          </a:p>
        </p:txBody>
      </p:sp>
      <p:sp>
        <p:nvSpPr>
          <p:cNvPr id="16395" name="Text Box 11"/>
          <p:cNvSpPr txBox="1">
            <a:spLocks noChangeArrowheads="1"/>
          </p:cNvSpPr>
          <p:nvPr/>
        </p:nvSpPr>
        <p:spPr bwMode="auto">
          <a:xfrm>
            <a:off x="3059113" y="2924175"/>
            <a:ext cx="1209675" cy="40640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spAutoFit/>
          </a:bodyPr>
          <a:lstStyle/>
          <a:p>
            <a:r>
              <a:rPr lang="ja-JP" altLang="en-US" sz="2000"/>
              <a:t>探索能力</a:t>
            </a:r>
          </a:p>
        </p:txBody>
      </p:sp>
      <p:cxnSp>
        <p:nvCxnSpPr>
          <p:cNvPr id="16396" name="AutoShape 12"/>
          <p:cNvCxnSpPr>
            <a:cxnSpLocks noChangeShapeType="1"/>
            <a:stCxn id="16388" idx="3"/>
            <a:endCxn id="16389" idx="1"/>
          </p:cNvCxnSpPr>
          <p:nvPr/>
        </p:nvCxnSpPr>
        <p:spPr bwMode="auto">
          <a:xfrm>
            <a:off x="1676400" y="4279900"/>
            <a:ext cx="374650" cy="0"/>
          </a:xfrm>
          <a:prstGeom prst="straightConnector1">
            <a:avLst/>
          </a:prstGeom>
          <a:noFill/>
          <a:ln w="9525">
            <a:solidFill>
              <a:schemeClr val="tx1"/>
            </a:solidFill>
            <a:round/>
            <a:headEnd/>
            <a:tailEnd type="triangle" w="med" len="med"/>
          </a:ln>
          <a:effectLst/>
        </p:spPr>
      </p:cxnSp>
      <p:cxnSp>
        <p:nvCxnSpPr>
          <p:cNvPr id="16397" name="AutoShape 13"/>
          <p:cNvCxnSpPr>
            <a:cxnSpLocks noChangeShapeType="1"/>
            <a:stCxn id="16389" idx="3"/>
            <a:endCxn id="16390" idx="1"/>
          </p:cNvCxnSpPr>
          <p:nvPr/>
        </p:nvCxnSpPr>
        <p:spPr bwMode="auto">
          <a:xfrm>
            <a:off x="3768725" y="4279900"/>
            <a:ext cx="369888" cy="9525"/>
          </a:xfrm>
          <a:prstGeom prst="straightConnector1">
            <a:avLst/>
          </a:prstGeom>
          <a:noFill/>
          <a:ln w="9525">
            <a:solidFill>
              <a:schemeClr val="tx1"/>
            </a:solidFill>
            <a:round/>
            <a:headEnd/>
            <a:tailEnd type="triangle" w="med" len="med"/>
          </a:ln>
          <a:effectLst/>
        </p:spPr>
      </p:cxnSp>
      <p:cxnSp>
        <p:nvCxnSpPr>
          <p:cNvPr id="16398" name="AutoShape 14"/>
          <p:cNvCxnSpPr>
            <a:cxnSpLocks noChangeShapeType="1"/>
            <a:stCxn id="16390" idx="3"/>
            <a:endCxn id="16391" idx="0"/>
          </p:cNvCxnSpPr>
          <p:nvPr/>
        </p:nvCxnSpPr>
        <p:spPr bwMode="auto">
          <a:xfrm>
            <a:off x="6592888" y="4289425"/>
            <a:ext cx="1103312" cy="939800"/>
          </a:xfrm>
          <a:prstGeom prst="straightConnector1">
            <a:avLst/>
          </a:prstGeom>
          <a:noFill/>
          <a:ln w="9525">
            <a:solidFill>
              <a:schemeClr val="tx1"/>
            </a:solidFill>
            <a:round/>
            <a:headEnd/>
            <a:tailEnd type="triangle" w="med" len="med"/>
          </a:ln>
          <a:effectLst/>
        </p:spPr>
      </p:cxnSp>
      <p:cxnSp>
        <p:nvCxnSpPr>
          <p:cNvPr id="16399" name="AutoShape 15"/>
          <p:cNvCxnSpPr>
            <a:cxnSpLocks noChangeShapeType="1"/>
            <a:stCxn id="16390" idx="3"/>
            <a:endCxn id="16392" idx="2"/>
          </p:cNvCxnSpPr>
          <p:nvPr/>
        </p:nvCxnSpPr>
        <p:spPr bwMode="auto">
          <a:xfrm flipV="1">
            <a:off x="6592888" y="3259138"/>
            <a:ext cx="996950" cy="1030287"/>
          </a:xfrm>
          <a:prstGeom prst="straightConnector1">
            <a:avLst/>
          </a:prstGeom>
          <a:noFill/>
          <a:ln w="9525">
            <a:solidFill>
              <a:schemeClr val="tx1"/>
            </a:solidFill>
            <a:round/>
            <a:headEnd/>
            <a:tailEnd type="triangle" w="med" len="med"/>
          </a:ln>
          <a:effectLst/>
        </p:spPr>
      </p:cxnSp>
      <p:cxnSp>
        <p:nvCxnSpPr>
          <p:cNvPr id="16400" name="AutoShape 16"/>
          <p:cNvCxnSpPr>
            <a:cxnSpLocks noChangeShapeType="1"/>
            <a:stCxn id="16392" idx="0"/>
            <a:endCxn id="16393" idx="2"/>
          </p:cNvCxnSpPr>
          <p:nvPr/>
        </p:nvCxnSpPr>
        <p:spPr bwMode="auto">
          <a:xfrm flipH="1" flipV="1">
            <a:off x="7552194" y="2173348"/>
            <a:ext cx="37644" cy="679390"/>
          </a:xfrm>
          <a:prstGeom prst="straightConnector1">
            <a:avLst/>
          </a:prstGeom>
          <a:noFill/>
          <a:ln w="9525">
            <a:solidFill>
              <a:schemeClr val="tx1"/>
            </a:solidFill>
            <a:round/>
            <a:headEnd/>
            <a:tailEnd type="triangle" w="med" len="med"/>
          </a:ln>
          <a:effectLst/>
        </p:spPr>
      </p:cxnSp>
      <p:cxnSp>
        <p:nvCxnSpPr>
          <p:cNvPr id="16401" name="AutoShape 17"/>
          <p:cNvCxnSpPr>
            <a:cxnSpLocks noChangeShapeType="1"/>
            <a:stCxn id="16392" idx="1"/>
            <a:endCxn id="16394" idx="0"/>
          </p:cNvCxnSpPr>
          <p:nvPr/>
        </p:nvCxnSpPr>
        <p:spPr bwMode="auto">
          <a:xfrm rot="10800000">
            <a:off x="2041525" y="2924175"/>
            <a:ext cx="4689475" cy="131763"/>
          </a:xfrm>
          <a:prstGeom prst="bentConnector4">
            <a:avLst>
              <a:gd name="adj1" fmla="val 46241"/>
              <a:gd name="adj2" fmla="val 273495"/>
            </a:avLst>
          </a:prstGeom>
          <a:noFill/>
          <a:ln w="9525">
            <a:solidFill>
              <a:schemeClr val="tx1"/>
            </a:solidFill>
            <a:miter lim="800000"/>
            <a:headEnd/>
            <a:tailEnd type="triangle" w="med" len="med"/>
          </a:ln>
          <a:effectLst/>
        </p:spPr>
      </p:cxnSp>
      <p:cxnSp>
        <p:nvCxnSpPr>
          <p:cNvPr id="16402" name="AutoShape 18"/>
          <p:cNvCxnSpPr>
            <a:cxnSpLocks noChangeShapeType="1"/>
            <a:stCxn id="16394" idx="2"/>
            <a:endCxn id="16389" idx="0"/>
          </p:cNvCxnSpPr>
          <p:nvPr/>
        </p:nvCxnSpPr>
        <p:spPr bwMode="auto">
          <a:xfrm>
            <a:off x="2041525" y="3330575"/>
            <a:ext cx="868363" cy="746125"/>
          </a:xfrm>
          <a:prstGeom prst="straightConnector1">
            <a:avLst/>
          </a:prstGeom>
          <a:noFill/>
          <a:ln w="9525">
            <a:solidFill>
              <a:schemeClr val="tx1"/>
            </a:solidFill>
            <a:round/>
            <a:headEnd/>
            <a:tailEnd type="triangle" w="med" len="med"/>
          </a:ln>
          <a:effectLst/>
        </p:spPr>
      </p:cxnSp>
      <p:cxnSp>
        <p:nvCxnSpPr>
          <p:cNvPr id="16403" name="AutoShape 19"/>
          <p:cNvCxnSpPr>
            <a:cxnSpLocks noChangeShapeType="1"/>
            <a:stCxn id="16395" idx="2"/>
            <a:endCxn id="16389" idx="0"/>
          </p:cNvCxnSpPr>
          <p:nvPr/>
        </p:nvCxnSpPr>
        <p:spPr bwMode="auto">
          <a:xfrm flipH="1">
            <a:off x="2909888" y="3330575"/>
            <a:ext cx="754062" cy="746125"/>
          </a:xfrm>
          <a:prstGeom prst="straightConnector1">
            <a:avLst/>
          </a:prstGeom>
          <a:noFill/>
          <a:ln w="9525">
            <a:solidFill>
              <a:schemeClr val="tx1"/>
            </a:solidFill>
            <a:round/>
            <a:headEnd/>
            <a:tailEnd type="triangle" w="med" len="med"/>
          </a:ln>
          <a:effectLst/>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dirty="0"/>
              <a:t>代替案</a:t>
            </a:r>
            <a:r>
              <a:rPr lang="ja-JP" altLang="en-US" dirty="0" smtClean="0"/>
              <a:t>評価（属性アプローチ）</a:t>
            </a:r>
            <a:endParaRPr lang="ja-JP" altLang="en-US" dirty="0"/>
          </a:p>
        </p:txBody>
      </p:sp>
      <p:pic>
        <p:nvPicPr>
          <p:cNvPr id="5124" name="Picture 4"/>
          <p:cNvPicPr>
            <a:picLocks noChangeAspect="1" noChangeArrowheads="1"/>
          </p:cNvPicPr>
          <p:nvPr/>
        </p:nvPicPr>
        <p:blipFill>
          <a:blip r:embed="rId3" cstate="print"/>
          <a:srcRect/>
          <a:stretch>
            <a:fillRect/>
          </a:stretch>
        </p:blipFill>
        <p:spPr bwMode="auto">
          <a:xfrm>
            <a:off x="755576" y="2852936"/>
            <a:ext cx="1828800" cy="1123950"/>
          </a:xfrm>
          <a:prstGeom prst="rect">
            <a:avLst/>
          </a:prstGeom>
          <a:noFill/>
          <a:ln w="9525">
            <a:noFill/>
            <a:miter lim="800000"/>
            <a:headEnd/>
            <a:tailEnd/>
          </a:ln>
          <a:effectLst/>
        </p:spPr>
      </p:pic>
      <p:sp>
        <p:nvSpPr>
          <p:cNvPr id="7" name="テキスト ボックス 6"/>
          <p:cNvSpPr txBox="1"/>
          <p:nvPr/>
        </p:nvSpPr>
        <p:spPr>
          <a:xfrm>
            <a:off x="3419872" y="1700808"/>
            <a:ext cx="86409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kumimoji="1" lang="ja-JP" altLang="en-US" dirty="0" smtClean="0"/>
              <a:t>属性</a:t>
            </a:r>
            <a:endParaRPr kumimoji="1" lang="ja-JP" altLang="en-US" dirty="0"/>
          </a:p>
        </p:txBody>
      </p:sp>
      <p:sp>
        <p:nvSpPr>
          <p:cNvPr id="8" name="テキスト ボックス 7"/>
          <p:cNvSpPr txBox="1"/>
          <p:nvPr/>
        </p:nvSpPr>
        <p:spPr>
          <a:xfrm>
            <a:off x="3491880" y="2348880"/>
            <a:ext cx="646331" cy="369332"/>
          </a:xfrm>
          <a:prstGeom prst="rect">
            <a:avLst/>
          </a:prstGeom>
          <a:noFill/>
        </p:spPr>
        <p:txBody>
          <a:bodyPr wrap="none" rtlCol="0">
            <a:spAutoFit/>
          </a:bodyPr>
          <a:lstStyle/>
          <a:p>
            <a:r>
              <a:rPr kumimoji="1" lang="ja-JP" altLang="en-US" dirty="0" smtClean="0"/>
              <a:t>価格</a:t>
            </a:r>
            <a:endParaRPr kumimoji="1" lang="ja-JP" altLang="en-US" dirty="0"/>
          </a:p>
        </p:txBody>
      </p:sp>
      <p:sp>
        <p:nvSpPr>
          <p:cNvPr id="9" name="テキスト ボックス 8"/>
          <p:cNvSpPr txBox="1"/>
          <p:nvPr/>
        </p:nvSpPr>
        <p:spPr>
          <a:xfrm>
            <a:off x="3329733" y="2996952"/>
            <a:ext cx="1026243" cy="369332"/>
          </a:xfrm>
          <a:prstGeom prst="rect">
            <a:avLst/>
          </a:prstGeom>
          <a:noFill/>
        </p:spPr>
        <p:txBody>
          <a:bodyPr wrap="none" rtlCol="0">
            <a:spAutoFit/>
          </a:bodyPr>
          <a:lstStyle/>
          <a:p>
            <a:r>
              <a:rPr lang="ja-JP" altLang="en-US" dirty="0"/>
              <a:t>デザイン</a:t>
            </a:r>
            <a:endParaRPr kumimoji="1" lang="ja-JP" altLang="en-US" dirty="0"/>
          </a:p>
        </p:txBody>
      </p:sp>
      <p:sp>
        <p:nvSpPr>
          <p:cNvPr id="10" name="テキスト ボックス 9"/>
          <p:cNvSpPr txBox="1"/>
          <p:nvPr/>
        </p:nvSpPr>
        <p:spPr>
          <a:xfrm>
            <a:off x="3275856" y="3645024"/>
            <a:ext cx="1107996" cy="369332"/>
          </a:xfrm>
          <a:prstGeom prst="rect">
            <a:avLst/>
          </a:prstGeom>
          <a:noFill/>
        </p:spPr>
        <p:txBody>
          <a:bodyPr wrap="none" rtlCol="0">
            <a:spAutoFit/>
          </a:bodyPr>
          <a:lstStyle/>
          <a:p>
            <a:r>
              <a:rPr lang="ja-JP" altLang="en-US" dirty="0" smtClean="0"/>
              <a:t>処理</a:t>
            </a:r>
            <a:r>
              <a:rPr lang="ja-JP" altLang="en-US" dirty="0"/>
              <a:t>速度</a:t>
            </a:r>
            <a:endParaRPr kumimoji="1" lang="ja-JP" altLang="en-US" dirty="0"/>
          </a:p>
        </p:txBody>
      </p:sp>
      <p:sp>
        <p:nvSpPr>
          <p:cNvPr id="11" name="テキスト ボックス 10"/>
          <p:cNvSpPr txBox="1"/>
          <p:nvPr/>
        </p:nvSpPr>
        <p:spPr>
          <a:xfrm>
            <a:off x="3491880" y="4293096"/>
            <a:ext cx="729687" cy="369332"/>
          </a:xfrm>
          <a:prstGeom prst="rect">
            <a:avLst/>
          </a:prstGeom>
          <a:noFill/>
        </p:spPr>
        <p:txBody>
          <a:bodyPr wrap="none" rtlCol="0">
            <a:spAutoFit/>
          </a:bodyPr>
          <a:lstStyle/>
          <a:p>
            <a:r>
              <a:rPr lang="ja-JP" altLang="en-US" dirty="0"/>
              <a:t>メモリ</a:t>
            </a:r>
            <a:endParaRPr kumimoji="1" lang="ja-JP" altLang="en-US" dirty="0"/>
          </a:p>
        </p:txBody>
      </p:sp>
      <p:sp>
        <p:nvSpPr>
          <p:cNvPr id="12" name="テキスト ボックス 11"/>
          <p:cNvSpPr txBox="1"/>
          <p:nvPr/>
        </p:nvSpPr>
        <p:spPr>
          <a:xfrm>
            <a:off x="4788024" y="1691516"/>
            <a:ext cx="864096"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ja-JP" altLang="en-US" dirty="0"/>
              <a:t>評価</a:t>
            </a:r>
            <a:endParaRPr kumimoji="1" lang="ja-JP" altLang="en-US" dirty="0"/>
          </a:p>
        </p:txBody>
      </p:sp>
      <p:sp>
        <p:nvSpPr>
          <p:cNvPr id="15" name="テキスト ボックス 14"/>
          <p:cNvSpPr txBox="1"/>
          <p:nvPr/>
        </p:nvSpPr>
        <p:spPr>
          <a:xfrm>
            <a:off x="5004048" y="2924944"/>
            <a:ext cx="341760" cy="369332"/>
          </a:xfrm>
          <a:prstGeom prst="rect">
            <a:avLst/>
          </a:prstGeom>
          <a:noFill/>
        </p:spPr>
        <p:txBody>
          <a:bodyPr wrap="none" rtlCol="0">
            <a:spAutoFit/>
          </a:bodyPr>
          <a:lstStyle/>
          <a:p>
            <a:r>
              <a:rPr lang="ja-JP" altLang="en-US" dirty="0" smtClean="0"/>
              <a:t>７</a:t>
            </a:r>
            <a:endParaRPr kumimoji="1" lang="ja-JP" altLang="en-US" dirty="0"/>
          </a:p>
        </p:txBody>
      </p:sp>
      <p:sp>
        <p:nvSpPr>
          <p:cNvPr id="17" name="テキスト ボックス 16"/>
          <p:cNvSpPr txBox="1"/>
          <p:nvPr/>
        </p:nvSpPr>
        <p:spPr>
          <a:xfrm>
            <a:off x="5004048" y="4221088"/>
            <a:ext cx="341760" cy="369332"/>
          </a:xfrm>
          <a:prstGeom prst="rect">
            <a:avLst/>
          </a:prstGeom>
          <a:noFill/>
        </p:spPr>
        <p:txBody>
          <a:bodyPr wrap="none" rtlCol="0">
            <a:spAutoFit/>
          </a:bodyPr>
          <a:lstStyle/>
          <a:p>
            <a:r>
              <a:rPr lang="ja-JP" altLang="en-US" dirty="0"/>
              <a:t>８</a:t>
            </a:r>
            <a:endParaRPr kumimoji="1" lang="ja-JP" altLang="en-US" dirty="0"/>
          </a:p>
        </p:txBody>
      </p:sp>
      <p:sp>
        <p:nvSpPr>
          <p:cNvPr id="18" name="テキスト ボックス 17"/>
          <p:cNvSpPr txBox="1"/>
          <p:nvPr/>
        </p:nvSpPr>
        <p:spPr>
          <a:xfrm>
            <a:off x="5004048" y="3645024"/>
            <a:ext cx="341760" cy="369332"/>
          </a:xfrm>
          <a:prstGeom prst="rect">
            <a:avLst/>
          </a:prstGeom>
          <a:noFill/>
        </p:spPr>
        <p:txBody>
          <a:bodyPr wrap="none" rtlCol="0">
            <a:spAutoFit/>
          </a:bodyPr>
          <a:lstStyle/>
          <a:p>
            <a:r>
              <a:rPr lang="ja-JP" altLang="en-US" dirty="0"/>
              <a:t>９</a:t>
            </a:r>
            <a:endParaRPr kumimoji="1" lang="ja-JP" altLang="en-US" dirty="0"/>
          </a:p>
        </p:txBody>
      </p:sp>
      <p:sp>
        <p:nvSpPr>
          <p:cNvPr id="19" name="テキスト ボックス 18"/>
          <p:cNvSpPr txBox="1"/>
          <p:nvPr/>
        </p:nvSpPr>
        <p:spPr>
          <a:xfrm>
            <a:off x="5004048" y="2276872"/>
            <a:ext cx="341760" cy="369332"/>
          </a:xfrm>
          <a:prstGeom prst="rect">
            <a:avLst/>
          </a:prstGeom>
          <a:noFill/>
        </p:spPr>
        <p:txBody>
          <a:bodyPr wrap="none" rtlCol="0">
            <a:spAutoFit/>
          </a:bodyPr>
          <a:lstStyle/>
          <a:p>
            <a:r>
              <a:rPr lang="ja-JP" altLang="en-US" dirty="0"/>
              <a:t>６</a:t>
            </a:r>
            <a:endParaRPr kumimoji="1" lang="ja-JP" altLang="en-US" dirty="0"/>
          </a:p>
        </p:txBody>
      </p:sp>
      <p:sp>
        <p:nvSpPr>
          <p:cNvPr id="20" name="テキスト ボックス 19"/>
          <p:cNvSpPr txBox="1"/>
          <p:nvPr/>
        </p:nvSpPr>
        <p:spPr>
          <a:xfrm>
            <a:off x="6156176" y="1700808"/>
            <a:ext cx="1656184"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ja-JP" altLang="en-US" dirty="0" smtClean="0"/>
              <a:t>属性の重要度</a:t>
            </a:r>
            <a:endParaRPr kumimoji="1" lang="ja-JP" altLang="en-US" dirty="0"/>
          </a:p>
        </p:txBody>
      </p:sp>
      <p:sp>
        <p:nvSpPr>
          <p:cNvPr id="21" name="テキスト ボックス 20"/>
          <p:cNvSpPr txBox="1"/>
          <p:nvPr/>
        </p:nvSpPr>
        <p:spPr>
          <a:xfrm>
            <a:off x="6822528" y="2267580"/>
            <a:ext cx="341760" cy="369332"/>
          </a:xfrm>
          <a:prstGeom prst="rect">
            <a:avLst/>
          </a:prstGeom>
          <a:noFill/>
        </p:spPr>
        <p:txBody>
          <a:bodyPr wrap="none" rtlCol="0">
            <a:spAutoFit/>
          </a:bodyPr>
          <a:lstStyle/>
          <a:p>
            <a:r>
              <a:rPr kumimoji="1" lang="ja-JP" altLang="en-US" dirty="0" smtClean="0"/>
              <a:t>３</a:t>
            </a:r>
            <a:endParaRPr kumimoji="1" lang="ja-JP" altLang="en-US" dirty="0"/>
          </a:p>
        </p:txBody>
      </p:sp>
      <p:sp>
        <p:nvSpPr>
          <p:cNvPr id="22" name="テキスト ボックス 21"/>
          <p:cNvSpPr txBox="1"/>
          <p:nvPr/>
        </p:nvSpPr>
        <p:spPr>
          <a:xfrm>
            <a:off x="6804248" y="3645024"/>
            <a:ext cx="341760" cy="369332"/>
          </a:xfrm>
          <a:prstGeom prst="rect">
            <a:avLst/>
          </a:prstGeom>
          <a:noFill/>
        </p:spPr>
        <p:txBody>
          <a:bodyPr wrap="none" rtlCol="0">
            <a:spAutoFit/>
          </a:bodyPr>
          <a:lstStyle/>
          <a:p>
            <a:r>
              <a:rPr lang="ja-JP" altLang="en-US" dirty="0"/>
              <a:t>８</a:t>
            </a:r>
            <a:endParaRPr kumimoji="1" lang="ja-JP" altLang="en-US" dirty="0"/>
          </a:p>
        </p:txBody>
      </p:sp>
      <p:sp>
        <p:nvSpPr>
          <p:cNvPr id="23" name="テキスト ボックス 22"/>
          <p:cNvSpPr txBox="1"/>
          <p:nvPr/>
        </p:nvSpPr>
        <p:spPr>
          <a:xfrm>
            <a:off x="6804248" y="2924944"/>
            <a:ext cx="341760" cy="369332"/>
          </a:xfrm>
          <a:prstGeom prst="rect">
            <a:avLst/>
          </a:prstGeom>
          <a:noFill/>
        </p:spPr>
        <p:txBody>
          <a:bodyPr wrap="none" rtlCol="0">
            <a:spAutoFit/>
          </a:bodyPr>
          <a:lstStyle/>
          <a:p>
            <a:r>
              <a:rPr lang="ja-JP" altLang="en-US" dirty="0"/>
              <a:t>５</a:t>
            </a:r>
            <a:endParaRPr kumimoji="1" lang="ja-JP" altLang="en-US" dirty="0"/>
          </a:p>
        </p:txBody>
      </p:sp>
      <p:sp>
        <p:nvSpPr>
          <p:cNvPr id="24" name="テキスト ボックス 23"/>
          <p:cNvSpPr txBox="1"/>
          <p:nvPr/>
        </p:nvSpPr>
        <p:spPr>
          <a:xfrm>
            <a:off x="6804248" y="4221088"/>
            <a:ext cx="341760" cy="369332"/>
          </a:xfrm>
          <a:prstGeom prst="rect">
            <a:avLst/>
          </a:prstGeom>
          <a:noFill/>
        </p:spPr>
        <p:txBody>
          <a:bodyPr wrap="none" rtlCol="0">
            <a:spAutoFit/>
          </a:bodyPr>
          <a:lstStyle/>
          <a:p>
            <a:r>
              <a:rPr lang="ja-JP" altLang="en-US" dirty="0"/>
              <a:t>６</a:t>
            </a:r>
            <a:endParaRPr kumimoji="1" lang="ja-JP" altLang="en-US" dirty="0"/>
          </a:p>
        </p:txBody>
      </p:sp>
      <p:sp>
        <p:nvSpPr>
          <p:cNvPr id="25" name="テキスト ボックス 24"/>
          <p:cNvSpPr txBox="1"/>
          <p:nvPr/>
        </p:nvSpPr>
        <p:spPr>
          <a:xfrm>
            <a:off x="5868144" y="2267580"/>
            <a:ext cx="415498"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6" name="テキスト ボックス 25"/>
          <p:cNvSpPr txBox="1"/>
          <p:nvPr/>
        </p:nvSpPr>
        <p:spPr>
          <a:xfrm>
            <a:off x="5868144" y="2924944"/>
            <a:ext cx="415498"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7" name="テキスト ボックス 26"/>
          <p:cNvSpPr txBox="1"/>
          <p:nvPr/>
        </p:nvSpPr>
        <p:spPr>
          <a:xfrm>
            <a:off x="5868144" y="3645024"/>
            <a:ext cx="415498"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8" name="テキスト ボックス 27"/>
          <p:cNvSpPr txBox="1"/>
          <p:nvPr/>
        </p:nvSpPr>
        <p:spPr>
          <a:xfrm>
            <a:off x="5868144" y="4221088"/>
            <a:ext cx="415498" cy="369332"/>
          </a:xfrm>
          <a:prstGeom prst="rect">
            <a:avLst/>
          </a:prstGeom>
          <a:noFill/>
        </p:spPr>
        <p:txBody>
          <a:bodyPr wrap="none" rtlCol="0">
            <a:spAutoFit/>
          </a:bodyPr>
          <a:lstStyle/>
          <a:p>
            <a:r>
              <a:rPr kumimoji="1" lang="en-US" altLang="ja-JP" dirty="0" smtClean="0"/>
              <a:t>×</a:t>
            </a:r>
            <a:endParaRPr kumimoji="1" lang="ja-JP" altLang="en-US" dirty="0"/>
          </a:p>
        </p:txBody>
      </p:sp>
      <p:sp>
        <p:nvSpPr>
          <p:cNvPr id="29" name="下矢印 28"/>
          <p:cNvSpPr/>
          <p:nvPr/>
        </p:nvSpPr>
        <p:spPr>
          <a:xfrm>
            <a:off x="5652120" y="4797152"/>
            <a:ext cx="93610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5292080" y="5589240"/>
            <a:ext cx="1800493" cy="369332"/>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r>
              <a:rPr lang="ja-JP" altLang="en-US" dirty="0" smtClean="0"/>
              <a:t>総合評価（態度）</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ltLang="en-US" dirty="0" smtClean="0"/>
              <a:t>代替案の評価方法</a:t>
            </a:r>
            <a:endParaRPr lang="ja-JP" altLang="en-US" dirty="0"/>
          </a:p>
        </p:txBody>
      </p:sp>
      <p:graphicFrame>
        <p:nvGraphicFramePr>
          <p:cNvPr id="5" name="コンテンツ プレースホルダ 4"/>
          <p:cNvGraphicFramePr>
            <a:graphicFrameLocks noGrp="1"/>
          </p:cNvGraphicFramePr>
          <p:nvPr>
            <p:ph sz="quarter" idx="1"/>
          </p:nvPr>
        </p:nvGraphicFramePr>
        <p:xfrm>
          <a:off x="457200" y="1219200"/>
          <a:ext cx="8229600" cy="5018112"/>
        </p:xfrm>
        <a:graphic>
          <a:graphicData uri="http://schemas.openxmlformats.org/drawingml/2006/table">
            <a:tbl>
              <a:tblPr firstRow="1" bandRow="1">
                <a:tableStyleId>{5940675A-B579-460E-94D1-54222C63F5DA}</a:tableStyleId>
              </a:tblPr>
              <a:tblGrid>
                <a:gridCol w="1738536"/>
                <a:gridCol w="6491064"/>
              </a:tblGrid>
              <a:tr h="836352">
                <a:tc>
                  <a:txBody>
                    <a:bodyPr/>
                    <a:lstStyle/>
                    <a:p>
                      <a:pPr algn="l"/>
                      <a:r>
                        <a:rPr lang="ja-JP" altLang="en-US" sz="1800" dirty="0" smtClean="0"/>
                        <a:t>加算型</a:t>
                      </a:r>
                      <a:endParaRPr kumimoji="1" lang="ja-JP" altLang="en-US" dirty="0"/>
                    </a:p>
                  </a:txBody>
                  <a:tcPr/>
                </a:tc>
                <a:tc>
                  <a:txBody>
                    <a:bodyPr/>
                    <a:lstStyle/>
                    <a:p>
                      <a:r>
                        <a:rPr lang="ja-JP" altLang="en-US" sz="1800" dirty="0" smtClean="0"/>
                        <a:t>各選択肢の全属性の評価と重要度による加重平均</a:t>
                      </a:r>
                      <a:endParaRPr kumimoji="1" lang="ja-JP" altLang="en-US" dirty="0"/>
                    </a:p>
                  </a:txBody>
                  <a:tcPr/>
                </a:tc>
              </a:tr>
              <a:tr h="836352">
                <a:tc>
                  <a:txBody>
                    <a:bodyPr/>
                    <a:lstStyle/>
                    <a:p>
                      <a:pPr algn="l"/>
                      <a:r>
                        <a:rPr lang="ja-JP" altLang="en-US" sz="1800" dirty="0" smtClean="0"/>
                        <a:t>加算差型</a:t>
                      </a:r>
                      <a:endParaRPr kumimoji="1" lang="ja-JP" altLang="en-US" dirty="0"/>
                    </a:p>
                  </a:txBody>
                  <a:tcPr/>
                </a:tc>
                <a:tc>
                  <a:txBody>
                    <a:bodyPr/>
                    <a:lstStyle/>
                    <a:p>
                      <a:r>
                        <a:rPr lang="ja-JP" altLang="en-US" sz="1800" dirty="0" smtClean="0"/>
                        <a:t>各選択肢の一対比較による評価</a:t>
                      </a:r>
                      <a:endParaRPr kumimoji="1" lang="ja-JP" altLang="en-US" dirty="0"/>
                    </a:p>
                  </a:txBody>
                  <a:tcPr/>
                </a:tc>
              </a:tr>
              <a:tr h="836352">
                <a:tc>
                  <a:txBody>
                    <a:bodyPr/>
                    <a:lstStyle/>
                    <a:p>
                      <a:pPr algn="l"/>
                      <a:r>
                        <a:rPr lang="ja-JP" altLang="en-US" sz="1800" dirty="0" smtClean="0"/>
                        <a:t>連結型</a:t>
                      </a:r>
                      <a:endParaRPr kumimoji="1" lang="ja-JP" altLang="en-US" dirty="0"/>
                    </a:p>
                  </a:txBody>
                  <a:tcPr/>
                </a:tc>
                <a:tc>
                  <a:txBody>
                    <a:bodyPr/>
                    <a:lstStyle/>
                    <a:p>
                      <a:r>
                        <a:rPr lang="ja-JP" altLang="en-US" sz="1800" dirty="0" smtClean="0"/>
                        <a:t>各属性について必要条件が設定され、一つでも必要条件を満たさないものがあれば、その選択肢を拒絶する</a:t>
                      </a:r>
                      <a:endParaRPr kumimoji="1" lang="ja-JP" altLang="en-US" dirty="0"/>
                    </a:p>
                  </a:txBody>
                  <a:tcPr/>
                </a:tc>
              </a:tr>
              <a:tr h="836352">
                <a:tc>
                  <a:txBody>
                    <a:bodyPr/>
                    <a:lstStyle/>
                    <a:p>
                      <a:pPr algn="l"/>
                      <a:r>
                        <a:rPr lang="ja-JP" altLang="en-US" sz="1800" dirty="0" smtClean="0"/>
                        <a:t>分離型</a:t>
                      </a:r>
                      <a:endParaRPr kumimoji="1" lang="ja-JP" altLang="en-US" dirty="0"/>
                    </a:p>
                  </a:txBody>
                  <a:tcPr/>
                </a:tc>
                <a:tc>
                  <a:txBody>
                    <a:bodyPr/>
                    <a:lstStyle/>
                    <a:p>
                      <a:r>
                        <a:rPr lang="ja-JP" altLang="en-US" sz="1800" dirty="0" smtClean="0"/>
                        <a:t>各属性について充分条件が設定され、一つでも充分条件を満たすものがあれば、その選択肢を選択する</a:t>
                      </a:r>
                      <a:endParaRPr kumimoji="1" lang="ja-JP" altLang="en-US" dirty="0"/>
                    </a:p>
                  </a:txBody>
                  <a:tcPr/>
                </a:tc>
              </a:tr>
              <a:tr h="836352">
                <a:tc>
                  <a:txBody>
                    <a:bodyPr/>
                    <a:lstStyle/>
                    <a:p>
                      <a:pPr algn="l"/>
                      <a:r>
                        <a:rPr lang="ja-JP" altLang="en-US" sz="1800" dirty="0" smtClean="0"/>
                        <a:t>辞書編纂型</a:t>
                      </a:r>
                      <a:endParaRPr kumimoji="1" lang="ja-JP" altLang="en-US" dirty="0"/>
                    </a:p>
                  </a:txBody>
                  <a:tcPr/>
                </a:tc>
                <a:tc>
                  <a:txBody>
                    <a:bodyPr/>
                    <a:lstStyle/>
                    <a:p>
                      <a:r>
                        <a:rPr lang="ja-JP" altLang="en-US" sz="1800" dirty="0" smtClean="0"/>
                        <a:t>もっとも重視する属性においてもっとも高い評価値の選択肢が選ばれる</a:t>
                      </a:r>
                      <a:endParaRPr kumimoji="1" lang="ja-JP" altLang="en-US" dirty="0"/>
                    </a:p>
                  </a:txBody>
                  <a:tcPr/>
                </a:tc>
              </a:tr>
              <a:tr h="836352">
                <a:tc>
                  <a:txBody>
                    <a:bodyPr/>
                    <a:lstStyle/>
                    <a:p>
                      <a:r>
                        <a:rPr lang="ja-JP" altLang="en-US" sz="1800" dirty="0" smtClean="0"/>
                        <a:t>感情依拠型</a:t>
                      </a:r>
                      <a:endParaRPr lang="ja-JP" altLang="en-US" dirty="0"/>
                    </a:p>
                  </a:txBody>
                  <a:tcPr/>
                </a:tc>
                <a:tc>
                  <a:txBody>
                    <a:bodyPr/>
                    <a:lstStyle/>
                    <a:p>
                      <a:r>
                        <a:rPr lang="ja-JP" altLang="en-US" sz="1800" dirty="0" smtClean="0"/>
                        <a:t>過去の購買経験や使用経験による評価</a:t>
                      </a:r>
                      <a:endParaRPr kumimoji="1" lang="ja-JP" altLang="en-US" dirty="0"/>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a:t>購買事後行動</a:t>
            </a:r>
          </a:p>
        </p:txBody>
      </p:sp>
      <p:sp>
        <p:nvSpPr>
          <p:cNvPr id="6147" name="Rectangle 3"/>
          <p:cNvSpPr>
            <a:spLocks noGrp="1" noChangeArrowheads="1"/>
          </p:cNvSpPr>
          <p:nvPr>
            <p:ph sz="quarter" idx="1"/>
          </p:nvPr>
        </p:nvSpPr>
        <p:spPr/>
        <p:txBody>
          <a:bodyPr/>
          <a:lstStyle/>
          <a:p>
            <a:r>
              <a:rPr lang="ja-JP" altLang="en-US"/>
              <a:t>購買事後感情</a:t>
            </a:r>
          </a:p>
          <a:p>
            <a:pPr lvl="1">
              <a:buFontTx/>
              <a:buNone/>
            </a:pPr>
            <a:r>
              <a:rPr lang="ja-JP" altLang="en-US"/>
              <a:t>期待と知覚された成果とギャップ</a:t>
            </a:r>
          </a:p>
          <a:p>
            <a:pPr lvl="1">
              <a:buFontTx/>
              <a:buNone/>
            </a:pPr>
            <a:r>
              <a:rPr lang="ja-JP" altLang="en-US"/>
              <a:t>　満足か不満足か？</a:t>
            </a:r>
          </a:p>
          <a:p>
            <a:r>
              <a:rPr lang="ja-JP" altLang="en-US"/>
              <a:t>購買事後行動</a:t>
            </a:r>
          </a:p>
          <a:p>
            <a:pPr lvl="1"/>
            <a:r>
              <a:rPr lang="ja-JP" altLang="en-US"/>
              <a:t>満足 </a:t>
            </a:r>
            <a:r>
              <a:rPr lang="ja-JP" altLang="en-US">
                <a:sym typeface="Wingdings" pitchFamily="2" charset="2"/>
              </a:rPr>
              <a:t> 製品の再購入、口コミ。</a:t>
            </a:r>
            <a:endParaRPr lang="ja-JP" altLang="en-US"/>
          </a:p>
          <a:p>
            <a:pPr lvl="1"/>
            <a:r>
              <a:rPr lang="ja-JP" altLang="en-US"/>
              <a:t>不満足 </a:t>
            </a:r>
            <a:r>
              <a:rPr lang="ja-JP" altLang="en-US">
                <a:sym typeface="Wingdings" pitchFamily="2" charset="2"/>
              </a:rPr>
              <a:t> 製品の廃棄や返品、不協和の削減、口コミ。</a:t>
            </a:r>
            <a:endParaRPr lang="ja-JP" altLang="en-US"/>
          </a:p>
          <a:p>
            <a:pPr>
              <a:buFontTx/>
              <a:buNone/>
            </a:pPr>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消費者分析の重要性</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利益の源泉は消費者</a:t>
            </a:r>
            <a:endParaRPr kumimoji="1" lang="en-US" altLang="ja-JP" dirty="0" smtClean="0"/>
          </a:p>
          <a:p>
            <a:endParaRPr lang="en-US" altLang="ja-JP" dirty="0" smtClean="0"/>
          </a:p>
          <a:p>
            <a:r>
              <a:rPr kumimoji="1" lang="ja-JP" altLang="en-US" dirty="0" smtClean="0"/>
              <a:t>マーケティング努力の最適化</a:t>
            </a:r>
            <a:endParaRPr kumimoji="1" lang="en-US" altLang="ja-JP" dirty="0" smtClean="0"/>
          </a:p>
          <a:p>
            <a:endParaRPr lang="en-US" altLang="ja-JP" dirty="0" smtClean="0"/>
          </a:p>
          <a:p>
            <a:r>
              <a:rPr kumimoji="1" lang="ja-JP" altLang="en-US" dirty="0" smtClean="0"/>
              <a:t>新製品のアイデアの源泉は消費者</a:t>
            </a:r>
            <a:endParaRPr kumimoji="1" lang="ja-JP" altLang="en-US" dirty="0"/>
          </a:p>
        </p:txBody>
      </p:sp>
    </p:spTree>
    <p:extLst>
      <p:ext uri="{BB962C8B-B14F-4D97-AF65-F5344CB8AC3E}">
        <p14:creationId xmlns:p14="http://schemas.microsoft.com/office/powerpoint/2010/main" xmlns="" val="15824434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a:t>購買事後行動</a:t>
            </a:r>
          </a:p>
        </p:txBody>
      </p:sp>
      <p:sp>
        <p:nvSpPr>
          <p:cNvPr id="18435" name="Rectangle 3"/>
          <p:cNvSpPr>
            <a:spLocks noGrp="1" noChangeArrowheads="1"/>
          </p:cNvSpPr>
          <p:nvPr>
            <p:ph sz="quarter" idx="1"/>
          </p:nvPr>
        </p:nvSpPr>
        <p:spPr>
          <a:xfrm>
            <a:off x="457200" y="1600200"/>
            <a:ext cx="8229600" cy="460375"/>
          </a:xfrm>
        </p:spPr>
        <p:txBody>
          <a:bodyPr/>
          <a:lstStyle/>
          <a:p>
            <a:pPr>
              <a:buFontTx/>
              <a:buNone/>
            </a:pPr>
            <a:r>
              <a:rPr lang="ja-JP" altLang="en-US" sz="2400"/>
              <a:t>購買事後の製品使用</a:t>
            </a:r>
          </a:p>
        </p:txBody>
      </p:sp>
      <p:sp>
        <p:nvSpPr>
          <p:cNvPr id="18436" name="Text Box 4"/>
          <p:cNvSpPr txBox="1">
            <a:spLocks noChangeArrowheads="1"/>
          </p:cNvSpPr>
          <p:nvPr/>
        </p:nvSpPr>
        <p:spPr bwMode="auto">
          <a:xfrm>
            <a:off x="4356100" y="2133600"/>
            <a:ext cx="863600" cy="406400"/>
          </a:xfrm>
          <a:prstGeom prst="rect">
            <a:avLst/>
          </a:prstGeom>
          <a:noFill/>
          <a:ln w="9525">
            <a:solidFill>
              <a:schemeClr val="tx1"/>
            </a:solidFill>
            <a:miter lim="800000"/>
            <a:headEnd/>
            <a:tailEnd/>
          </a:ln>
          <a:effectLst/>
        </p:spPr>
        <p:txBody>
          <a:bodyPr>
            <a:spAutoFit/>
          </a:bodyPr>
          <a:lstStyle/>
          <a:p>
            <a:r>
              <a:rPr lang="ja-JP" altLang="en-US" sz="2000"/>
              <a:t>製品</a:t>
            </a:r>
          </a:p>
        </p:txBody>
      </p:sp>
      <p:sp>
        <p:nvSpPr>
          <p:cNvPr id="18437" name="Text Box 5"/>
          <p:cNvSpPr txBox="1">
            <a:spLocks noChangeArrowheads="1"/>
          </p:cNvSpPr>
          <p:nvPr/>
        </p:nvSpPr>
        <p:spPr bwMode="auto">
          <a:xfrm>
            <a:off x="1258888" y="3068638"/>
            <a:ext cx="1165225" cy="406400"/>
          </a:xfrm>
          <a:prstGeom prst="rect">
            <a:avLst/>
          </a:prstGeom>
          <a:noFill/>
          <a:ln w="9525">
            <a:solidFill>
              <a:schemeClr val="tx1"/>
            </a:solidFill>
            <a:miter lim="800000"/>
            <a:headEnd/>
            <a:tailEnd/>
          </a:ln>
          <a:effectLst/>
        </p:spPr>
        <p:txBody>
          <a:bodyPr wrap="none">
            <a:spAutoFit/>
          </a:bodyPr>
          <a:lstStyle/>
          <a:p>
            <a:r>
              <a:rPr lang="ja-JP" altLang="en-US" sz="2000"/>
              <a:t>保持する</a:t>
            </a:r>
          </a:p>
        </p:txBody>
      </p:sp>
      <p:sp>
        <p:nvSpPr>
          <p:cNvPr id="18438" name="Text Box 6"/>
          <p:cNvSpPr txBox="1">
            <a:spLocks noChangeArrowheads="1"/>
          </p:cNvSpPr>
          <p:nvPr/>
        </p:nvSpPr>
        <p:spPr bwMode="auto">
          <a:xfrm>
            <a:off x="5435600" y="3068638"/>
            <a:ext cx="1165225" cy="711200"/>
          </a:xfrm>
          <a:prstGeom prst="rect">
            <a:avLst/>
          </a:prstGeom>
          <a:noFill/>
          <a:ln w="9525">
            <a:solidFill>
              <a:schemeClr val="tx1"/>
            </a:solidFill>
            <a:miter lim="800000"/>
            <a:headEnd/>
            <a:tailEnd/>
          </a:ln>
          <a:effectLst/>
        </p:spPr>
        <p:txBody>
          <a:bodyPr wrap="none">
            <a:spAutoFit/>
          </a:bodyPr>
          <a:lstStyle/>
          <a:p>
            <a:r>
              <a:rPr lang="ja-JP" altLang="en-US" sz="2000"/>
              <a:t>永久に</a:t>
            </a:r>
          </a:p>
          <a:p>
            <a:r>
              <a:rPr lang="ja-JP" altLang="en-US" sz="2000"/>
              <a:t>放棄する</a:t>
            </a:r>
          </a:p>
        </p:txBody>
      </p:sp>
      <p:sp>
        <p:nvSpPr>
          <p:cNvPr id="18439" name="Text Box 7"/>
          <p:cNvSpPr txBox="1">
            <a:spLocks noChangeArrowheads="1"/>
          </p:cNvSpPr>
          <p:nvPr/>
        </p:nvSpPr>
        <p:spPr bwMode="auto">
          <a:xfrm>
            <a:off x="7596188" y="3068638"/>
            <a:ext cx="1165225" cy="711200"/>
          </a:xfrm>
          <a:prstGeom prst="rect">
            <a:avLst/>
          </a:prstGeom>
          <a:noFill/>
          <a:ln w="9525">
            <a:solidFill>
              <a:schemeClr val="tx1"/>
            </a:solidFill>
            <a:miter lim="800000"/>
            <a:headEnd/>
            <a:tailEnd/>
          </a:ln>
          <a:effectLst/>
        </p:spPr>
        <p:txBody>
          <a:bodyPr wrap="none">
            <a:spAutoFit/>
          </a:bodyPr>
          <a:lstStyle/>
          <a:p>
            <a:r>
              <a:rPr lang="ja-JP" altLang="en-US" sz="2000"/>
              <a:t>一時的</a:t>
            </a:r>
          </a:p>
          <a:p>
            <a:r>
              <a:rPr lang="ja-JP" altLang="en-US" sz="2000"/>
              <a:t>放棄する</a:t>
            </a:r>
          </a:p>
        </p:txBody>
      </p:sp>
      <p:sp>
        <p:nvSpPr>
          <p:cNvPr id="18440" name="Text Box 8"/>
          <p:cNvSpPr txBox="1">
            <a:spLocks noChangeArrowheads="1"/>
          </p:cNvSpPr>
          <p:nvPr/>
        </p:nvSpPr>
        <p:spPr bwMode="auto">
          <a:xfrm>
            <a:off x="468313" y="4076700"/>
            <a:ext cx="1692275" cy="711200"/>
          </a:xfrm>
          <a:prstGeom prst="rect">
            <a:avLst/>
          </a:prstGeom>
          <a:noFill/>
          <a:ln w="9525">
            <a:solidFill>
              <a:schemeClr val="tx1"/>
            </a:solidFill>
            <a:miter lim="800000"/>
            <a:headEnd/>
            <a:tailEnd/>
          </a:ln>
          <a:effectLst/>
        </p:spPr>
        <p:txBody>
          <a:bodyPr wrap="none">
            <a:spAutoFit/>
          </a:bodyPr>
          <a:lstStyle/>
          <a:p>
            <a:r>
              <a:rPr lang="ja-JP" altLang="en-US" sz="2000"/>
              <a:t>本来の目的で</a:t>
            </a:r>
          </a:p>
          <a:p>
            <a:r>
              <a:rPr lang="ja-JP" altLang="en-US" sz="2000"/>
              <a:t>使用する</a:t>
            </a:r>
          </a:p>
        </p:txBody>
      </p:sp>
      <p:sp>
        <p:nvSpPr>
          <p:cNvPr id="18441" name="Text Box 9"/>
          <p:cNvSpPr txBox="1">
            <a:spLocks noChangeArrowheads="1"/>
          </p:cNvSpPr>
          <p:nvPr/>
        </p:nvSpPr>
        <p:spPr bwMode="auto">
          <a:xfrm>
            <a:off x="2268538" y="4076700"/>
            <a:ext cx="1647825" cy="711200"/>
          </a:xfrm>
          <a:prstGeom prst="rect">
            <a:avLst/>
          </a:prstGeom>
          <a:noFill/>
          <a:ln w="9525">
            <a:solidFill>
              <a:schemeClr val="tx1"/>
            </a:solidFill>
            <a:miter lim="800000"/>
            <a:headEnd/>
            <a:tailEnd/>
          </a:ln>
          <a:effectLst/>
        </p:spPr>
        <p:txBody>
          <a:bodyPr wrap="none">
            <a:spAutoFit/>
          </a:bodyPr>
          <a:lstStyle/>
          <a:p>
            <a:r>
              <a:rPr lang="ja-JP" altLang="en-US" sz="2000"/>
              <a:t>新たな目的で</a:t>
            </a:r>
          </a:p>
          <a:p>
            <a:r>
              <a:rPr lang="ja-JP" altLang="en-US" sz="2000"/>
              <a:t>使用する</a:t>
            </a:r>
          </a:p>
        </p:txBody>
      </p:sp>
      <p:sp>
        <p:nvSpPr>
          <p:cNvPr id="18442" name="Text Box 10"/>
          <p:cNvSpPr txBox="1">
            <a:spLocks noChangeArrowheads="1"/>
          </p:cNvSpPr>
          <p:nvPr/>
        </p:nvSpPr>
        <p:spPr bwMode="auto">
          <a:xfrm>
            <a:off x="3995738" y="4076700"/>
            <a:ext cx="1165225" cy="711200"/>
          </a:xfrm>
          <a:prstGeom prst="rect">
            <a:avLst/>
          </a:prstGeom>
          <a:noFill/>
          <a:ln w="9525">
            <a:solidFill>
              <a:schemeClr val="tx1"/>
            </a:solidFill>
            <a:miter lim="800000"/>
            <a:headEnd/>
            <a:tailEnd/>
          </a:ln>
          <a:effectLst/>
        </p:spPr>
        <p:txBody>
          <a:bodyPr wrap="none">
            <a:spAutoFit/>
          </a:bodyPr>
          <a:lstStyle/>
          <a:p>
            <a:r>
              <a:rPr lang="ja-JP" altLang="en-US" sz="2000"/>
              <a:t>そのまま</a:t>
            </a:r>
          </a:p>
          <a:p>
            <a:r>
              <a:rPr lang="ja-JP" altLang="en-US" sz="2000"/>
              <a:t>保管する</a:t>
            </a:r>
          </a:p>
        </p:txBody>
      </p:sp>
      <p:sp>
        <p:nvSpPr>
          <p:cNvPr id="18443" name="Text Box 11"/>
          <p:cNvSpPr txBox="1">
            <a:spLocks noChangeArrowheads="1"/>
          </p:cNvSpPr>
          <p:nvPr/>
        </p:nvSpPr>
        <p:spPr bwMode="auto">
          <a:xfrm>
            <a:off x="3563938" y="5445125"/>
            <a:ext cx="895350" cy="406400"/>
          </a:xfrm>
          <a:prstGeom prst="rect">
            <a:avLst/>
          </a:prstGeom>
          <a:noFill/>
          <a:ln w="9525">
            <a:solidFill>
              <a:schemeClr val="tx1"/>
            </a:solidFill>
            <a:miter lim="800000"/>
            <a:headEnd/>
            <a:tailEnd/>
          </a:ln>
          <a:effectLst/>
        </p:spPr>
        <p:txBody>
          <a:bodyPr wrap="none">
            <a:spAutoFit/>
          </a:bodyPr>
          <a:lstStyle/>
          <a:p>
            <a:r>
              <a:rPr lang="ja-JP" altLang="en-US" sz="2000"/>
              <a:t>捨てる</a:t>
            </a:r>
          </a:p>
        </p:txBody>
      </p:sp>
      <p:sp>
        <p:nvSpPr>
          <p:cNvPr id="18444" name="Text Box 12"/>
          <p:cNvSpPr txBox="1">
            <a:spLocks noChangeArrowheads="1"/>
          </p:cNvSpPr>
          <p:nvPr/>
        </p:nvSpPr>
        <p:spPr bwMode="auto">
          <a:xfrm>
            <a:off x="4643438" y="5445125"/>
            <a:ext cx="1165225" cy="406400"/>
          </a:xfrm>
          <a:prstGeom prst="rect">
            <a:avLst/>
          </a:prstGeom>
          <a:noFill/>
          <a:ln w="9525">
            <a:solidFill>
              <a:schemeClr val="tx1"/>
            </a:solidFill>
            <a:miter lim="800000"/>
            <a:headEnd/>
            <a:tailEnd/>
          </a:ln>
          <a:effectLst/>
        </p:spPr>
        <p:txBody>
          <a:bodyPr wrap="none">
            <a:spAutoFit/>
          </a:bodyPr>
          <a:lstStyle/>
          <a:p>
            <a:r>
              <a:rPr lang="ja-JP" altLang="en-US" sz="2000"/>
              <a:t>贈与する</a:t>
            </a:r>
          </a:p>
        </p:txBody>
      </p:sp>
      <p:sp>
        <p:nvSpPr>
          <p:cNvPr id="18445" name="Text Box 13"/>
          <p:cNvSpPr txBox="1">
            <a:spLocks noChangeArrowheads="1"/>
          </p:cNvSpPr>
          <p:nvPr/>
        </p:nvSpPr>
        <p:spPr bwMode="auto">
          <a:xfrm>
            <a:off x="6011863" y="5445125"/>
            <a:ext cx="1165225" cy="406400"/>
          </a:xfrm>
          <a:prstGeom prst="rect">
            <a:avLst/>
          </a:prstGeom>
          <a:noFill/>
          <a:ln w="9525">
            <a:solidFill>
              <a:schemeClr val="tx1"/>
            </a:solidFill>
            <a:miter lim="800000"/>
            <a:headEnd/>
            <a:tailEnd/>
          </a:ln>
          <a:effectLst/>
        </p:spPr>
        <p:txBody>
          <a:bodyPr wrap="none">
            <a:spAutoFit/>
          </a:bodyPr>
          <a:lstStyle/>
          <a:p>
            <a:r>
              <a:rPr lang="ja-JP" altLang="en-US" sz="2000"/>
              <a:t>交換する</a:t>
            </a:r>
          </a:p>
        </p:txBody>
      </p:sp>
      <p:sp>
        <p:nvSpPr>
          <p:cNvPr id="18446" name="Text Box 14"/>
          <p:cNvSpPr txBox="1">
            <a:spLocks noChangeArrowheads="1"/>
          </p:cNvSpPr>
          <p:nvPr/>
        </p:nvSpPr>
        <p:spPr bwMode="auto">
          <a:xfrm>
            <a:off x="7380288" y="5445125"/>
            <a:ext cx="1165225" cy="406400"/>
          </a:xfrm>
          <a:prstGeom prst="rect">
            <a:avLst/>
          </a:prstGeom>
          <a:noFill/>
          <a:ln w="9525">
            <a:solidFill>
              <a:schemeClr val="tx1"/>
            </a:solidFill>
            <a:miter lim="800000"/>
            <a:headEnd/>
            <a:tailEnd/>
          </a:ln>
          <a:effectLst/>
        </p:spPr>
        <p:txBody>
          <a:bodyPr wrap="none">
            <a:spAutoFit/>
          </a:bodyPr>
          <a:lstStyle/>
          <a:p>
            <a:r>
              <a:rPr lang="ja-JP" altLang="en-US" sz="2000"/>
              <a:t>売却する</a:t>
            </a:r>
          </a:p>
        </p:txBody>
      </p:sp>
      <p:cxnSp>
        <p:nvCxnSpPr>
          <p:cNvPr id="18447" name="AutoShape 15"/>
          <p:cNvCxnSpPr>
            <a:cxnSpLocks noChangeShapeType="1"/>
            <a:stCxn id="18437" idx="0"/>
            <a:endCxn id="18438" idx="0"/>
          </p:cNvCxnSpPr>
          <p:nvPr/>
        </p:nvCxnSpPr>
        <p:spPr bwMode="auto">
          <a:xfrm rot="5400000" flipV="1">
            <a:off x="3929063" y="981075"/>
            <a:ext cx="1587" cy="4176713"/>
          </a:xfrm>
          <a:prstGeom prst="bentConnector3">
            <a:avLst>
              <a:gd name="adj1" fmla="val -14400000"/>
            </a:avLst>
          </a:prstGeom>
          <a:noFill/>
          <a:ln w="9525">
            <a:solidFill>
              <a:schemeClr val="tx1"/>
            </a:solidFill>
            <a:miter lim="800000"/>
            <a:headEnd/>
            <a:tailEnd/>
          </a:ln>
          <a:effectLst/>
        </p:spPr>
      </p:cxnSp>
      <p:cxnSp>
        <p:nvCxnSpPr>
          <p:cNvPr id="18448" name="AutoShape 16"/>
          <p:cNvCxnSpPr>
            <a:cxnSpLocks noChangeShapeType="1"/>
            <a:stCxn id="18438" idx="0"/>
            <a:endCxn id="18439" idx="0"/>
          </p:cNvCxnSpPr>
          <p:nvPr/>
        </p:nvCxnSpPr>
        <p:spPr bwMode="auto">
          <a:xfrm rot="5400000" flipV="1">
            <a:off x="7097713" y="1989138"/>
            <a:ext cx="1587" cy="2160587"/>
          </a:xfrm>
          <a:prstGeom prst="bentConnector3">
            <a:avLst>
              <a:gd name="adj1" fmla="val -14400000"/>
            </a:avLst>
          </a:prstGeom>
          <a:noFill/>
          <a:ln w="9525">
            <a:solidFill>
              <a:schemeClr val="tx1"/>
            </a:solidFill>
            <a:miter lim="800000"/>
            <a:headEnd/>
            <a:tailEnd/>
          </a:ln>
          <a:effectLst/>
        </p:spPr>
      </p:cxnSp>
      <p:sp>
        <p:nvSpPr>
          <p:cNvPr id="18450" name="Line 18"/>
          <p:cNvSpPr>
            <a:spLocks noChangeShapeType="1"/>
          </p:cNvSpPr>
          <p:nvPr/>
        </p:nvSpPr>
        <p:spPr bwMode="auto">
          <a:xfrm>
            <a:off x="4787900" y="2565400"/>
            <a:ext cx="0" cy="287338"/>
          </a:xfrm>
          <a:prstGeom prst="line">
            <a:avLst/>
          </a:prstGeom>
          <a:noFill/>
          <a:ln w="9525">
            <a:solidFill>
              <a:schemeClr val="tx1"/>
            </a:solidFill>
            <a:round/>
            <a:headEnd/>
            <a:tailEnd/>
          </a:ln>
          <a:effectLst/>
        </p:spPr>
        <p:txBody>
          <a:bodyPr/>
          <a:lstStyle/>
          <a:p>
            <a:endParaRPr lang="ja-JP" altLang="en-US"/>
          </a:p>
        </p:txBody>
      </p:sp>
      <p:cxnSp>
        <p:nvCxnSpPr>
          <p:cNvPr id="18451" name="AutoShape 19"/>
          <p:cNvCxnSpPr>
            <a:cxnSpLocks noChangeShapeType="1"/>
            <a:stCxn id="18440" idx="0"/>
            <a:endCxn id="18441" idx="0"/>
          </p:cNvCxnSpPr>
          <p:nvPr/>
        </p:nvCxnSpPr>
        <p:spPr bwMode="auto">
          <a:xfrm rot="5400000" flipV="1">
            <a:off x="2202656" y="3188494"/>
            <a:ext cx="1588" cy="1778000"/>
          </a:xfrm>
          <a:prstGeom prst="bentConnector3">
            <a:avLst>
              <a:gd name="adj1" fmla="val -14400000"/>
            </a:avLst>
          </a:prstGeom>
          <a:noFill/>
          <a:ln w="9525">
            <a:solidFill>
              <a:schemeClr val="tx1"/>
            </a:solidFill>
            <a:miter lim="800000"/>
            <a:headEnd/>
            <a:tailEnd/>
          </a:ln>
          <a:effectLst/>
        </p:spPr>
      </p:cxnSp>
      <p:cxnSp>
        <p:nvCxnSpPr>
          <p:cNvPr id="18453" name="AutoShape 21"/>
          <p:cNvCxnSpPr>
            <a:cxnSpLocks noChangeShapeType="1"/>
            <a:stCxn id="18442" idx="0"/>
            <a:endCxn id="18441" idx="0"/>
          </p:cNvCxnSpPr>
          <p:nvPr/>
        </p:nvCxnSpPr>
        <p:spPr bwMode="auto">
          <a:xfrm rot="16200000" flipH="1" flipV="1">
            <a:off x="3834606" y="3334544"/>
            <a:ext cx="1588" cy="1485900"/>
          </a:xfrm>
          <a:prstGeom prst="bentConnector3">
            <a:avLst>
              <a:gd name="adj1" fmla="val -14400000"/>
            </a:avLst>
          </a:prstGeom>
          <a:noFill/>
          <a:ln w="9525">
            <a:solidFill>
              <a:schemeClr val="tx1"/>
            </a:solidFill>
            <a:miter lim="800000"/>
            <a:headEnd/>
            <a:tailEnd/>
          </a:ln>
          <a:effectLst/>
        </p:spPr>
      </p:cxnSp>
      <p:sp>
        <p:nvSpPr>
          <p:cNvPr id="18456" name="Line 24"/>
          <p:cNvSpPr>
            <a:spLocks noChangeShapeType="1"/>
          </p:cNvSpPr>
          <p:nvPr/>
        </p:nvSpPr>
        <p:spPr bwMode="auto">
          <a:xfrm>
            <a:off x="1835150" y="3500438"/>
            <a:ext cx="0" cy="360362"/>
          </a:xfrm>
          <a:prstGeom prst="line">
            <a:avLst/>
          </a:prstGeom>
          <a:noFill/>
          <a:ln w="9525">
            <a:solidFill>
              <a:schemeClr val="tx1"/>
            </a:solidFill>
            <a:round/>
            <a:headEnd/>
            <a:tailEnd/>
          </a:ln>
          <a:effectLst/>
        </p:spPr>
        <p:txBody>
          <a:bodyPr/>
          <a:lstStyle/>
          <a:p>
            <a:endParaRPr lang="ja-JP" altLang="en-US"/>
          </a:p>
        </p:txBody>
      </p:sp>
      <p:cxnSp>
        <p:nvCxnSpPr>
          <p:cNvPr id="18457" name="AutoShape 25"/>
          <p:cNvCxnSpPr>
            <a:cxnSpLocks noChangeShapeType="1"/>
            <a:stCxn id="18443" idx="0"/>
            <a:endCxn id="18444" idx="0"/>
          </p:cNvCxnSpPr>
          <p:nvPr/>
        </p:nvCxnSpPr>
        <p:spPr bwMode="auto">
          <a:xfrm rot="5400000" flipV="1">
            <a:off x="4618038" y="4838700"/>
            <a:ext cx="1588" cy="1214437"/>
          </a:xfrm>
          <a:prstGeom prst="bentConnector3">
            <a:avLst>
              <a:gd name="adj1" fmla="val -14400000"/>
            </a:avLst>
          </a:prstGeom>
          <a:noFill/>
          <a:ln w="9525">
            <a:solidFill>
              <a:schemeClr val="tx1"/>
            </a:solidFill>
            <a:miter lim="800000"/>
            <a:headEnd/>
            <a:tailEnd/>
          </a:ln>
          <a:effectLst/>
        </p:spPr>
      </p:cxnSp>
      <p:cxnSp>
        <p:nvCxnSpPr>
          <p:cNvPr id="18458" name="AutoShape 26"/>
          <p:cNvCxnSpPr>
            <a:cxnSpLocks noChangeShapeType="1"/>
            <a:stCxn id="18445" idx="0"/>
            <a:endCxn id="18446" idx="0"/>
          </p:cNvCxnSpPr>
          <p:nvPr/>
        </p:nvCxnSpPr>
        <p:spPr bwMode="auto">
          <a:xfrm rot="5400000" flipV="1">
            <a:off x="7277894" y="4761706"/>
            <a:ext cx="1588" cy="1368425"/>
          </a:xfrm>
          <a:prstGeom prst="bentConnector3">
            <a:avLst>
              <a:gd name="adj1" fmla="val -14400000"/>
            </a:avLst>
          </a:prstGeom>
          <a:noFill/>
          <a:ln w="9525">
            <a:solidFill>
              <a:schemeClr val="tx1"/>
            </a:solidFill>
            <a:miter lim="800000"/>
            <a:headEnd/>
            <a:tailEnd/>
          </a:ln>
          <a:effectLst/>
        </p:spPr>
      </p:cxnSp>
      <p:cxnSp>
        <p:nvCxnSpPr>
          <p:cNvPr id="18459" name="AutoShape 27"/>
          <p:cNvCxnSpPr>
            <a:cxnSpLocks noChangeShapeType="1"/>
            <a:stCxn id="18445" idx="0"/>
            <a:endCxn id="18444" idx="0"/>
          </p:cNvCxnSpPr>
          <p:nvPr/>
        </p:nvCxnSpPr>
        <p:spPr bwMode="auto">
          <a:xfrm rot="16200000" flipH="1" flipV="1">
            <a:off x="5909469" y="4761706"/>
            <a:ext cx="1588" cy="1368425"/>
          </a:xfrm>
          <a:prstGeom prst="bentConnector3">
            <a:avLst>
              <a:gd name="adj1" fmla="val -14400000"/>
            </a:avLst>
          </a:prstGeom>
          <a:noFill/>
          <a:ln w="9525">
            <a:solidFill>
              <a:schemeClr val="tx1"/>
            </a:solidFill>
            <a:miter lim="800000"/>
            <a:headEnd/>
            <a:tailEnd/>
          </a:ln>
          <a:effectLst/>
        </p:spPr>
      </p:cxnSp>
      <p:sp>
        <p:nvSpPr>
          <p:cNvPr id="18460" name="Line 28"/>
          <p:cNvSpPr>
            <a:spLocks noChangeShapeType="1"/>
          </p:cNvSpPr>
          <p:nvPr/>
        </p:nvSpPr>
        <p:spPr bwMode="auto">
          <a:xfrm>
            <a:off x="6011863" y="3789363"/>
            <a:ext cx="0" cy="1439862"/>
          </a:xfrm>
          <a:prstGeom prst="line">
            <a:avLst/>
          </a:prstGeom>
          <a:noFill/>
          <a:ln w="9525">
            <a:solidFill>
              <a:schemeClr val="tx1"/>
            </a:solidFill>
            <a:round/>
            <a:headEnd/>
            <a:tailEnd/>
          </a:ln>
          <a:effectLst/>
        </p:spPr>
        <p:txBody>
          <a:bodyPr/>
          <a:lstStyle/>
          <a:p>
            <a:endParaRPr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消費者の購買モデル</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刺激反応モデル</a:t>
            </a:r>
            <a:endParaRPr kumimoji="1" lang="en-US" altLang="ja-JP" dirty="0" smtClean="0"/>
          </a:p>
          <a:p>
            <a:endParaRPr lang="en-US" altLang="ja-JP" dirty="0" smtClean="0"/>
          </a:p>
          <a:p>
            <a:r>
              <a:rPr kumimoji="1" lang="ja-JP" altLang="en-US" dirty="0" smtClean="0"/>
              <a:t>情報処理モデル</a:t>
            </a:r>
            <a:endParaRPr kumimoji="1" lang="en-US" altLang="ja-JP" dirty="0" smtClean="0"/>
          </a:p>
          <a:p>
            <a:endParaRPr lang="en-US" altLang="ja-JP" dirty="0" smtClean="0"/>
          </a:p>
          <a:p>
            <a:r>
              <a:rPr kumimoji="1" lang="ja-JP" altLang="en-US" dirty="0" smtClean="0"/>
              <a:t>精緻化見込みモデル</a:t>
            </a:r>
            <a:endParaRPr kumimoji="1" lang="ja-JP" altLang="en-US" dirty="0"/>
          </a:p>
        </p:txBody>
      </p:sp>
    </p:spTree>
    <p:extLst>
      <p:ext uri="{BB962C8B-B14F-4D97-AF65-F5344CB8AC3E}">
        <p14:creationId xmlns:p14="http://schemas.microsoft.com/office/powerpoint/2010/main" xmlns="" val="2594848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刺激反応モデル</a:t>
            </a:r>
            <a:endParaRPr kumimoji="1" lang="ja-JP" altLang="en-US" dirty="0"/>
          </a:p>
        </p:txBody>
      </p:sp>
      <p:sp>
        <p:nvSpPr>
          <p:cNvPr id="4" name="正方形/長方形 3"/>
          <p:cNvSpPr/>
          <p:nvPr/>
        </p:nvSpPr>
        <p:spPr>
          <a:xfrm>
            <a:off x="2699792" y="2348880"/>
            <a:ext cx="3816424" cy="352839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p:cNvSpPr txBox="1"/>
          <p:nvPr/>
        </p:nvSpPr>
        <p:spPr>
          <a:xfrm>
            <a:off x="3923928" y="2852936"/>
            <a:ext cx="1082348" cy="30777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400" dirty="0" smtClean="0"/>
              <a:t>過去の経験</a:t>
            </a:r>
            <a:endParaRPr kumimoji="1" lang="ja-JP" altLang="en-US" sz="1400" dirty="0"/>
          </a:p>
        </p:txBody>
      </p:sp>
      <p:sp>
        <p:nvSpPr>
          <p:cNvPr id="6" name="テキスト ボックス 5"/>
          <p:cNvSpPr txBox="1"/>
          <p:nvPr/>
        </p:nvSpPr>
        <p:spPr>
          <a:xfrm>
            <a:off x="2987824" y="3861048"/>
            <a:ext cx="1220206"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400" dirty="0" smtClean="0"/>
              <a:t>製品に対する</a:t>
            </a:r>
            <a:endParaRPr lang="en-US" altLang="ja-JP" sz="1400" dirty="0" smtClean="0"/>
          </a:p>
          <a:p>
            <a:r>
              <a:rPr kumimoji="1" lang="ja-JP" altLang="en-US" sz="1400" dirty="0" smtClean="0"/>
              <a:t>知覚</a:t>
            </a:r>
            <a:endParaRPr kumimoji="1" lang="ja-JP" altLang="en-US" sz="1400" dirty="0"/>
          </a:p>
        </p:txBody>
      </p:sp>
      <p:sp>
        <p:nvSpPr>
          <p:cNvPr id="7" name="テキスト ボックス 6"/>
          <p:cNvSpPr txBox="1"/>
          <p:nvPr/>
        </p:nvSpPr>
        <p:spPr>
          <a:xfrm>
            <a:off x="5292080" y="3861048"/>
            <a:ext cx="902811"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400" dirty="0" smtClean="0"/>
              <a:t>製品評価</a:t>
            </a:r>
            <a:endParaRPr lang="en-US" altLang="ja-JP" sz="1400" dirty="0" smtClean="0"/>
          </a:p>
          <a:p>
            <a:r>
              <a:rPr kumimoji="1" lang="ja-JP" altLang="en-US" sz="1400" dirty="0" smtClean="0"/>
              <a:t>選択行動</a:t>
            </a:r>
            <a:endParaRPr kumimoji="1" lang="ja-JP" altLang="en-US" sz="1400" dirty="0"/>
          </a:p>
        </p:txBody>
      </p:sp>
      <p:sp>
        <p:nvSpPr>
          <p:cNvPr id="8" name="テキスト ボックス 7"/>
          <p:cNvSpPr txBox="1"/>
          <p:nvPr/>
        </p:nvSpPr>
        <p:spPr>
          <a:xfrm>
            <a:off x="3131840" y="5013176"/>
            <a:ext cx="902811" cy="307777"/>
          </a:xfrm>
          <a:prstGeom prst="rect">
            <a:avLst/>
          </a:prstGeom>
          <a:ln>
            <a:prstDash val="dash"/>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400" dirty="0" smtClean="0"/>
              <a:t>考慮集合</a:t>
            </a:r>
            <a:endParaRPr kumimoji="1" lang="ja-JP" altLang="en-US" sz="1400" dirty="0"/>
          </a:p>
        </p:txBody>
      </p:sp>
      <p:sp>
        <p:nvSpPr>
          <p:cNvPr id="9" name="テキスト ボックス 8"/>
          <p:cNvSpPr txBox="1"/>
          <p:nvPr/>
        </p:nvSpPr>
        <p:spPr>
          <a:xfrm>
            <a:off x="755576" y="2492896"/>
            <a:ext cx="902811"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400" dirty="0" smtClean="0"/>
              <a:t>経済的な</a:t>
            </a:r>
            <a:endParaRPr lang="en-US" altLang="ja-JP" sz="1400" dirty="0" smtClean="0"/>
          </a:p>
          <a:p>
            <a:r>
              <a:rPr kumimoji="1" lang="ja-JP" altLang="en-US" sz="1400" dirty="0" smtClean="0"/>
              <a:t>環境変数</a:t>
            </a:r>
            <a:endParaRPr kumimoji="1" lang="ja-JP" altLang="en-US" sz="1400" dirty="0"/>
          </a:p>
        </p:txBody>
      </p:sp>
      <p:sp>
        <p:nvSpPr>
          <p:cNvPr id="10" name="テキスト ボックス 9"/>
          <p:cNvSpPr txBox="1"/>
          <p:nvPr/>
        </p:nvSpPr>
        <p:spPr>
          <a:xfrm>
            <a:off x="467544" y="3861048"/>
            <a:ext cx="1285929"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sz="1400" dirty="0" smtClean="0"/>
              <a:t>マーケティング</a:t>
            </a:r>
            <a:endParaRPr lang="en-US" altLang="ja-JP" sz="1400" dirty="0" smtClean="0"/>
          </a:p>
          <a:p>
            <a:r>
              <a:rPr kumimoji="1" lang="ja-JP" altLang="en-US" sz="1400" dirty="0" smtClean="0"/>
              <a:t>変数</a:t>
            </a:r>
            <a:endParaRPr kumimoji="1" lang="en-US" altLang="ja-JP" sz="1400" dirty="0" smtClean="0"/>
          </a:p>
        </p:txBody>
      </p:sp>
      <p:sp>
        <p:nvSpPr>
          <p:cNvPr id="11" name="テキスト ボックス 10"/>
          <p:cNvSpPr txBox="1"/>
          <p:nvPr/>
        </p:nvSpPr>
        <p:spPr>
          <a:xfrm>
            <a:off x="611560" y="5157192"/>
            <a:ext cx="1082348"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400" dirty="0" smtClean="0"/>
              <a:t>他者からの</a:t>
            </a:r>
            <a:endParaRPr kumimoji="1" lang="en-US" altLang="ja-JP" sz="1400" dirty="0" smtClean="0"/>
          </a:p>
          <a:p>
            <a:r>
              <a:rPr lang="ja-JP" altLang="en-US" sz="1400" dirty="0" smtClean="0"/>
              <a:t>社会的影響</a:t>
            </a:r>
            <a:endParaRPr kumimoji="1" lang="ja-JP" altLang="en-US" sz="1400" dirty="0"/>
          </a:p>
        </p:txBody>
      </p:sp>
      <p:sp>
        <p:nvSpPr>
          <p:cNvPr id="12" name="テキスト ボックス 11"/>
          <p:cNvSpPr txBox="1"/>
          <p:nvPr/>
        </p:nvSpPr>
        <p:spPr>
          <a:xfrm>
            <a:off x="7236296" y="3933056"/>
            <a:ext cx="902811" cy="30777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400" dirty="0" smtClean="0"/>
              <a:t>購買行動</a:t>
            </a:r>
            <a:endParaRPr kumimoji="1" lang="ja-JP" altLang="en-US" sz="1400" dirty="0"/>
          </a:p>
        </p:txBody>
      </p:sp>
      <p:sp>
        <p:nvSpPr>
          <p:cNvPr id="18" name="右矢印 17"/>
          <p:cNvSpPr/>
          <p:nvPr/>
        </p:nvSpPr>
        <p:spPr>
          <a:xfrm>
            <a:off x="1691680" y="2708920"/>
            <a:ext cx="72008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a:off x="1763688" y="5373216"/>
            <a:ext cx="72008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矢印コネクタ 20"/>
          <p:cNvCxnSpPr>
            <a:stCxn id="10" idx="3"/>
            <a:endCxn id="6" idx="1"/>
          </p:cNvCxnSpPr>
          <p:nvPr/>
        </p:nvCxnSpPr>
        <p:spPr>
          <a:xfrm>
            <a:off x="1753473" y="4122658"/>
            <a:ext cx="123435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カギ線コネクタ 25"/>
          <p:cNvCxnSpPr>
            <a:stCxn id="10" idx="2"/>
            <a:endCxn id="7" idx="2"/>
          </p:cNvCxnSpPr>
          <p:nvPr/>
        </p:nvCxnSpPr>
        <p:spPr>
          <a:xfrm rot="16200000" flipH="1">
            <a:off x="3426997" y="2067779"/>
            <a:ext cx="12700" cy="4632977"/>
          </a:xfrm>
          <a:prstGeom prst="bentConnector3">
            <a:avLst>
              <a:gd name="adj1" fmla="val 18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p:cNvCxnSpPr>
            <a:stCxn id="8" idx="0"/>
            <a:endCxn id="6" idx="2"/>
          </p:cNvCxnSpPr>
          <p:nvPr/>
        </p:nvCxnSpPr>
        <p:spPr>
          <a:xfrm flipV="1">
            <a:off x="3583246" y="4384268"/>
            <a:ext cx="14681" cy="6289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6" idx="3"/>
            <a:endCxn id="7" idx="1"/>
          </p:cNvCxnSpPr>
          <p:nvPr/>
        </p:nvCxnSpPr>
        <p:spPr>
          <a:xfrm>
            <a:off x="4208030" y="4122658"/>
            <a:ext cx="10840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図形 31"/>
          <p:cNvCxnSpPr>
            <a:stCxn id="5" idx="1"/>
            <a:endCxn id="6" idx="0"/>
          </p:cNvCxnSpPr>
          <p:nvPr/>
        </p:nvCxnSpPr>
        <p:spPr>
          <a:xfrm rot="10800000" flipV="1">
            <a:off x="3597928" y="3006824"/>
            <a:ext cx="326001" cy="854223"/>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図形 33"/>
          <p:cNvCxnSpPr>
            <a:stCxn id="8" idx="3"/>
            <a:endCxn id="7" idx="2"/>
          </p:cNvCxnSpPr>
          <p:nvPr/>
        </p:nvCxnSpPr>
        <p:spPr>
          <a:xfrm flipV="1">
            <a:off x="4034651" y="4384268"/>
            <a:ext cx="1708835" cy="782797"/>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図形 35"/>
          <p:cNvCxnSpPr>
            <a:stCxn id="5" idx="3"/>
            <a:endCxn id="8" idx="2"/>
          </p:cNvCxnSpPr>
          <p:nvPr/>
        </p:nvCxnSpPr>
        <p:spPr>
          <a:xfrm flipH="1">
            <a:off x="3583246" y="3006825"/>
            <a:ext cx="1423030" cy="2314128"/>
          </a:xfrm>
          <a:prstGeom prst="bentConnector4">
            <a:avLst>
              <a:gd name="adj1" fmla="val -91031"/>
              <a:gd name="adj2" fmla="val 109878"/>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カギ線コネクタ 38"/>
          <p:cNvCxnSpPr>
            <a:stCxn id="5" idx="2"/>
            <a:endCxn id="7" idx="0"/>
          </p:cNvCxnSpPr>
          <p:nvPr/>
        </p:nvCxnSpPr>
        <p:spPr>
          <a:xfrm rot="16200000" flipH="1">
            <a:off x="4754127" y="2871688"/>
            <a:ext cx="700335" cy="127838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カギ線コネクタ 40"/>
          <p:cNvCxnSpPr>
            <a:stCxn id="7" idx="3"/>
            <a:endCxn id="12" idx="1"/>
          </p:cNvCxnSpPr>
          <p:nvPr/>
        </p:nvCxnSpPr>
        <p:spPr>
          <a:xfrm flipV="1">
            <a:off x="6194891" y="4086945"/>
            <a:ext cx="1041405" cy="3571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22596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情報処理モデル</a:t>
            </a:r>
            <a:endParaRPr kumimoji="1" lang="ja-JP" altLang="en-US" dirty="0"/>
          </a:p>
        </p:txBody>
      </p:sp>
      <p:sp>
        <p:nvSpPr>
          <p:cNvPr id="4" name="正方形/長方形 3"/>
          <p:cNvSpPr/>
          <p:nvPr/>
        </p:nvSpPr>
        <p:spPr>
          <a:xfrm>
            <a:off x="2699792" y="1916832"/>
            <a:ext cx="5400600" cy="29523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テキスト ボックス 4"/>
          <p:cNvSpPr txBox="1"/>
          <p:nvPr/>
        </p:nvSpPr>
        <p:spPr>
          <a:xfrm>
            <a:off x="4788024" y="2348880"/>
            <a:ext cx="64633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smtClean="0"/>
              <a:t>目標</a:t>
            </a:r>
            <a:endParaRPr kumimoji="1" lang="ja-JP" altLang="en-US" dirty="0"/>
          </a:p>
        </p:txBody>
      </p:sp>
      <p:sp>
        <p:nvSpPr>
          <p:cNvPr id="6" name="テキスト ボックス 5"/>
          <p:cNvSpPr txBox="1"/>
          <p:nvPr/>
        </p:nvSpPr>
        <p:spPr>
          <a:xfrm>
            <a:off x="2771800" y="3501008"/>
            <a:ext cx="1194558" cy="646331"/>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dirty="0" smtClean="0"/>
              <a:t>感覚</a:t>
            </a:r>
            <a:endParaRPr lang="en-US" altLang="ja-JP" dirty="0" smtClean="0"/>
          </a:p>
          <a:p>
            <a:r>
              <a:rPr kumimoji="1" lang="ja-JP" altLang="en-US" dirty="0" smtClean="0"/>
              <a:t>レジスター</a:t>
            </a:r>
            <a:endParaRPr kumimoji="1" lang="ja-JP" altLang="en-US" dirty="0"/>
          </a:p>
        </p:txBody>
      </p:sp>
      <p:sp>
        <p:nvSpPr>
          <p:cNvPr id="7" name="テキスト ボックス 6"/>
          <p:cNvSpPr txBox="1"/>
          <p:nvPr/>
        </p:nvSpPr>
        <p:spPr>
          <a:xfrm>
            <a:off x="4355976" y="3356992"/>
            <a:ext cx="1569660"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smtClean="0"/>
              <a:t>短期記憶</a:t>
            </a:r>
            <a:endParaRPr kumimoji="1" lang="en-US" altLang="ja-JP" dirty="0" smtClean="0"/>
          </a:p>
          <a:p>
            <a:r>
              <a:rPr lang="ja-JP" altLang="en-US" dirty="0" smtClean="0"/>
              <a:t>情報取得過程</a:t>
            </a:r>
            <a:endParaRPr lang="en-US" altLang="ja-JP" dirty="0" smtClean="0"/>
          </a:p>
          <a:p>
            <a:r>
              <a:rPr lang="ja-JP" altLang="en-US" dirty="0" smtClean="0"/>
              <a:t>情報統合過程</a:t>
            </a:r>
            <a:endParaRPr kumimoji="1" lang="ja-JP" altLang="en-US" dirty="0"/>
          </a:p>
        </p:txBody>
      </p:sp>
      <p:sp>
        <p:nvSpPr>
          <p:cNvPr id="8" name="テキスト ボックス 7"/>
          <p:cNvSpPr txBox="1"/>
          <p:nvPr/>
        </p:nvSpPr>
        <p:spPr>
          <a:xfrm>
            <a:off x="6300192" y="3356992"/>
            <a:ext cx="1569660"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dirty="0" smtClean="0"/>
              <a:t>長期</a:t>
            </a:r>
            <a:r>
              <a:rPr kumimoji="1" lang="ja-JP" altLang="en-US" dirty="0" smtClean="0"/>
              <a:t>記憶</a:t>
            </a:r>
            <a:endParaRPr kumimoji="1" lang="en-US" altLang="ja-JP" dirty="0" smtClean="0"/>
          </a:p>
          <a:p>
            <a:r>
              <a:rPr lang="ja-JP" altLang="en-US" dirty="0" smtClean="0"/>
              <a:t>情報保持過程</a:t>
            </a:r>
            <a:endParaRPr lang="en-US" altLang="ja-JP" dirty="0" smtClean="0"/>
          </a:p>
          <a:p>
            <a:r>
              <a:rPr lang="ja-JP" altLang="en-US" dirty="0" smtClean="0"/>
              <a:t>情報の構造化</a:t>
            </a:r>
            <a:endParaRPr kumimoji="1" lang="ja-JP" altLang="en-US" dirty="0"/>
          </a:p>
        </p:txBody>
      </p:sp>
      <p:sp>
        <p:nvSpPr>
          <p:cNvPr id="9" name="円/楕円 8"/>
          <p:cNvSpPr/>
          <p:nvPr/>
        </p:nvSpPr>
        <p:spPr>
          <a:xfrm>
            <a:off x="4355976" y="5157192"/>
            <a:ext cx="1584176" cy="7920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行動</a:t>
            </a:r>
            <a:endParaRPr kumimoji="1" lang="ja-JP" altLang="en-US" dirty="0"/>
          </a:p>
        </p:txBody>
      </p:sp>
      <p:sp>
        <p:nvSpPr>
          <p:cNvPr id="10" name="円/楕円 9"/>
          <p:cNvSpPr/>
          <p:nvPr/>
        </p:nvSpPr>
        <p:spPr>
          <a:xfrm>
            <a:off x="107504" y="3284984"/>
            <a:ext cx="1944216" cy="108012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刺激</a:t>
            </a:r>
            <a:endParaRPr lang="en-US" altLang="ja-JP" dirty="0" smtClean="0"/>
          </a:p>
          <a:p>
            <a:pPr algn="ctr"/>
            <a:r>
              <a:rPr kumimoji="1" lang="ja-JP" altLang="en-US" dirty="0" smtClean="0"/>
              <a:t>（</a:t>
            </a:r>
            <a:r>
              <a:rPr kumimoji="1" lang="ja-JP" altLang="en-US" dirty="0" smtClean="0"/>
              <a:t>外部情報</a:t>
            </a:r>
            <a:r>
              <a:rPr kumimoji="1" lang="ja-JP" altLang="en-US" dirty="0" smtClean="0"/>
              <a:t>）</a:t>
            </a:r>
            <a:endParaRPr kumimoji="1" lang="ja-JP" altLang="en-US" dirty="0"/>
          </a:p>
        </p:txBody>
      </p:sp>
      <p:cxnSp>
        <p:nvCxnSpPr>
          <p:cNvPr id="12" name="直線矢印コネクタ 11"/>
          <p:cNvCxnSpPr>
            <a:stCxn id="10" idx="6"/>
            <a:endCxn id="6" idx="1"/>
          </p:cNvCxnSpPr>
          <p:nvPr/>
        </p:nvCxnSpPr>
        <p:spPr>
          <a:xfrm flipV="1">
            <a:off x="2051720" y="3824174"/>
            <a:ext cx="720080" cy="8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直線矢印コネクタ 13"/>
          <p:cNvCxnSpPr>
            <a:stCxn id="6" idx="3"/>
            <a:endCxn id="7" idx="1"/>
          </p:cNvCxnSpPr>
          <p:nvPr/>
        </p:nvCxnSpPr>
        <p:spPr>
          <a:xfrm flipV="1">
            <a:off x="3966358" y="3818657"/>
            <a:ext cx="389618" cy="551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直線矢印コネクタ 15"/>
          <p:cNvCxnSpPr/>
          <p:nvPr/>
        </p:nvCxnSpPr>
        <p:spPr>
          <a:xfrm>
            <a:off x="5940152" y="3645024"/>
            <a:ext cx="374556"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 name="直線矢印コネクタ 17"/>
          <p:cNvCxnSpPr/>
          <p:nvPr/>
        </p:nvCxnSpPr>
        <p:spPr>
          <a:xfrm flipH="1">
            <a:off x="5925636" y="3933056"/>
            <a:ext cx="374556"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直線矢印コネクタ 19"/>
          <p:cNvCxnSpPr/>
          <p:nvPr/>
        </p:nvCxnSpPr>
        <p:spPr>
          <a:xfrm flipH="1" flipV="1">
            <a:off x="4932040" y="2708920"/>
            <a:ext cx="29616" cy="6387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直線矢印コネクタ 21"/>
          <p:cNvCxnSpPr/>
          <p:nvPr/>
        </p:nvCxnSpPr>
        <p:spPr>
          <a:xfrm>
            <a:off x="5262464" y="2718212"/>
            <a:ext cx="29616" cy="6387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図形 23"/>
          <p:cNvCxnSpPr>
            <a:endCxn id="6" idx="0"/>
          </p:cNvCxnSpPr>
          <p:nvPr/>
        </p:nvCxnSpPr>
        <p:spPr>
          <a:xfrm rot="10800000" flipV="1">
            <a:off x="3369080" y="2420888"/>
            <a:ext cx="1397731" cy="1080120"/>
          </a:xfrm>
          <a:prstGeom prst="bentConnector2">
            <a:avLst/>
          </a:prstGeom>
          <a:ln>
            <a:tailEnd type="arrow"/>
          </a:ln>
        </p:spPr>
        <p:style>
          <a:lnRef idx="1">
            <a:schemeClr val="dk1"/>
          </a:lnRef>
          <a:fillRef idx="0">
            <a:schemeClr val="dk1"/>
          </a:fillRef>
          <a:effectRef idx="0">
            <a:schemeClr val="dk1"/>
          </a:effectRef>
          <a:fontRef idx="minor">
            <a:schemeClr val="tx1"/>
          </a:fontRef>
        </p:style>
      </p:cxnSp>
      <p:cxnSp>
        <p:nvCxnSpPr>
          <p:cNvPr id="28" name="カギ線コネクタ 27"/>
          <p:cNvCxnSpPr>
            <a:endCxn id="5" idx="1"/>
          </p:cNvCxnSpPr>
          <p:nvPr/>
        </p:nvCxnSpPr>
        <p:spPr>
          <a:xfrm flipV="1">
            <a:off x="3563888" y="2533546"/>
            <a:ext cx="1224136" cy="967462"/>
          </a:xfrm>
          <a:prstGeom prst="bentConnector3">
            <a:avLst>
              <a:gd name="adj1" fmla="val 980"/>
            </a:avLst>
          </a:prstGeom>
          <a:ln>
            <a:tailEnd type="arrow"/>
          </a:ln>
        </p:spPr>
        <p:style>
          <a:lnRef idx="1">
            <a:schemeClr val="dk1"/>
          </a:lnRef>
          <a:fillRef idx="0">
            <a:schemeClr val="dk1"/>
          </a:fillRef>
          <a:effectRef idx="0">
            <a:schemeClr val="dk1"/>
          </a:effectRef>
          <a:fontRef idx="minor">
            <a:schemeClr val="tx1"/>
          </a:fontRef>
        </p:style>
      </p:cxnSp>
      <p:cxnSp>
        <p:nvCxnSpPr>
          <p:cNvPr id="31" name="直線矢印コネクタ 30"/>
          <p:cNvCxnSpPr>
            <a:stCxn id="7" idx="2"/>
            <a:endCxn id="9" idx="0"/>
          </p:cNvCxnSpPr>
          <p:nvPr/>
        </p:nvCxnSpPr>
        <p:spPr>
          <a:xfrm>
            <a:off x="5140806" y="4280322"/>
            <a:ext cx="7258" cy="8768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図形 34"/>
          <p:cNvCxnSpPr/>
          <p:nvPr/>
        </p:nvCxnSpPr>
        <p:spPr>
          <a:xfrm rot="10800000">
            <a:off x="5436098" y="2420888"/>
            <a:ext cx="2010706" cy="895454"/>
          </a:xfrm>
          <a:prstGeom prst="bentConnector3">
            <a:avLst>
              <a:gd name="adj1" fmla="val 1207"/>
            </a:avLst>
          </a:prstGeom>
          <a:ln>
            <a:tailEnd type="arrow"/>
          </a:ln>
        </p:spPr>
        <p:style>
          <a:lnRef idx="1">
            <a:schemeClr val="dk1"/>
          </a:lnRef>
          <a:fillRef idx="0">
            <a:schemeClr val="dk1"/>
          </a:fillRef>
          <a:effectRef idx="0">
            <a:schemeClr val="dk1"/>
          </a:effectRef>
          <a:fontRef idx="minor">
            <a:schemeClr val="tx1"/>
          </a:fontRef>
        </p:style>
      </p:cxnSp>
      <p:cxnSp>
        <p:nvCxnSpPr>
          <p:cNvPr id="44" name="図形 43"/>
          <p:cNvCxnSpPr>
            <a:stCxn id="5" idx="3"/>
            <a:endCxn id="8" idx="0"/>
          </p:cNvCxnSpPr>
          <p:nvPr/>
        </p:nvCxnSpPr>
        <p:spPr>
          <a:xfrm>
            <a:off x="5434355" y="2533546"/>
            <a:ext cx="1650667" cy="823446"/>
          </a:xfrm>
          <a:prstGeom prst="bentConnector2">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xmlns="" val="3415394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精緻化見込みモデル</a:t>
            </a:r>
            <a:endParaRPr kumimoji="1" lang="ja-JP" altLang="en-US" dirty="0"/>
          </a:p>
        </p:txBody>
      </p:sp>
      <p:sp>
        <p:nvSpPr>
          <p:cNvPr id="4" name="正方形/長方形 3"/>
          <p:cNvSpPr/>
          <p:nvPr/>
        </p:nvSpPr>
        <p:spPr>
          <a:xfrm>
            <a:off x="1475656" y="1628800"/>
            <a:ext cx="1008112" cy="5040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情報</a:t>
            </a:r>
            <a:endParaRPr kumimoji="1" lang="ja-JP" altLang="en-US" dirty="0"/>
          </a:p>
        </p:txBody>
      </p:sp>
      <p:sp>
        <p:nvSpPr>
          <p:cNvPr id="5" name="正方形/長方形 4"/>
          <p:cNvSpPr/>
          <p:nvPr/>
        </p:nvSpPr>
        <p:spPr>
          <a:xfrm>
            <a:off x="1115616" y="2564904"/>
            <a:ext cx="1728192" cy="5040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精緻化の動機</a:t>
            </a:r>
            <a:endParaRPr kumimoji="1" lang="ja-JP" altLang="en-US" dirty="0"/>
          </a:p>
        </p:txBody>
      </p:sp>
      <p:sp>
        <p:nvSpPr>
          <p:cNvPr id="7" name="正方形/長方形 6"/>
          <p:cNvSpPr/>
          <p:nvPr/>
        </p:nvSpPr>
        <p:spPr>
          <a:xfrm>
            <a:off x="1115616" y="3501008"/>
            <a:ext cx="1728192" cy="5040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精緻化の能力</a:t>
            </a:r>
            <a:endParaRPr kumimoji="1" lang="ja-JP" altLang="en-US" dirty="0"/>
          </a:p>
        </p:txBody>
      </p:sp>
      <p:sp>
        <p:nvSpPr>
          <p:cNvPr id="8" name="正方形/長方形 7"/>
          <p:cNvSpPr/>
          <p:nvPr/>
        </p:nvSpPr>
        <p:spPr>
          <a:xfrm>
            <a:off x="1115616" y="4365104"/>
            <a:ext cx="1728192" cy="100811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中心的（認知的）処理</a:t>
            </a:r>
            <a:endParaRPr kumimoji="1" lang="ja-JP" altLang="en-US" dirty="0"/>
          </a:p>
        </p:txBody>
      </p:sp>
      <p:sp>
        <p:nvSpPr>
          <p:cNvPr id="9" name="正方形/長方形 8"/>
          <p:cNvSpPr/>
          <p:nvPr/>
        </p:nvSpPr>
        <p:spPr>
          <a:xfrm>
            <a:off x="4572000" y="3284984"/>
            <a:ext cx="1728192" cy="9361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周辺的（感情的）処理</a:t>
            </a:r>
            <a:endParaRPr kumimoji="1" lang="ja-JP" altLang="en-US" dirty="0"/>
          </a:p>
        </p:txBody>
      </p:sp>
      <p:cxnSp>
        <p:nvCxnSpPr>
          <p:cNvPr id="11" name="直線矢印コネクタ 10"/>
          <p:cNvCxnSpPr>
            <a:stCxn id="4" idx="2"/>
            <a:endCxn id="5" idx="0"/>
          </p:cNvCxnSpPr>
          <p:nvPr/>
        </p:nvCxnSpPr>
        <p:spPr>
          <a:xfrm>
            <a:off x="1979712" y="2132856"/>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2"/>
            <a:endCxn id="7" idx="0"/>
          </p:cNvCxnSpPr>
          <p:nvPr/>
        </p:nvCxnSpPr>
        <p:spPr>
          <a:xfrm>
            <a:off x="1979712" y="3068960"/>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図形 16"/>
          <p:cNvCxnSpPr>
            <a:stCxn id="5" idx="3"/>
            <a:endCxn id="9" idx="0"/>
          </p:cNvCxnSpPr>
          <p:nvPr/>
        </p:nvCxnSpPr>
        <p:spPr>
          <a:xfrm>
            <a:off x="2843808" y="2816932"/>
            <a:ext cx="2592288" cy="46805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7" idx="3"/>
            <a:endCxn id="9" idx="1"/>
          </p:cNvCxnSpPr>
          <p:nvPr/>
        </p:nvCxnSpPr>
        <p:spPr>
          <a:xfrm>
            <a:off x="2843808" y="3753036"/>
            <a:ext cx="17281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4860032" y="5445224"/>
            <a:ext cx="1152128" cy="5040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態度</a:t>
            </a:r>
            <a:endParaRPr kumimoji="1" lang="ja-JP" altLang="en-US" dirty="0"/>
          </a:p>
        </p:txBody>
      </p:sp>
      <p:cxnSp>
        <p:nvCxnSpPr>
          <p:cNvPr id="26" name="直線矢印コネクタ 25"/>
          <p:cNvCxnSpPr>
            <a:stCxn id="9" idx="2"/>
            <a:endCxn id="24" idx="0"/>
          </p:cNvCxnSpPr>
          <p:nvPr/>
        </p:nvCxnSpPr>
        <p:spPr>
          <a:xfrm>
            <a:off x="5436096" y="4221088"/>
            <a:ext cx="0" cy="1224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図形 28"/>
          <p:cNvCxnSpPr>
            <a:stCxn id="8" idx="2"/>
            <a:endCxn id="24" idx="1"/>
          </p:cNvCxnSpPr>
          <p:nvPr/>
        </p:nvCxnSpPr>
        <p:spPr>
          <a:xfrm rot="16200000" flipH="1">
            <a:off x="3257854" y="4095074"/>
            <a:ext cx="324036" cy="288032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7" idx="2"/>
            <a:endCxn id="8" idx="0"/>
          </p:cNvCxnSpPr>
          <p:nvPr/>
        </p:nvCxnSpPr>
        <p:spPr>
          <a:xfrm>
            <a:off x="1979712" y="400506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923928" y="2492896"/>
            <a:ext cx="445956" cy="338554"/>
          </a:xfrm>
          <a:prstGeom prst="rect">
            <a:avLst/>
          </a:prstGeom>
          <a:noFill/>
        </p:spPr>
        <p:txBody>
          <a:bodyPr wrap="none" rtlCol="0">
            <a:spAutoFit/>
          </a:bodyPr>
          <a:lstStyle/>
          <a:p>
            <a:r>
              <a:rPr kumimoji="1" lang="en-US" altLang="ja-JP" sz="1600" dirty="0" smtClean="0"/>
              <a:t>No</a:t>
            </a:r>
            <a:endParaRPr kumimoji="1" lang="ja-JP" altLang="en-US" sz="1600" dirty="0"/>
          </a:p>
        </p:txBody>
      </p:sp>
      <p:sp>
        <p:nvSpPr>
          <p:cNvPr id="18" name="テキスト ボックス 17"/>
          <p:cNvSpPr txBox="1"/>
          <p:nvPr/>
        </p:nvSpPr>
        <p:spPr>
          <a:xfrm>
            <a:off x="3635896" y="3356992"/>
            <a:ext cx="445956" cy="338554"/>
          </a:xfrm>
          <a:prstGeom prst="rect">
            <a:avLst/>
          </a:prstGeom>
          <a:noFill/>
        </p:spPr>
        <p:txBody>
          <a:bodyPr wrap="none" rtlCol="0">
            <a:spAutoFit/>
          </a:bodyPr>
          <a:lstStyle/>
          <a:p>
            <a:r>
              <a:rPr kumimoji="1" lang="en-US" altLang="ja-JP" sz="1600" dirty="0" smtClean="0"/>
              <a:t>No</a:t>
            </a:r>
            <a:endParaRPr kumimoji="1" lang="ja-JP" altLang="en-US" sz="1600" dirty="0"/>
          </a:p>
        </p:txBody>
      </p:sp>
      <p:sp>
        <p:nvSpPr>
          <p:cNvPr id="20" name="テキスト ボックス 19"/>
          <p:cNvSpPr txBox="1"/>
          <p:nvPr/>
        </p:nvSpPr>
        <p:spPr>
          <a:xfrm>
            <a:off x="1331640" y="3068960"/>
            <a:ext cx="518475" cy="338554"/>
          </a:xfrm>
          <a:prstGeom prst="rect">
            <a:avLst/>
          </a:prstGeom>
          <a:noFill/>
        </p:spPr>
        <p:txBody>
          <a:bodyPr wrap="none" rtlCol="0">
            <a:spAutoFit/>
          </a:bodyPr>
          <a:lstStyle/>
          <a:p>
            <a:r>
              <a:rPr lang="en-US" altLang="ja-JP" sz="1600" dirty="0" smtClean="0"/>
              <a:t>Yes</a:t>
            </a:r>
            <a:endParaRPr kumimoji="1" lang="ja-JP" altLang="en-US" sz="1600" dirty="0"/>
          </a:p>
        </p:txBody>
      </p:sp>
      <p:sp>
        <p:nvSpPr>
          <p:cNvPr id="21" name="テキスト ボックス 20"/>
          <p:cNvSpPr txBox="1"/>
          <p:nvPr/>
        </p:nvSpPr>
        <p:spPr>
          <a:xfrm>
            <a:off x="1331640" y="4005064"/>
            <a:ext cx="518475" cy="338554"/>
          </a:xfrm>
          <a:prstGeom prst="rect">
            <a:avLst/>
          </a:prstGeom>
          <a:noFill/>
        </p:spPr>
        <p:txBody>
          <a:bodyPr wrap="none" rtlCol="0">
            <a:spAutoFit/>
          </a:bodyPr>
          <a:lstStyle/>
          <a:p>
            <a:r>
              <a:rPr lang="en-US" altLang="ja-JP" sz="1600" dirty="0" smtClean="0"/>
              <a:t>Yes</a:t>
            </a:r>
            <a:endParaRPr kumimoji="1" lang="ja-JP" altLang="en-US" sz="1600" dirty="0"/>
          </a:p>
        </p:txBody>
      </p:sp>
    </p:spTree>
    <p:extLst>
      <p:ext uri="{BB962C8B-B14F-4D97-AF65-F5344CB8AC3E}">
        <p14:creationId xmlns:p14="http://schemas.microsoft.com/office/powerpoint/2010/main" xmlns="" val="3054595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dirty="0"/>
              <a:t>購買意思</a:t>
            </a:r>
            <a:r>
              <a:rPr lang="ja-JP" altLang="en-US" dirty="0" smtClean="0"/>
              <a:t>決定のプロセス</a:t>
            </a:r>
            <a:endParaRPr lang="ja-JP" altLang="en-US" dirty="0"/>
          </a:p>
        </p:txBody>
      </p:sp>
      <p:sp>
        <p:nvSpPr>
          <p:cNvPr id="3076" name="AutoShape 4"/>
          <p:cNvSpPr>
            <a:spLocks noChangeArrowheads="1"/>
          </p:cNvSpPr>
          <p:nvPr/>
        </p:nvSpPr>
        <p:spPr bwMode="auto">
          <a:xfrm>
            <a:off x="684734" y="2996952"/>
            <a:ext cx="1368425" cy="936625"/>
          </a:xfrm>
          <a:prstGeom prst="rightArrowCallout">
            <a:avLst>
              <a:gd name="adj1" fmla="val 11185"/>
              <a:gd name="adj2" fmla="val 13620"/>
              <a:gd name="adj3" fmla="val 16382"/>
              <a:gd name="adj4" fmla="val 83454"/>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a:t>問題認識</a:t>
            </a:r>
          </a:p>
        </p:txBody>
      </p:sp>
      <p:sp>
        <p:nvSpPr>
          <p:cNvPr id="3080" name="AutoShape 8"/>
          <p:cNvSpPr>
            <a:spLocks noChangeArrowheads="1"/>
          </p:cNvSpPr>
          <p:nvPr/>
        </p:nvSpPr>
        <p:spPr bwMode="auto">
          <a:xfrm>
            <a:off x="2124596" y="2996952"/>
            <a:ext cx="1368425" cy="936625"/>
          </a:xfrm>
          <a:prstGeom prst="rightArrowCallout">
            <a:avLst>
              <a:gd name="adj1" fmla="val 11185"/>
              <a:gd name="adj2" fmla="val 13620"/>
              <a:gd name="adj3" fmla="val 16382"/>
              <a:gd name="adj4" fmla="val 83454"/>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a:t>情報探索</a:t>
            </a:r>
          </a:p>
        </p:txBody>
      </p:sp>
      <p:sp>
        <p:nvSpPr>
          <p:cNvPr id="3081" name="AutoShape 9"/>
          <p:cNvSpPr>
            <a:spLocks noChangeArrowheads="1"/>
          </p:cNvSpPr>
          <p:nvPr/>
        </p:nvSpPr>
        <p:spPr bwMode="auto">
          <a:xfrm>
            <a:off x="3635896" y="2996952"/>
            <a:ext cx="1655763" cy="936625"/>
          </a:xfrm>
          <a:prstGeom prst="rightArrowCallout">
            <a:avLst>
              <a:gd name="adj1" fmla="val 11185"/>
              <a:gd name="adj2" fmla="val 13620"/>
              <a:gd name="adj3" fmla="val 19822"/>
              <a:gd name="adj4" fmla="val 83454"/>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a:t>代替案評価</a:t>
            </a:r>
          </a:p>
        </p:txBody>
      </p:sp>
      <p:sp>
        <p:nvSpPr>
          <p:cNvPr id="3082" name="AutoShape 10"/>
          <p:cNvSpPr>
            <a:spLocks noChangeArrowheads="1"/>
          </p:cNvSpPr>
          <p:nvPr/>
        </p:nvSpPr>
        <p:spPr bwMode="auto">
          <a:xfrm>
            <a:off x="5364684" y="2996952"/>
            <a:ext cx="1368425" cy="936625"/>
          </a:xfrm>
          <a:prstGeom prst="rightArrowCallout">
            <a:avLst>
              <a:gd name="adj1" fmla="val 11185"/>
              <a:gd name="adj2" fmla="val 13620"/>
              <a:gd name="adj3" fmla="val 16382"/>
              <a:gd name="adj4" fmla="val 83454"/>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a:t>購買決定</a:t>
            </a:r>
          </a:p>
        </p:txBody>
      </p:sp>
      <p:sp>
        <p:nvSpPr>
          <p:cNvPr id="3084" name="Rectangle 12"/>
          <p:cNvSpPr>
            <a:spLocks noChangeArrowheads="1"/>
          </p:cNvSpPr>
          <p:nvPr/>
        </p:nvSpPr>
        <p:spPr bwMode="auto">
          <a:xfrm>
            <a:off x="6804546" y="2996952"/>
            <a:ext cx="1512888" cy="93662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a:t>購買事後行動</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en-US" dirty="0"/>
              <a:t>問題</a:t>
            </a:r>
            <a:r>
              <a:rPr lang="ja-JP" altLang="en-US" dirty="0" smtClean="0"/>
              <a:t>認識（ニーズの発生）</a:t>
            </a:r>
            <a:endParaRPr lang="ja-JP" altLang="en-US" dirty="0"/>
          </a:p>
        </p:txBody>
      </p:sp>
      <p:sp>
        <p:nvSpPr>
          <p:cNvPr id="13316" name="AutoShape 4"/>
          <p:cNvSpPr>
            <a:spLocks noChangeArrowheads="1"/>
          </p:cNvSpPr>
          <p:nvPr/>
        </p:nvSpPr>
        <p:spPr bwMode="auto">
          <a:xfrm>
            <a:off x="1618753" y="1916832"/>
            <a:ext cx="1439863" cy="57626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現実の状態</a:t>
            </a:r>
          </a:p>
        </p:txBody>
      </p:sp>
      <p:sp>
        <p:nvSpPr>
          <p:cNvPr id="13317" name="AutoShape 5"/>
          <p:cNvSpPr>
            <a:spLocks noChangeArrowheads="1"/>
          </p:cNvSpPr>
          <p:nvPr/>
        </p:nvSpPr>
        <p:spPr bwMode="auto">
          <a:xfrm>
            <a:off x="6011366" y="1916832"/>
            <a:ext cx="1439862" cy="57626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目標状態</a:t>
            </a:r>
          </a:p>
        </p:txBody>
      </p:sp>
      <p:sp>
        <p:nvSpPr>
          <p:cNvPr id="13318" name="AutoShape 6"/>
          <p:cNvSpPr>
            <a:spLocks noChangeArrowheads="1"/>
          </p:cNvSpPr>
          <p:nvPr/>
        </p:nvSpPr>
        <p:spPr bwMode="auto">
          <a:xfrm>
            <a:off x="3706316" y="2708994"/>
            <a:ext cx="1657350" cy="1223963"/>
          </a:xfrm>
          <a:prstGeom prst="flowChartDecision">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ズレの程度</a:t>
            </a:r>
          </a:p>
        </p:txBody>
      </p:sp>
      <p:sp>
        <p:nvSpPr>
          <p:cNvPr id="13319" name="Oval 7"/>
          <p:cNvSpPr>
            <a:spLocks noChangeArrowheads="1"/>
          </p:cNvSpPr>
          <p:nvPr/>
        </p:nvSpPr>
        <p:spPr bwMode="auto">
          <a:xfrm>
            <a:off x="1618753" y="2997919"/>
            <a:ext cx="1368425" cy="647700"/>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閾値以下</a:t>
            </a:r>
          </a:p>
        </p:txBody>
      </p:sp>
      <p:sp>
        <p:nvSpPr>
          <p:cNvPr id="13320" name="Oval 8"/>
          <p:cNvSpPr>
            <a:spLocks noChangeArrowheads="1"/>
          </p:cNvSpPr>
          <p:nvPr/>
        </p:nvSpPr>
        <p:spPr bwMode="auto">
          <a:xfrm>
            <a:off x="6084391" y="2997919"/>
            <a:ext cx="1368425" cy="647700"/>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閾値より上</a:t>
            </a:r>
          </a:p>
        </p:txBody>
      </p:sp>
      <p:sp>
        <p:nvSpPr>
          <p:cNvPr id="13321" name="AutoShape 9"/>
          <p:cNvSpPr>
            <a:spLocks noChangeArrowheads="1"/>
          </p:cNvSpPr>
          <p:nvPr/>
        </p:nvSpPr>
        <p:spPr bwMode="auto">
          <a:xfrm>
            <a:off x="755153" y="4509219"/>
            <a:ext cx="3095625" cy="576263"/>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問題の認識に至らない</a:t>
            </a:r>
          </a:p>
        </p:txBody>
      </p:sp>
      <p:sp>
        <p:nvSpPr>
          <p:cNvPr id="13322" name="AutoShape 10"/>
          <p:cNvSpPr>
            <a:spLocks noChangeArrowheads="1"/>
          </p:cNvSpPr>
          <p:nvPr/>
        </p:nvSpPr>
        <p:spPr bwMode="auto">
          <a:xfrm>
            <a:off x="5219203" y="4509219"/>
            <a:ext cx="3097213" cy="576263"/>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anchor="ctr"/>
          <a:lstStyle/>
          <a:p>
            <a:pPr algn="ctr"/>
            <a:r>
              <a:rPr lang="ja-JP" altLang="en-US"/>
              <a:t>問題の認識に至る</a:t>
            </a:r>
          </a:p>
        </p:txBody>
      </p:sp>
      <p:cxnSp>
        <p:nvCxnSpPr>
          <p:cNvPr id="13323" name="AutoShape 11"/>
          <p:cNvCxnSpPr>
            <a:cxnSpLocks noChangeShapeType="1"/>
            <a:stCxn id="13316" idx="3"/>
            <a:endCxn id="13317" idx="1"/>
          </p:cNvCxnSpPr>
          <p:nvPr/>
        </p:nvCxnSpPr>
        <p:spPr bwMode="auto">
          <a:xfrm>
            <a:off x="3058616" y="2205757"/>
            <a:ext cx="2952750" cy="0"/>
          </a:xfrm>
          <a:prstGeom prst="straightConnector1">
            <a:avLst/>
          </a:prstGeom>
          <a:noFill/>
          <a:ln w="9525">
            <a:solidFill>
              <a:schemeClr val="tx1"/>
            </a:solidFill>
            <a:round/>
            <a:headEnd/>
            <a:tailEnd/>
          </a:ln>
          <a:effectLst/>
        </p:spPr>
      </p:cxnSp>
      <p:cxnSp>
        <p:nvCxnSpPr>
          <p:cNvPr id="13326" name="AutoShape 14"/>
          <p:cNvCxnSpPr>
            <a:cxnSpLocks noChangeShapeType="1"/>
            <a:endCxn id="13318" idx="0"/>
          </p:cNvCxnSpPr>
          <p:nvPr/>
        </p:nvCxnSpPr>
        <p:spPr bwMode="auto">
          <a:xfrm>
            <a:off x="4534991" y="2205757"/>
            <a:ext cx="0" cy="503237"/>
          </a:xfrm>
          <a:prstGeom prst="straightConnector1">
            <a:avLst/>
          </a:prstGeom>
          <a:noFill/>
          <a:ln w="9525">
            <a:solidFill>
              <a:schemeClr val="tx1"/>
            </a:solidFill>
            <a:round/>
            <a:headEnd/>
            <a:tailEnd type="triangle" w="med" len="med"/>
          </a:ln>
          <a:effectLst/>
        </p:spPr>
      </p:cxnSp>
      <p:cxnSp>
        <p:nvCxnSpPr>
          <p:cNvPr id="13327" name="AutoShape 15"/>
          <p:cNvCxnSpPr>
            <a:cxnSpLocks noChangeShapeType="1"/>
            <a:stCxn id="13318" idx="1"/>
            <a:endCxn id="13319" idx="6"/>
          </p:cNvCxnSpPr>
          <p:nvPr/>
        </p:nvCxnSpPr>
        <p:spPr bwMode="auto">
          <a:xfrm flipH="1">
            <a:off x="2987178" y="3321769"/>
            <a:ext cx="719138" cy="0"/>
          </a:xfrm>
          <a:prstGeom prst="straightConnector1">
            <a:avLst/>
          </a:prstGeom>
          <a:noFill/>
          <a:ln w="9525">
            <a:solidFill>
              <a:schemeClr val="tx1"/>
            </a:solidFill>
            <a:round/>
            <a:headEnd/>
            <a:tailEnd type="triangle" w="med" len="med"/>
          </a:ln>
          <a:effectLst/>
        </p:spPr>
      </p:cxnSp>
      <p:cxnSp>
        <p:nvCxnSpPr>
          <p:cNvPr id="13328" name="AutoShape 16"/>
          <p:cNvCxnSpPr>
            <a:cxnSpLocks noChangeShapeType="1"/>
            <a:stCxn id="13318" idx="3"/>
            <a:endCxn id="13320" idx="2"/>
          </p:cNvCxnSpPr>
          <p:nvPr/>
        </p:nvCxnSpPr>
        <p:spPr bwMode="auto">
          <a:xfrm>
            <a:off x="5363666" y="3321769"/>
            <a:ext cx="720725" cy="0"/>
          </a:xfrm>
          <a:prstGeom prst="straightConnector1">
            <a:avLst/>
          </a:prstGeom>
          <a:noFill/>
          <a:ln w="9525">
            <a:solidFill>
              <a:schemeClr val="tx1"/>
            </a:solidFill>
            <a:round/>
            <a:headEnd/>
            <a:tailEnd type="triangle" w="med" len="med"/>
          </a:ln>
          <a:effectLst/>
        </p:spPr>
      </p:cxnSp>
      <p:cxnSp>
        <p:nvCxnSpPr>
          <p:cNvPr id="13329" name="AutoShape 17"/>
          <p:cNvCxnSpPr>
            <a:cxnSpLocks noChangeShapeType="1"/>
            <a:stCxn id="13319" idx="4"/>
            <a:endCxn id="13321" idx="0"/>
          </p:cNvCxnSpPr>
          <p:nvPr/>
        </p:nvCxnSpPr>
        <p:spPr bwMode="auto">
          <a:xfrm>
            <a:off x="2302966" y="3645619"/>
            <a:ext cx="0" cy="863600"/>
          </a:xfrm>
          <a:prstGeom prst="straightConnector1">
            <a:avLst/>
          </a:prstGeom>
          <a:noFill/>
          <a:ln w="9525">
            <a:solidFill>
              <a:schemeClr val="tx1"/>
            </a:solidFill>
            <a:round/>
            <a:headEnd/>
            <a:tailEnd type="triangle" w="med" len="med"/>
          </a:ln>
          <a:effectLst/>
        </p:spPr>
      </p:cxnSp>
      <p:cxnSp>
        <p:nvCxnSpPr>
          <p:cNvPr id="13330" name="AutoShape 18"/>
          <p:cNvCxnSpPr>
            <a:cxnSpLocks noChangeShapeType="1"/>
            <a:stCxn id="13320" idx="4"/>
            <a:endCxn id="13322" idx="0"/>
          </p:cNvCxnSpPr>
          <p:nvPr/>
        </p:nvCxnSpPr>
        <p:spPr bwMode="auto">
          <a:xfrm>
            <a:off x="6768603" y="3645619"/>
            <a:ext cx="0" cy="863600"/>
          </a:xfrm>
          <a:prstGeom prst="straightConnector1">
            <a:avLst/>
          </a:prstGeom>
          <a:noFill/>
          <a:ln w="9525">
            <a:solidFill>
              <a:schemeClr val="tx1"/>
            </a:solidFill>
            <a:round/>
            <a:headEnd/>
            <a:tailEnd type="triangle" w="med" len="med"/>
          </a:ln>
          <a:effec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dirty="0" smtClean="0"/>
              <a:t>問題のタイプ</a:t>
            </a:r>
            <a:endParaRPr lang="ja-JP" altLang="en-US" dirty="0"/>
          </a:p>
        </p:txBody>
      </p:sp>
      <p:sp>
        <p:nvSpPr>
          <p:cNvPr id="15363" name="Rectangle 3"/>
          <p:cNvSpPr>
            <a:spLocks noGrp="1" noChangeArrowheads="1"/>
          </p:cNvSpPr>
          <p:nvPr>
            <p:ph sz="quarter" idx="1"/>
          </p:nvPr>
        </p:nvSpPr>
        <p:spPr/>
        <p:txBody>
          <a:bodyPr/>
          <a:lstStyle/>
          <a:p>
            <a:r>
              <a:rPr lang="ja-JP" altLang="en-US" dirty="0" smtClean="0"/>
              <a:t>在庫切れ</a:t>
            </a:r>
            <a:endParaRPr lang="en-US" altLang="ja-JP" dirty="0" smtClean="0"/>
          </a:p>
          <a:p>
            <a:endParaRPr lang="ja-JP" altLang="en-US" dirty="0"/>
          </a:p>
          <a:p>
            <a:r>
              <a:rPr lang="ja-JP" altLang="en-US" dirty="0" smtClean="0"/>
              <a:t>不満足</a:t>
            </a:r>
            <a:endParaRPr lang="en-US" altLang="ja-JP" dirty="0" smtClean="0"/>
          </a:p>
          <a:p>
            <a:endParaRPr lang="ja-JP" altLang="en-US" dirty="0"/>
          </a:p>
          <a:p>
            <a:r>
              <a:rPr lang="ja-JP" altLang="en-US" dirty="0"/>
              <a:t>使用状況の</a:t>
            </a:r>
            <a:r>
              <a:rPr lang="ja-JP" altLang="en-US" dirty="0" smtClean="0"/>
              <a:t>変化</a:t>
            </a:r>
            <a:endParaRPr lang="en-US" altLang="ja-JP" dirty="0" smtClean="0"/>
          </a:p>
          <a:p>
            <a:endParaRPr lang="ja-JP" altLang="en-US" dirty="0"/>
          </a:p>
          <a:p>
            <a:r>
              <a:rPr lang="ja-JP" altLang="en-US" dirty="0"/>
              <a:t>商品購入による新たな</a:t>
            </a:r>
            <a:r>
              <a:rPr lang="ja-JP" altLang="en-US" dirty="0" smtClean="0"/>
              <a:t>ニーズ</a:t>
            </a:r>
            <a:endParaRPr lang="en-US" altLang="ja-JP" dirty="0" smtClean="0"/>
          </a:p>
          <a:p>
            <a:endParaRPr lang="ja-JP" altLang="en-US" dirty="0"/>
          </a:p>
          <a:p>
            <a:r>
              <a:rPr lang="ja-JP" altLang="en-US" dirty="0"/>
              <a:t>生活環境の変化</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826</TotalTime>
  <Words>596</Words>
  <Application>Microsoft Office PowerPoint</Application>
  <PresentationFormat>画面に合わせる (4:3)</PresentationFormat>
  <Paragraphs>229</Paragraphs>
  <Slides>20</Slides>
  <Notes>20</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アース</vt:lpstr>
      <vt:lpstr> 消費者行動</vt:lpstr>
      <vt:lpstr>消費者分析の重要性</vt:lpstr>
      <vt:lpstr>消費者の購買モデル</vt:lpstr>
      <vt:lpstr>刺激反応モデル</vt:lpstr>
      <vt:lpstr>情報処理モデル</vt:lpstr>
      <vt:lpstr>精緻化見込みモデル</vt:lpstr>
      <vt:lpstr>購買意思決定のプロセス</vt:lpstr>
      <vt:lpstr>問題認識（ニーズの発生）</vt:lpstr>
      <vt:lpstr>問題のタイプ</vt:lpstr>
      <vt:lpstr>問題解決の方略</vt:lpstr>
      <vt:lpstr>フレーミング効果</vt:lpstr>
      <vt:lpstr>情報探索</vt:lpstr>
      <vt:lpstr>情報探索のタイプ</vt:lpstr>
      <vt:lpstr>問題解決タイプによる情報探索の相違</vt:lpstr>
      <vt:lpstr>情報源</vt:lpstr>
      <vt:lpstr>情報探索の過程</vt:lpstr>
      <vt:lpstr>代替案評価（属性アプローチ）</vt:lpstr>
      <vt:lpstr>代替案の評価方法</vt:lpstr>
      <vt:lpstr>購買事後行動</vt:lpstr>
      <vt:lpstr>購買事後行動</vt:lpstr>
    </vt:vector>
  </TitlesOfParts>
  <Company> 大阪大学経済学研究科</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マーケティング機会分析： 消費者行動分析</dc:title>
  <dc:creator> Wirawan Dony Dahana</dc:creator>
  <cp:lastModifiedBy> </cp:lastModifiedBy>
  <cp:revision>14</cp:revision>
  <dcterms:created xsi:type="dcterms:W3CDTF">2007-05-10T12:04:50Z</dcterms:created>
  <dcterms:modified xsi:type="dcterms:W3CDTF">2012-11-07T02:57:36Z</dcterms:modified>
</cp:coreProperties>
</file>