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9" r:id="rId4"/>
    <p:sldId id="260" r:id="rId5"/>
    <p:sldId id="282" r:id="rId6"/>
    <p:sldId id="261" r:id="rId7"/>
    <p:sldId id="280" r:id="rId8"/>
    <p:sldId id="278" r:id="rId9"/>
    <p:sldId id="279" r:id="rId10"/>
    <p:sldId id="281" r:id="rId11"/>
    <p:sldId id="262" r:id="rId12"/>
    <p:sldId id="264" r:id="rId13"/>
    <p:sldId id="265" r:id="rId14"/>
    <p:sldId id="266" r:id="rId15"/>
    <p:sldId id="267" r:id="rId16"/>
    <p:sldId id="268" r:id="rId17"/>
    <p:sldId id="269" r:id="rId18"/>
    <p:sldId id="270" r:id="rId19"/>
    <p:sldId id="271" r:id="rId20"/>
    <p:sldId id="272" r:id="rId21"/>
    <p:sldId id="273" r:id="rId22"/>
    <p:sldId id="274" r:id="rId23"/>
    <p:sldId id="283" r:id="rId2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2" d="100"/>
          <a:sy n="72" d="100"/>
        </p:scale>
        <p:origin x="-11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ja-JP"/>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ja-JP"/>
          </a:p>
        </p:txBody>
      </p:sp>
      <p:sp>
        <p:nvSpPr>
          <p:cNvPr id="276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ja-JP"/>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B96A5A6-9781-4258-8142-C065807899E6}" type="slidenum">
              <a:rPr lang="en-US" altLang="ja-JP"/>
              <a:pPr>
                <a:defRPr/>
              </a:pPr>
              <a:t>‹#›</a:t>
            </a:fld>
            <a:endParaRPr lang="en-US" altLang="ja-JP"/>
          </a:p>
        </p:txBody>
      </p:sp>
    </p:spTree>
    <p:extLst>
      <p:ext uri="{BB962C8B-B14F-4D97-AF65-F5344CB8AC3E}">
        <p14:creationId xmlns:p14="http://schemas.microsoft.com/office/powerpoint/2010/main" val="28682015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5529961-B4D6-40F5-8E6C-98EA5C921E4C}" type="slidenum">
              <a:rPr lang="en-US" altLang="ja-JP"/>
              <a:pPr eaLnBrk="1" hangingPunct="1"/>
              <a:t>1</a:t>
            </a:fld>
            <a:endParaRPr lang="en-US" altLang="ja-JP"/>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716453B3-2561-4DAB-989A-282A0A61AB65}" type="slidenum">
              <a:rPr lang="en-US" altLang="ja-JP"/>
              <a:pPr eaLnBrk="1" hangingPunct="1"/>
              <a:t>10</a:t>
            </a:fld>
            <a:endParaRPr lang="en-US" altLang="ja-JP"/>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A7E3FD6-4539-415C-88C9-19020382A051}" type="slidenum">
              <a:rPr lang="en-US" altLang="ja-JP"/>
              <a:pPr eaLnBrk="1" hangingPunct="1"/>
              <a:t>11</a:t>
            </a:fld>
            <a:endParaRPr lang="en-US" altLang="ja-JP"/>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6E961C0-A30A-48A7-969F-EF7C298D72C7}" type="slidenum">
              <a:rPr lang="en-US" altLang="ja-JP"/>
              <a:pPr eaLnBrk="1" hangingPunct="1"/>
              <a:t>12</a:t>
            </a:fld>
            <a:endParaRPr lang="en-US" altLang="ja-JP"/>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FF6A4A5-0D53-4710-A89E-2E75E94F18B6}" type="slidenum">
              <a:rPr lang="en-US" altLang="ja-JP"/>
              <a:pPr eaLnBrk="1" hangingPunct="1"/>
              <a:t>13</a:t>
            </a:fld>
            <a:endParaRPr lang="en-US" altLang="ja-JP"/>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139A3FB5-8901-4B95-A841-DA3F0824BF54}" type="slidenum">
              <a:rPr lang="en-US" altLang="ja-JP"/>
              <a:pPr eaLnBrk="1" hangingPunct="1"/>
              <a:t>14</a:t>
            </a:fld>
            <a:endParaRPr lang="en-US" altLang="ja-JP"/>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9D8D3AF-019A-4968-AA08-627ADDA8D19A}" type="slidenum">
              <a:rPr lang="en-US" altLang="ja-JP"/>
              <a:pPr eaLnBrk="1" hangingPunct="1"/>
              <a:t>15</a:t>
            </a:fld>
            <a:endParaRPr lang="en-US" altLang="ja-JP"/>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5FB772A7-7A00-411B-9AE6-AC0DD2DBC834}" type="slidenum">
              <a:rPr lang="en-US" altLang="ja-JP"/>
              <a:pPr eaLnBrk="1" hangingPunct="1"/>
              <a:t>16</a:t>
            </a:fld>
            <a:endParaRPr lang="en-US" altLang="ja-JP"/>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9B831581-7D41-4BC6-99D4-9E778CEE2D1C}" type="slidenum">
              <a:rPr lang="en-US" altLang="ja-JP"/>
              <a:pPr eaLnBrk="1" hangingPunct="1"/>
              <a:t>17</a:t>
            </a:fld>
            <a:endParaRPr lang="en-US" altLang="ja-JP"/>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258A110C-D40C-41F2-95AC-124DF59E8B85}" type="slidenum">
              <a:rPr lang="en-US" altLang="ja-JP"/>
              <a:pPr eaLnBrk="1" hangingPunct="1"/>
              <a:t>18</a:t>
            </a:fld>
            <a:endParaRPr lang="en-US" altLang="ja-JP"/>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C6066881-297F-42AB-96B9-EB06AFAEE1C5}" type="slidenum">
              <a:rPr lang="en-US" altLang="ja-JP"/>
              <a:pPr eaLnBrk="1" hangingPunct="1"/>
              <a:t>19</a:t>
            </a:fld>
            <a:endParaRPr lang="en-US" altLang="ja-JP"/>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32608B51-D698-4EA7-B0A6-C2C73B9C963F}" type="slidenum">
              <a:rPr lang="en-US" altLang="ja-JP"/>
              <a:pPr eaLnBrk="1" hangingPunct="1"/>
              <a:t>2</a:t>
            </a:fld>
            <a:endParaRPr lang="en-US" altLang="ja-JP"/>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CC961D90-1F28-4E26-9FB5-62333521312D}" type="slidenum">
              <a:rPr lang="en-US" altLang="ja-JP"/>
              <a:pPr eaLnBrk="1" hangingPunct="1"/>
              <a:t>20</a:t>
            </a:fld>
            <a:endParaRPr lang="en-US" altLang="ja-JP"/>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3FADBEFF-680A-4B1D-90E2-041DD0FB651A}" type="slidenum">
              <a:rPr lang="en-US" altLang="ja-JP"/>
              <a:pPr eaLnBrk="1" hangingPunct="1"/>
              <a:t>21</a:t>
            </a:fld>
            <a:endParaRPr lang="en-US" altLang="ja-JP"/>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C0C06A4B-F003-4469-A9B4-568CD0D75555}" type="slidenum">
              <a:rPr lang="en-US" altLang="ja-JP"/>
              <a:pPr eaLnBrk="1" hangingPunct="1"/>
              <a:t>22</a:t>
            </a:fld>
            <a:endParaRPr lang="en-US" altLang="ja-JP"/>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C59F5A77-BAF7-4C03-95EF-80BB1D5AA766}" type="slidenum">
              <a:rPr lang="en-US" altLang="ja-JP"/>
              <a:pPr eaLnBrk="1" hangingPunct="1"/>
              <a:t>23</a:t>
            </a:fld>
            <a:endParaRPr lang="en-US" altLang="ja-JP"/>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BE49D4F7-2816-4E4B-90D3-ACFEBC415560}" type="slidenum">
              <a:rPr lang="en-US" altLang="ja-JP"/>
              <a:pPr eaLnBrk="1" hangingPunct="1"/>
              <a:t>3</a:t>
            </a:fld>
            <a:endParaRPr lang="en-US" altLang="ja-JP"/>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1647CA1C-F55E-4E69-B880-706A485FC417}" type="slidenum">
              <a:rPr lang="en-US" altLang="ja-JP"/>
              <a:pPr eaLnBrk="1" hangingPunct="1"/>
              <a:t>4</a:t>
            </a:fld>
            <a:endParaRPr lang="en-US" altLang="ja-JP"/>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66ADE190-07F0-453F-BC5F-1FCA24019692}" type="slidenum">
              <a:rPr lang="en-US" altLang="ja-JP"/>
              <a:pPr eaLnBrk="1" hangingPunct="1"/>
              <a:t>5</a:t>
            </a:fld>
            <a:endParaRPr lang="en-US" altLang="ja-JP"/>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D6D66911-EBC6-4771-87DD-06C8C4F84ADA}" type="slidenum">
              <a:rPr lang="en-US" altLang="ja-JP"/>
              <a:pPr eaLnBrk="1" hangingPunct="1"/>
              <a:t>6</a:t>
            </a:fld>
            <a:endParaRPr lang="en-US" altLang="ja-JP"/>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A561606A-F105-44F5-B706-BF23FC365507}" type="slidenum">
              <a:rPr lang="en-US" altLang="ja-JP"/>
              <a:pPr eaLnBrk="1" hangingPunct="1"/>
              <a:t>7</a:t>
            </a:fld>
            <a:endParaRPr lang="en-US" altLang="ja-JP"/>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E53FCC8E-ED1E-494D-86E1-4ACD66D02B55}" type="slidenum">
              <a:rPr lang="en-US" altLang="ja-JP"/>
              <a:pPr eaLnBrk="1" hangingPunct="1"/>
              <a:t>8</a:t>
            </a:fld>
            <a:endParaRPr lang="en-US" altLang="ja-JP"/>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0B26932D-A1B3-4CDC-88FA-F184028445B9}" type="slidenum">
              <a:rPr lang="en-US" altLang="ja-JP"/>
              <a:pPr eaLnBrk="1" hangingPunct="1"/>
              <a:t>9</a:t>
            </a:fld>
            <a:endParaRPr lang="en-US" altLang="ja-JP"/>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400800" y="6355080"/>
            <a:ext cx="2286000" cy="365760"/>
          </a:xfrm>
        </p:spPr>
        <p:txBody>
          <a:bodyPr/>
          <a:lstStyle>
            <a:lvl1pPr>
              <a:defRPr sz="1400"/>
            </a:lvl1pPr>
          </a:lstStyle>
          <a:p>
            <a:pPr>
              <a:defRPr/>
            </a:pPr>
            <a:endParaRPr lang="en-US" altLang="ja-JP"/>
          </a:p>
        </p:txBody>
      </p:sp>
      <p:sp>
        <p:nvSpPr>
          <p:cNvPr id="17" name="フッター プレースホルダー 16"/>
          <p:cNvSpPr>
            <a:spLocks noGrp="1"/>
          </p:cNvSpPr>
          <p:nvPr>
            <p:ph type="ftr" sz="quarter" idx="11"/>
          </p:nvPr>
        </p:nvSpPr>
        <p:spPr>
          <a:xfrm>
            <a:off x="2898648" y="6355080"/>
            <a:ext cx="3474720" cy="365760"/>
          </a:xfrm>
        </p:spPr>
        <p:txBody>
          <a:bodyPr/>
          <a:lstStyle/>
          <a:p>
            <a:pPr>
              <a:defRPr/>
            </a:pPr>
            <a:endParaRPr lang="en-US" altLang="ja-JP"/>
          </a:p>
        </p:txBody>
      </p:sp>
      <p:sp>
        <p:nvSpPr>
          <p:cNvPr id="29" name="スライド番号プレースホルダー 28"/>
          <p:cNvSpPr>
            <a:spLocks noGrp="1"/>
          </p:cNvSpPr>
          <p:nvPr>
            <p:ph type="sldNum" sz="quarter" idx="12"/>
          </p:nvPr>
        </p:nvSpPr>
        <p:spPr>
          <a:xfrm>
            <a:off x="1216152" y="6355080"/>
            <a:ext cx="1219200" cy="365760"/>
          </a:xfrm>
        </p:spPr>
        <p:txBody>
          <a:bodyPr/>
          <a:lstStyle/>
          <a:p>
            <a:pPr>
              <a:defRPr/>
            </a:pPr>
            <a:fld id="{06387198-93F4-4B31-94A9-EC4BF3B8C19B}" type="slidenum">
              <a:rPr lang="en-US" altLang="ja-JP" smtClean="0"/>
              <a:pPr>
                <a:defRPr/>
              </a:pPr>
              <a:t>‹#›</a:t>
            </a:fld>
            <a:endParaRPr lang="en-US" altLang="ja-JP"/>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A09F4915-A2D2-4742-BA52-0899C6E862B9}" type="slidenum">
              <a:rPr lang="en-US" altLang="ja-JP" smtClean="0"/>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A09F4915-A2D2-4742-BA52-0899C6E862B9}" type="slidenum">
              <a:rPr lang="en-US" altLang="ja-JP" smtClean="0"/>
              <a:pPr>
                <a:defRPr/>
              </a:pPr>
              <a:t>‹#›</a:t>
            </a:fld>
            <a:endParaRPr lang="en-US" altLang="ja-JP"/>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8ACEA5EF-221F-4562-BBCA-5A981F50AF2E}" type="slidenum">
              <a:rPr lang="en-US" altLang="ja-JP" smtClean="0"/>
              <a:pPr>
                <a:defRPr/>
              </a:pPr>
              <a:t>‹#›</a:t>
            </a:fld>
            <a:endParaRPr lang="en-US" altLang="ja-JP"/>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pPr>
              <a:defRPr/>
            </a:pPr>
            <a:endParaRPr lang="en-US" altLang="ja-JP"/>
          </a:p>
        </p:txBody>
      </p:sp>
      <p:sp>
        <p:nvSpPr>
          <p:cNvPr id="5" name="フッター プレースホルダー 4"/>
          <p:cNvSpPr>
            <a:spLocks noGrp="1"/>
          </p:cNvSpPr>
          <p:nvPr>
            <p:ph type="ftr" sz="quarter" idx="11"/>
          </p:nvPr>
        </p:nvSpPr>
        <p:spPr>
          <a:xfrm>
            <a:off x="2898648" y="6355080"/>
            <a:ext cx="3474720" cy="365760"/>
          </a:xfrm>
        </p:spPr>
        <p:txBody>
          <a:bodyPr/>
          <a:lstStyle/>
          <a:p>
            <a:pPr>
              <a:defRPr/>
            </a:pPr>
            <a:endParaRPr lang="en-US" altLang="ja-JP"/>
          </a:p>
        </p:txBody>
      </p:sp>
      <p:sp>
        <p:nvSpPr>
          <p:cNvPr id="6" name="スライド番号プレースホルダー 5"/>
          <p:cNvSpPr>
            <a:spLocks noGrp="1"/>
          </p:cNvSpPr>
          <p:nvPr>
            <p:ph type="sldNum" sz="quarter" idx="12"/>
          </p:nvPr>
        </p:nvSpPr>
        <p:spPr>
          <a:xfrm>
            <a:off x="1069848" y="6355080"/>
            <a:ext cx="1520952" cy="365760"/>
          </a:xfrm>
        </p:spPr>
        <p:txBody>
          <a:bodyPr/>
          <a:lstStyle/>
          <a:p>
            <a:pPr>
              <a:defRPr/>
            </a:pPr>
            <a:fld id="{1D979FC4-3D8C-4B54-B0C3-A4C08C6594DD}" type="slidenum">
              <a:rPr lang="en-US" altLang="ja-JP" smtClean="0"/>
              <a:pPr>
                <a:defRPr/>
              </a:pPr>
              <a:t>‹#›</a:t>
            </a:fld>
            <a:endParaRPr lang="en-US" altLang="ja-JP"/>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E34D036E-D4F9-4903-BB67-3365025E48B8}" type="slidenum">
              <a:rPr lang="en-US" altLang="ja-JP" smtClean="0"/>
              <a:pPr>
                <a:defRPr/>
              </a:pPr>
              <a:t>‹#›</a:t>
            </a:fld>
            <a:endParaRPr lang="en-US" altLang="ja-JP"/>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908B07B6-CF77-4186-8093-EF181D5BCEEB}" type="slidenum">
              <a:rPr lang="en-US" altLang="ja-JP" smtClean="0"/>
              <a:pPr>
                <a:defRPr/>
              </a:pPr>
              <a:t>‹#›</a:t>
            </a:fld>
            <a:endParaRPr lang="en-US" altLang="ja-JP"/>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18DAD168-AE3A-4042-8080-D85D0E86FC0E}" type="slidenum">
              <a:rPr lang="en-US" altLang="ja-JP" smtClean="0"/>
              <a:pPr>
                <a:defRPr/>
              </a:pPr>
              <a:t>‹#›</a:t>
            </a:fld>
            <a:endParaRPr lang="en-US" altLang="ja-JP"/>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7F32A2D0-432A-4D3D-8EC8-E31AB822ADBC}" type="slidenum">
              <a:rPr lang="en-US" altLang="ja-JP" smtClean="0"/>
              <a:pPr>
                <a:defRPr/>
              </a:pPr>
              <a:t>‹#›</a:t>
            </a:fld>
            <a:endParaRPr lang="en-US" altLang="ja-JP"/>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A09F4915-A2D2-4742-BA52-0899C6E862B9}" type="slidenum">
              <a:rPr lang="en-US" altLang="ja-JP" smtClean="0"/>
              <a:pPr>
                <a:defRPr/>
              </a:pPr>
              <a: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48824BD-1F41-47DF-8970-4B4A5C76B59D}" type="slidenum">
              <a:rPr lang="en-US" altLang="ja-JP" smtClean="0"/>
              <a:pPr>
                <a:defRPr/>
              </a:pPr>
              <a: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a:defRPr/>
            </a:pPr>
            <a:endParaRPr lang="en-US" altLang="ja-JP"/>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defRPr/>
            </a:pPr>
            <a:endParaRPr lang="en-US" altLang="ja-JP"/>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A09F4915-A2D2-4742-BA52-0899C6E862B9}" type="slidenum">
              <a:rPr lang="en-US" altLang="ja-JP" smtClean="0"/>
              <a:pPr>
                <a:defRPr/>
              </a:pPr>
              <a:t>‹#›</a:t>
            </a:fld>
            <a:endParaRPr lang="en-US" altLang="ja-JP"/>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ja-JP" altLang="en-US" dirty="0" smtClean="0"/>
              <a:t>マーケティング</a:t>
            </a:r>
            <a:r>
              <a:rPr lang="ja-JP" altLang="en-US" dirty="0" smtClean="0"/>
              <a:t>情報</a:t>
            </a:r>
            <a:endParaRPr lang="ja-JP" altLang="en-US" dirty="0" smtClean="0"/>
          </a:p>
        </p:txBody>
      </p:sp>
      <p:sp>
        <p:nvSpPr>
          <p:cNvPr id="4099" name="Rectangle 3"/>
          <p:cNvSpPr>
            <a:spLocks noGrp="1" noChangeArrowheads="1"/>
          </p:cNvSpPr>
          <p:nvPr>
            <p:ph type="subTitle" idx="1"/>
          </p:nvPr>
        </p:nvSpPr>
        <p:spPr/>
        <p:txBody>
          <a:bodyPr/>
          <a:lstStyle/>
          <a:p>
            <a:pPr eaLnBrk="1" hangingPunct="1"/>
            <a:endParaRPr lang="ja-JP" altLang="ja-JP"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mtClean="0"/>
              <a:t>１次データの収集方法</a:t>
            </a:r>
          </a:p>
        </p:txBody>
      </p:sp>
      <p:sp>
        <p:nvSpPr>
          <p:cNvPr id="13315" name="Rectangle 3"/>
          <p:cNvSpPr>
            <a:spLocks noGrp="1" noChangeArrowheads="1"/>
          </p:cNvSpPr>
          <p:nvPr>
            <p:ph sz="quarter" idx="1"/>
          </p:nvPr>
        </p:nvSpPr>
        <p:spPr/>
        <p:txBody>
          <a:bodyPr/>
          <a:lstStyle/>
          <a:p>
            <a:pPr eaLnBrk="1" hangingPunct="1">
              <a:lnSpc>
                <a:spcPct val="80000"/>
              </a:lnSpc>
            </a:pPr>
            <a:r>
              <a:rPr lang="ja-JP" altLang="en-US" sz="2800" smtClean="0"/>
              <a:t>質問法</a:t>
            </a:r>
          </a:p>
          <a:p>
            <a:pPr lvl="1" eaLnBrk="1" hangingPunct="1">
              <a:lnSpc>
                <a:spcPct val="80000"/>
              </a:lnSpc>
            </a:pPr>
            <a:r>
              <a:rPr lang="ja-JP" altLang="en-US" sz="2400" smtClean="0"/>
              <a:t>面接調査</a:t>
            </a:r>
          </a:p>
          <a:p>
            <a:pPr lvl="1" eaLnBrk="1" hangingPunct="1">
              <a:lnSpc>
                <a:spcPct val="80000"/>
              </a:lnSpc>
            </a:pPr>
            <a:r>
              <a:rPr lang="ja-JP" altLang="en-US" sz="2400" smtClean="0"/>
              <a:t>電話調査</a:t>
            </a:r>
          </a:p>
          <a:p>
            <a:pPr lvl="1" eaLnBrk="1" hangingPunct="1">
              <a:lnSpc>
                <a:spcPct val="80000"/>
              </a:lnSpc>
            </a:pPr>
            <a:r>
              <a:rPr lang="ja-JP" altLang="en-US" sz="2400" smtClean="0"/>
              <a:t>留置調査</a:t>
            </a:r>
          </a:p>
          <a:p>
            <a:pPr lvl="1" eaLnBrk="1" hangingPunct="1">
              <a:lnSpc>
                <a:spcPct val="80000"/>
              </a:lnSpc>
            </a:pPr>
            <a:r>
              <a:rPr lang="ja-JP" altLang="en-US" sz="2400" smtClean="0"/>
              <a:t>インターネット調査</a:t>
            </a:r>
          </a:p>
          <a:p>
            <a:pPr eaLnBrk="1" hangingPunct="1">
              <a:lnSpc>
                <a:spcPct val="80000"/>
              </a:lnSpc>
            </a:pPr>
            <a:r>
              <a:rPr lang="ja-JP" altLang="en-US" sz="2800" smtClean="0"/>
              <a:t>観察法</a:t>
            </a:r>
          </a:p>
          <a:p>
            <a:pPr lvl="1" eaLnBrk="1" hangingPunct="1">
              <a:lnSpc>
                <a:spcPct val="80000"/>
              </a:lnSpc>
            </a:pPr>
            <a:r>
              <a:rPr lang="ja-JP" altLang="en-US" sz="2400" smtClean="0"/>
              <a:t>ホーム・ウォッチング</a:t>
            </a:r>
          </a:p>
          <a:p>
            <a:pPr lvl="1" eaLnBrk="1" hangingPunct="1">
              <a:lnSpc>
                <a:spcPct val="80000"/>
              </a:lnSpc>
            </a:pPr>
            <a:r>
              <a:rPr lang="ja-JP" altLang="en-US" sz="2400" smtClean="0"/>
              <a:t>トラッキング調査</a:t>
            </a:r>
          </a:p>
          <a:p>
            <a:pPr eaLnBrk="1" hangingPunct="1">
              <a:lnSpc>
                <a:spcPct val="80000"/>
              </a:lnSpc>
            </a:pPr>
            <a:r>
              <a:rPr lang="ja-JP" altLang="en-US" sz="2800" smtClean="0"/>
              <a:t>実験法</a:t>
            </a:r>
          </a:p>
          <a:p>
            <a:pPr lvl="1" eaLnBrk="1" hangingPunct="1">
              <a:lnSpc>
                <a:spcPct val="80000"/>
              </a:lnSpc>
            </a:pPr>
            <a:r>
              <a:rPr lang="ja-JP" altLang="en-US" sz="2400" smtClean="0"/>
              <a:t>模擬販売店調査</a:t>
            </a:r>
          </a:p>
          <a:p>
            <a:pPr lvl="1" eaLnBrk="1" hangingPunct="1">
              <a:lnSpc>
                <a:spcPct val="80000"/>
              </a:lnSpc>
            </a:pPr>
            <a:r>
              <a:rPr lang="ja-JP" altLang="en-US" sz="2400" smtClean="0"/>
              <a:t>エスノグラフィック法</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サンプリング</a:t>
            </a:r>
            <a:endParaRPr lang="ja-JP" altLang="en-US" dirty="0" smtClean="0"/>
          </a:p>
        </p:txBody>
      </p:sp>
      <p:sp>
        <p:nvSpPr>
          <p:cNvPr id="14339" name="Rectangle 3"/>
          <p:cNvSpPr>
            <a:spLocks noGrp="1" noChangeArrowheads="1"/>
          </p:cNvSpPr>
          <p:nvPr>
            <p:ph sz="quarter" idx="1"/>
          </p:nvPr>
        </p:nvSpPr>
        <p:spPr>
          <a:xfrm>
            <a:off x="467544" y="1340768"/>
            <a:ext cx="8229600" cy="1368152"/>
          </a:xfrm>
        </p:spPr>
        <p:txBody>
          <a:bodyPr/>
          <a:lstStyle/>
          <a:p>
            <a:pPr eaLnBrk="1" hangingPunct="1">
              <a:buFontTx/>
              <a:buNone/>
            </a:pPr>
            <a:r>
              <a:rPr lang="ja-JP" altLang="en-US" dirty="0" smtClean="0"/>
              <a:t>　サンプリングとは、母集団全体の特性を評価する目的で母集団を構成する調査単位のなかから一部分を抽出する行為である。 </a:t>
            </a:r>
          </a:p>
        </p:txBody>
      </p:sp>
      <p:sp>
        <p:nvSpPr>
          <p:cNvPr id="4" name="Rectangle 4"/>
          <p:cNvSpPr txBox="1">
            <a:spLocks noChangeArrowheads="1"/>
          </p:cNvSpPr>
          <p:nvPr/>
        </p:nvSpPr>
        <p:spPr>
          <a:xfrm>
            <a:off x="611560" y="2934410"/>
            <a:ext cx="8229600" cy="1705744"/>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buFontTx/>
              <a:buNone/>
            </a:pPr>
            <a:r>
              <a:rPr lang="ja-JP" altLang="en-US" sz="2400" dirty="0" smtClean="0"/>
              <a:t>サンプリングに由来する誤差：</a:t>
            </a:r>
            <a:r>
              <a:rPr lang="ja-JP" altLang="en-US" sz="2400" dirty="0"/>
              <a:t>サンプリング誤差</a:t>
            </a:r>
            <a:endParaRPr lang="ja-JP" altLang="en-US" sz="2400" dirty="0" smtClean="0"/>
          </a:p>
          <a:p>
            <a:pPr>
              <a:buFontTx/>
              <a:buNone/>
            </a:pPr>
            <a:endParaRPr lang="ja-JP" altLang="en-US" sz="2400" dirty="0" smtClean="0"/>
          </a:p>
          <a:p>
            <a:pPr>
              <a:buFontTx/>
              <a:buNone/>
            </a:pPr>
            <a:r>
              <a:rPr lang="ja-JP" altLang="en-US" sz="2400" dirty="0" smtClean="0"/>
              <a:t>サンプリング誤差 ＝ 標本値 － 母集団値</a:t>
            </a:r>
          </a:p>
          <a:p>
            <a:pPr>
              <a:buFontTx/>
              <a:buNone/>
            </a:pPr>
            <a:endParaRPr lang="ja-JP" altLang="en-US" sz="2400" dirty="0" smtClean="0"/>
          </a:p>
          <a:p>
            <a:pPr>
              <a:buFontTx/>
              <a:buNone/>
            </a:pPr>
            <a:r>
              <a:rPr lang="ja-JP" altLang="en-US" sz="2400" dirty="0" smtClean="0">
                <a:sym typeface="Wingdings" pitchFamily="2" charset="2"/>
              </a:rPr>
              <a:t> 標本数を増やせば、小さくすることができる。</a:t>
            </a:r>
            <a:endParaRPr lang="ja-JP" altLang="en-US" sz="24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smtClean="0"/>
              <a:t>サンプリング方法</a:t>
            </a:r>
          </a:p>
        </p:txBody>
      </p:sp>
      <p:sp>
        <p:nvSpPr>
          <p:cNvPr id="19459" name="Rectangle 3"/>
          <p:cNvSpPr>
            <a:spLocks noGrp="1" noChangeArrowheads="1"/>
          </p:cNvSpPr>
          <p:nvPr>
            <p:ph sz="quarter" idx="1"/>
          </p:nvPr>
        </p:nvSpPr>
        <p:spPr>
          <a:xfrm>
            <a:off x="468313" y="1268413"/>
            <a:ext cx="8229600" cy="4897437"/>
          </a:xfrm>
        </p:spPr>
        <p:txBody>
          <a:bodyPr/>
          <a:lstStyle/>
          <a:p>
            <a:pPr marL="381000" indent="-381000" eaLnBrk="1" hangingPunct="1">
              <a:lnSpc>
                <a:spcPct val="90000"/>
              </a:lnSpc>
              <a:buClr>
                <a:schemeClr val="tx1"/>
              </a:buClr>
              <a:buFont typeface="Wingdings" pitchFamily="2" charset="2"/>
              <a:buAutoNum type="arabicPeriod"/>
            </a:pPr>
            <a:r>
              <a:rPr lang="ja-JP" altLang="en-US" sz="2400" dirty="0" smtClean="0"/>
              <a:t>確率サンプリング</a:t>
            </a:r>
            <a:r>
              <a:rPr lang="en-US" altLang="ja-JP" sz="2400" dirty="0" smtClean="0"/>
              <a:t>…</a:t>
            </a:r>
            <a:r>
              <a:rPr lang="ja-JP" altLang="en-US" sz="2400" dirty="0" smtClean="0"/>
              <a:t>抽出</a:t>
            </a:r>
            <a:r>
              <a:rPr lang="ja-JP" altLang="en-US" sz="2400" dirty="0" smtClean="0"/>
              <a:t>単位（消費者・顧客）が標本に含まれる確率を指定する。</a:t>
            </a:r>
          </a:p>
          <a:p>
            <a:pPr marL="1214438" lvl="1" indent="-495300" eaLnBrk="1" hangingPunct="1">
              <a:lnSpc>
                <a:spcPct val="90000"/>
              </a:lnSpc>
              <a:buClr>
                <a:schemeClr val="tx1"/>
              </a:buClr>
              <a:buFont typeface="Wingdings" pitchFamily="2" charset="2"/>
              <a:buAutoNum type="circleNumDbPlain"/>
            </a:pPr>
            <a:r>
              <a:rPr lang="ja-JP" altLang="en-US" sz="2000" dirty="0" smtClean="0"/>
              <a:t>単純無作為抽出法</a:t>
            </a:r>
          </a:p>
          <a:p>
            <a:pPr marL="1214438" lvl="1" indent="-495300" eaLnBrk="1" hangingPunct="1">
              <a:lnSpc>
                <a:spcPct val="80000"/>
              </a:lnSpc>
              <a:buClr>
                <a:schemeClr val="tx1"/>
              </a:buClr>
              <a:buFont typeface="Wingdings" pitchFamily="2" charset="2"/>
              <a:buAutoNum type="circleNumDbPlain"/>
            </a:pPr>
            <a:r>
              <a:rPr lang="ja-JP" altLang="en-US" sz="2000" dirty="0" smtClean="0"/>
              <a:t>系統抽出法</a:t>
            </a:r>
          </a:p>
          <a:p>
            <a:pPr marL="1214438" lvl="1" indent="-495300" eaLnBrk="1" hangingPunct="1">
              <a:lnSpc>
                <a:spcPct val="80000"/>
              </a:lnSpc>
              <a:buClr>
                <a:schemeClr val="tx1"/>
              </a:buClr>
              <a:buFont typeface="Wingdings" pitchFamily="2" charset="2"/>
              <a:buAutoNum type="circleNumDbPlain"/>
            </a:pPr>
            <a:r>
              <a:rPr lang="ja-JP" altLang="en-US" sz="2000" dirty="0" smtClean="0"/>
              <a:t>クラスターサンプリング</a:t>
            </a:r>
          </a:p>
          <a:p>
            <a:pPr marL="1214438" lvl="1" indent="-495300" eaLnBrk="1" hangingPunct="1">
              <a:lnSpc>
                <a:spcPct val="80000"/>
              </a:lnSpc>
              <a:buClr>
                <a:schemeClr val="tx1"/>
              </a:buClr>
              <a:buFont typeface="Wingdings" pitchFamily="2" charset="2"/>
              <a:buAutoNum type="circleNumDbPlain"/>
            </a:pPr>
            <a:r>
              <a:rPr lang="ja-JP" altLang="en-US" sz="2000" dirty="0" smtClean="0"/>
              <a:t>層化抽出法</a:t>
            </a:r>
          </a:p>
          <a:p>
            <a:pPr marL="1214438" lvl="1" indent="-495300" eaLnBrk="1" hangingPunct="1">
              <a:lnSpc>
                <a:spcPct val="80000"/>
              </a:lnSpc>
              <a:buClr>
                <a:schemeClr val="tx1"/>
              </a:buClr>
              <a:buFont typeface="Wingdings" pitchFamily="2" charset="2"/>
              <a:buAutoNum type="circleNumDbPlain"/>
            </a:pPr>
            <a:r>
              <a:rPr lang="en-US" altLang="ja-JP" sz="2000" dirty="0" smtClean="0"/>
              <a:t>2</a:t>
            </a:r>
            <a:r>
              <a:rPr lang="ja-JP" altLang="en-US" sz="2000" dirty="0" smtClean="0"/>
              <a:t>段抽出法</a:t>
            </a:r>
          </a:p>
          <a:p>
            <a:pPr marL="1214438" lvl="1" indent="-495300" eaLnBrk="1" hangingPunct="1">
              <a:lnSpc>
                <a:spcPct val="80000"/>
              </a:lnSpc>
              <a:buClr>
                <a:schemeClr val="tx1"/>
              </a:buClr>
              <a:buFont typeface="Wingdings" pitchFamily="2" charset="2"/>
              <a:buAutoNum type="circleNumDbPlain"/>
            </a:pPr>
            <a:r>
              <a:rPr lang="ja-JP" altLang="en-US" sz="2000" dirty="0" smtClean="0"/>
              <a:t>二相抽出法</a:t>
            </a:r>
          </a:p>
          <a:p>
            <a:pPr marL="381000" indent="-381000" eaLnBrk="1" hangingPunct="1">
              <a:lnSpc>
                <a:spcPct val="90000"/>
              </a:lnSpc>
              <a:buClr>
                <a:schemeClr val="tx1"/>
              </a:buClr>
              <a:buFont typeface="Wingdings" pitchFamily="2" charset="2"/>
              <a:buAutoNum type="arabicPeriod"/>
            </a:pPr>
            <a:r>
              <a:rPr lang="ja-JP" altLang="en-US" sz="2400" dirty="0" smtClean="0"/>
              <a:t>非確率サンプリング</a:t>
            </a:r>
            <a:r>
              <a:rPr lang="en-US" altLang="ja-JP" sz="2400" dirty="0" smtClean="0"/>
              <a:t>…</a:t>
            </a:r>
            <a:r>
              <a:rPr lang="ja-JP" altLang="en-US" sz="2400" dirty="0" smtClean="0"/>
              <a:t>抽出</a:t>
            </a:r>
            <a:r>
              <a:rPr lang="ja-JP" altLang="en-US" sz="2400" dirty="0" smtClean="0"/>
              <a:t>単位（消費者・顧客</a:t>
            </a:r>
            <a:r>
              <a:rPr lang="ja-JP" altLang="en-US" sz="2400" dirty="0" smtClean="0"/>
              <a:t>）をある基準で決定する。</a:t>
            </a:r>
            <a:endParaRPr lang="ja-JP" altLang="en-US" sz="2400" dirty="0" smtClean="0"/>
          </a:p>
          <a:p>
            <a:pPr marL="1214438" lvl="1" indent="-495300" eaLnBrk="1" hangingPunct="1">
              <a:lnSpc>
                <a:spcPct val="90000"/>
              </a:lnSpc>
              <a:buClr>
                <a:schemeClr val="tx1"/>
              </a:buClr>
              <a:buFont typeface="Wingdings" pitchFamily="2" charset="2"/>
              <a:buAutoNum type="circleNumDbPlain"/>
            </a:pPr>
            <a:r>
              <a:rPr lang="ja-JP" altLang="en-US" sz="2000" dirty="0" smtClean="0"/>
              <a:t>便宜的サンプリング</a:t>
            </a:r>
          </a:p>
          <a:p>
            <a:pPr marL="1214438" lvl="1" indent="-495300" eaLnBrk="1" hangingPunct="1">
              <a:lnSpc>
                <a:spcPct val="80000"/>
              </a:lnSpc>
              <a:buClr>
                <a:schemeClr val="tx1"/>
              </a:buClr>
              <a:buFont typeface="Wingdings" pitchFamily="2" charset="2"/>
              <a:buAutoNum type="circleNumDbPlain"/>
            </a:pPr>
            <a:r>
              <a:rPr lang="ja-JP" altLang="en-US" sz="2000" dirty="0" smtClean="0"/>
              <a:t>判断によるサンプリング</a:t>
            </a:r>
          </a:p>
          <a:p>
            <a:pPr marL="1214438" lvl="1" indent="-495300" eaLnBrk="1" hangingPunct="1">
              <a:lnSpc>
                <a:spcPct val="80000"/>
              </a:lnSpc>
              <a:buClr>
                <a:schemeClr val="tx1"/>
              </a:buClr>
              <a:buFont typeface="Wingdings" pitchFamily="2" charset="2"/>
              <a:buAutoNum type="circleNumDbPlain"/>
            </a:pPr>
            <a:r>
              <a:rPr lang="ja-JP" altLang="en-US" sz="2000" dirty="0" smtClean="0"/>
              <a:t>割り当てサンプリング</a:t>
            </a:r>
          </a:p>
          <a:p>
            <a:pPr marL="1214438" lvl="1" indent="-495300" eaLnBrk="1" hangingPunct="1">
              <a:lnSpc>
                <a:spcPct val="80000"/>
              </a:lnSpc>
              <a:buClr>
                <a:schemeClr val="tx1"/>
              </a:buClr>
              <a:buFont typeface="Wingdings" pitchFamily="2" charset="2"/>
              <a:buAutoNum type="circleNumDbPlain"/>
            </a:pPr>
            <a:r>
              <a:rPr lang="ja-JP" altLang="en-US" sz="2000" dirty="0" smtClean="0"/>
              <a:t>スノーボールサンプリング</a:t>
            </a:r>
          </a:p>
          <a:p>
            <a:pPr marL="381000" indent="-381000" eaLnBrk="1" hangingPunct="1">
              <a:lnSpc>
                <a:spcPct val="90000"/>
              </a:lnSpc>
              <a:buFontTx/>
              <a:buNone/>
            </a:pPr>
            <a:endParaRPr lang="en-US" altLang="ja-JP"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9459">
                                            <p:txEl>
                                              <p:pRg st="7" end="7"/>
                                            </p:txEl>
                                          </p:spTgt>
                                        </p:tgtEl>
                                        <p:attrNameLst>
                                          <p:attrName>style.visibility</p:attrName>
                                        </p:attrNameLst>
                                      </p:cBhvr>
                                      <p:to>
                                        <p:strVal val="visible"/>
                                      </p:to>
                                    </p:set>
                                    <p:animEffect transition="in" filter="blinds(horizontal)">
                                      <p:cBhvr>
                                        <p:cTn id="7" dur="500"/>
                                        <p:tgtEl>
                                          <p:spTgt spid="19459">
                                            <p:txEl>
                                              <p:pRg st="7" end="7"/>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9459">
                                            <p:txEl>
                                              <p:pRg st="8" end="8"/>
                                            </p:txEl>
                                          </p:spTgt>
                                        </p:tgtEl>
                                        <p:attrNameLst>
                                          <p:attrName>style.visibility</p:attrName>
                                        </p:attrNameLst>
                                      </p:cBhvr>
                                      <p:to>
                                        <p:strVal val="visible"/>
                                      </p:to>
                                    </p:set>
                                    <p:animEffect transition="in" filter="blinds(horizontal)">
                                      <p:cBhvr>
                                        <p:cTn id="10" dur="500"/>
                                        <p:tgtEl>
                                          <p:spTgt spid="19459">
                                            <p:txEl>
                                              <p:pRg st="8" end="8"/>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9459">
                                            <p:txEl>
                                              <p:pRg st="9" end="9"/>
                                            </p:txEl>
                                          </p:spTgt>
                                        </p:tgtEl>
                                        <p:attrNameLst>
                                          <p:attrName>style.visibility</p:attrName>
                                        </p:attrNameLst>
                                      </p:cBhvr>
                                      <p:to>
                                        <p:strVal val="visible"/>
                                      </p:to>
                                    </p:set>
                                    <p:animEffect transition="in" filter="blinds(horizontal)">
                                      <p:cBhvr>
                                        <p:cTn id="13" dur="500"/>
                                        <p:tgtEl>
                                          <p:spTgt spid="19459">
                                            <p:txEl>
                                              <p:pRg st="9" end="9"/>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9459">
                                            <p:txEl>
                                              <p:pRg st="10" end="10"/>
                                            </p:txEl>
                                          </p:spTgt>
                                        </p:tgtEl>
                                        <p:attrNameLst>
                                          <p:attrName>style.visibility</p:attrName>
                                        </p:attrNameLst>
                                      </p:cBhvr>
                                      <p:to>
                                        <p:strVal val="visible"/>
                                      </p:to>
                                    </p:set>
                                    <p:animEffect transition="in" filter="blinds(horizontal)">
                                      <p:cBhvr>
                                        <p:cTn id="16" dur="500"/>
                                        <p:tgtEl>
                                          <p:spTgt spid="19459">
                                            <p:txEl>
                                              <p:pRg st="10" end="10"/>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19459">
                                            <p:txEl>
                                              <p:pRg st="11" end="11"/>
                                            </p:txEl>
                                          </p:spTgt>
                                        </p:tgtEl>
                                        <p:attrNameLst>
                                          <p:attrName>style.visibility</p:attrName>
                                        </p:attrNameLst>
                                      </p:cBhvr>
                                      <p:to>
                                        <p:strVal val="visible"/>
                                      </p:to>
                                    </p:set>
                                    <p:animEffect transition="in" filter="blinds(horizontal)">
                                      <p:cBhvr>
                                        <p:cTn id="19" dur="500"/>
                                        <p:tgtEl>
                                          <p:spTgt spid="1945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smtClean="0">
                <a:solidFill>
                  <a:schemeClr val="tx1"/>
                </a:solidFill>
              </a:rPr>
              <a:t>単純無作為抽出</a:t>
            </a:r>
          </a:p>
        </p:txBody>
      </p:sp>
      <p:sp>
        <p:nvSpPr>
          <p:cNvPr id="17411" name="Text Box 3"/>
          <p:cNvSpPr txBox="1">
            <a:spLocks noChangeArrowheads="1"/>
          </p:cNvSpPr>
          <p:nvPr/>
        </p:nvSpPr>
        <p:spPr bwMode="auto">
          <a:xfrm>
            <a:off x="684213" y="1628775"/>
            <a:ext cx="82089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①</a:t>
            </a:r>
            <a:r>
              <a:rPr lang="ja-JP" altLang="en-US" sz="2000"/>
              <a:t>単純無作為抽出</a:t>
            </a:r>
            <a:r>
              <a:rPr lang="en-US" altLang="ja-JP" sz="2000"/>
              <a:t>…</a:t>
            </a:r>
            <a:r>
              <a:rPr lang="ja-JP" altLang="en-US" sz="2000"/>
              <a:t>母集団に抽出単位のどれもがサンプルに含まれる</a:t>
            </a:r>
          </a:p>
          <a:p>
            <a:pPr eaLnBrk="1" hangingPunct="1"/>
            <a:r>
              <a:rPr lang="ja-JP" altLang="en-US" sz="2000"/>
              <a:t>　　　　　　　　　　　　　  際に同等の確率を持っている。</a:t>
            </a:r>
          </a:p>
        </p:txBody>
      </p:sp>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3573463"/>
            <a:ext cx="6291263" cy="238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 Box 5"/>
          <p:cNvSpPr txBox="1">
            <a:spLocks noChangeArrowheads="1"/>
          </p:cNvSpPr>
          <p:nvPr/>
        </p:nvSpPr>
        <p:spPr bwMode="auto">
          <a:xfrm>
            <a:off x="1042988" y="2997200"/>
            <a:ext cx="3765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＜例＞乱数票による単純無作為抽出</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smtClean="0">
                <a:solidFill>
                  <a:schemeClr val="tx1"/>
                </a:solidFill>
              </a:rPr>
              <a:t>系統抽出</a:t>
            </a:r>
          </a:p>
        </p:txBody>
      </p:sp>
      <p:sp>
        <p:nvSpPr>
          <p:cNvPr id="18435" name="Text Box 3"/>
          <p:cNvSpPr txBox="1">
            <a:spLocks noChangeArrowheads="1"/>
          </p:cNvSpPr>
          <p:nvPr/>
        </p:nvSpPr>
        <p:spPr bwMode="auto">
          <a:xfrm>
            <a:off x="539750" y="1628775"/>
            <a:ext cx="79787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②</a:t>
            </a:r>
            <a:r>
              <a:rPr lang="ja-JP" altLang="en-US" sz="2000"/>
              <a:t>系統抽出</a:t>
            </a:r>
            <a:r>
              <a:rPr lang="en-US" altLang="ja-JP" sz="2000"/>
              <a:t>…</a:t>
            </a:r>
            <a:r>
              <a:rPr lang="ja-JP" altLang="en-US" sz="2000"/>
              <a:t>母集団の成員全体に一連の番号を付けておき、第</a:t>
            </a:r>
            <a:r>
              <a:rPr lang="en-US" altLang="ja-JP" sz="2000"/>
              <a:t>1</a:t>
            </a:r>
            <a:r>
              <a:rPr lang="ja-JP" altLang="en-US" sz="2000"/>
              <a:t>番の</a:t>
            </a:r>
          </a:p>
          <a:p>
            <a:pPr eaLnBrk="1" hangingPunct="1"/>
            <a:r>
              <a:rPr lang="ja-JP" altLang="en-US" sz="2000"/>
              <a:t>　　　　　　　　　標本だけを無作為に決め、</a:t>
            </a:r>
            <a:r>
              <a:rPr lang="en-US" altLang="ja-JP" sz="2000"/>
              <a:t>2</a:t>
            </a:r>
            <a:r>
              <a:rPr lang="ja-JP" altLang="en-US" sz="2000"/>
              <a:t>番目以下の標本を一定の間隔</a:t>
            </a:r>
          </a:p>
          <a:p>
            <a:pPr eaLnBrk="1" hangingPunct="1"/>
            <a:r>
              <a:rPr lang="ja-JP" altLang="en-US" sz="2000"/>
              <a:t>　　　　　　　　　で決めていく。</a:t>
            </a:r>
          </a:p>
        </p:txBody>
      </p:sp>
      <p:sp>
        <p:nvSpPr>
          <p:cNvPr id="23556" name="Text Box 4"/>
          <p:cNvSpPr txBox="1">
            <a:spLocks noChangeArrowheads="1"/>
          </p:cNvSpPr>
          <p:nvPr/>
        </p:nvSpPr>
        <p:spPr bwMode="auto">
          <a:xfrm>
            <a:off x="827088" y="3860800"/>
            <a:ext cx="63420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a:t>
            </a:r>
            <a:r>
              <a:rPr lang="en-US" altLang="ja-JP"/>
              <a:t>1000</a:t>
            </a:r>
            <a:r>
              <a:rPr lang="ja-JP" altLang="en-US"/>
              <a:t>人からなる母集団から</a:t>
            </a:r>
            <a:r>
              <a:rPr lang="en-US" altLang="ja-JP"/>
              <a:t>200</a:t>
            </a:r>
            <a:r>
              <a:rPr lang="ja-JP" altLang="en-US"/>
              <a:t>人の標本を抽出する場合</a:t>
            </a:r>
          </a:p>
        </p:txBody>
      </p:sp>
      <p:pic>
        <p:nvPicPr>
          <p:cNvPr id="235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4437063"/>
            <a:ext cx="7729537"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Text Box 6"/>
          <p:cNvSpPr txBox="1">
            <a:spLocks noChangeArrowheads="1"/>
          </p:cNvSpPr>
          <p:nvPr/>
        </p:nvSpPr>
        <p:spPr bwMode="auto">
          <a:xfrm>
            <a:off x="1116013" y="2924175"/>
            <a:ext cx="64912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a:solidFill>
                  <a:srgbClr val="0000FF"/>
                </a:solidFill>
                <a:sym typeface="Wingdings" pitchFamily="2" charset="2"/>
              </a:rPr>
              <a:t></a:t>
            </a:r>
            <a:r>
              <a:rPr lang="ja-JP" altLang="en-US">
                <a:solidFill>
                  <a:srgbClr val="0000FF"/>
                </a:solidFill>
                <a:sym typeface="Wingdings" pitchFamily="2" charset="2"/>
              </a:rPr>
              <a:t>等間隔サンプリングとも言われる</a:t>
            </a:r>
          </a:p>
          <a:p>
            <a:pPr eaLnBrk="1" hangingPunct="1"/>
            <a:r>
              <a:rPr lang="ja-JP" altLang="en-US">
                <a:solidFill>
                  <a:srgbClr val="0000FF"/>
                </a:solidFill>
                <a:sym typeface="Wingdings" pitchFamily="2" charset="2"/>
              </a:rPr>
              <a:t>単純無作為標本と比べ、サンプリングの作業効率は遥かに高い</a:t>
            </a:r>
            <a:endParaRPr lang="ja-JP" altLang="en-US">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8"/>
                                        </p:tgtEl>
                                        <p:attrNameLst>
                                          <p:attrName>style.visibility</p:attrName>
                                        </p:attrNameLst>
                                      </p:cBhvr>
                                      <p:to>
                                        <p:strVal val="visible"/>
                                      </p:to>
                                    </p:set>
                                    <p:animEffect transition="in" filter="blinds(horizontal)">
                                      <p:cBhvr>
                                        <p:cTn id="7" dur="500"/>
                                        <p:tgtEl>
                                          <p:spTgt spid="235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556"/>
                                        </p:tgtEl>
                                        <p:attrNameLst>
                                          <p:attrName>style.visibility</p:attrName>
                                        </p:attrNameLst>
                                      </p:cBhvr>
                                      <p:to>
                                        <p:strVal val="visible"/>
                                      </p:to>
                                    </p:set>
                                    <p:animEffect transition="in" filter="blinds(horizontal)">
                                      <p:cBhvr>
                                        <p:cTn id="12" dur="500"/>
                                        <p:tgtEl>
                                          <p:spTgt spid="23556"/>
                                        </p:tgtEl>
                                      </p:cBhvr>
                                    </p:animEffect>
                                  </p:childTnLst>
                                </p:cTn>
                              </p:par>
                              <p:par>
                                <p:cTn id="13" presetID="3" presetClass="entr" presetSubtype="10" fill="hold" nodeType="withEffect">
                                  <p:stCondLst>
                                    <p:cond delay="0"/>
                                  </p:stCondLst>
                                  <p:childTnLst>
                                    <p:set>
                                      <p:cBhvr>
                                        <p:cTn id="14" dur="1" fill="hold">
                                          <p:stCondLst>
                                            <p:cond delay="0"/>
                                          </p:stCondLst>
                                        </p:cTn>
                                        <p:tgtEl>
                                          <p:spTgt spid="23557"/>
                                        </p:tgtEl>
                                        <p:attrNameLst>
                                          <p:attrName>style.visibility</p:attrName>
                                        </p:attrNameLst>
                                      </p:cBhvr>
                                      <p:to>
                                        <p:strVal val="visible"/>
                                      </p:to>
                                    </p:set>
                                    <p:animEffect transition="in" filter="blinds(horizontal)">
                                      <p:cBhvr>
                                        <p:cTn id="15" dur="500"/>
                                        <p:tgtEl>
                                          <p:spTgt spid="235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ja-JP" altLang="en-US" smtClean="0">
                <a:solidFill>
                  <a:schemeClr val="tx1"/>
                </a:solidFill>
              </a:rPr>
              <a:t>クラスターサンプリング</a:t>
            </a:r>
          </a:p>
        </p:txBody>
      </p:sp>
      <p:sp>
        <p:nvSpPr>
          <p:cNvPr id="19459" name="Text Box 3"/>
          <p:cNvSpPr txBox="1">
            <a:spLocks noChangeArrowheads="1"/>
          </p:cNvSpPr>
          <p:nvPr/>
        </p:nvSpPr>
        <p:spPr bwMode="auto">
          <a:xfrm>
            <a:off x="755650" y="1628775"/>
            <a:ext cx="74596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③</a:t>
            </a:r>
            <a:r>
              <a:rPr lang="ja-JP" altLang="en-US" sz="2000"/>
              <a:t>クラスターサンプリング</a:t>
            </a:r>
          </a:p>
          <a:p>
            <a:pPr eaLnBrk="1" hangingPunct="1"/>
            <a:r>
              <a:rPr lang="ja-JP" altLang="en-US" sz="2000"/>
              <a:t>　　第</a:t>
            </a:r>
            <a:r>
              <a:rPr lang="en-US" altLang="ja-JP" sz="2000"/>
              <a:t>1</a:t>
            </a:r>
            <a:r>
              <a:rPr lang="ja-JP" altLang="en-US" sz="2000"/>
              <a:t>段階</a:t>
            </a:r>
            <a:r>
              <a:rPr lang="en-US" altLang="ja-JP" sz="2000"/>
              <a:t>…</a:t>
            </a:r>
            <a:r>
              <a:rPr lang="ja-JP" altLang="en-US" sz="2000"/>
              <a:t>母集団を互いに背反し、かつ網羅的なグループに分割</a:t>
            </a:r>
          </a:p>
          <a:p>
            <a:pPr eaLnBrk="1" hangingPunct="1"/>
            <a:r>
              <a:rPr lang="ja-JP" altLang="en-US" sz="2000"/>
              <a:t>　　第</a:t>
            </a:r>
            <a:r>
              <a:rPr lang="en-US" altLang="ja-JP" sz="2000"/>
              <a:t>2</a:t>
            </a:r>
            <a:r>
              <a:rPr lang="ja-JP" altLang="en-US" sz="2000"/>
              <a:t>段階</a:t>
            </a:r>
            <a:r>
              <a:rPr lang="en-US" altLang="ja-JP" sz="2000"/>
              <a:t>…</a:t>
            </a:r>
            <a:r>
              <a:rPr lang="ja-JP" altLang="en-US" sz="2000"/>
              <a:t>それぞれのグループから単純無作為抽出をする</a:t>
            </a:r>
          </a:p>
        </p:txBody>
      </p:sp>
      <p:sp>
        <p:nvSpPr>
          <p:cNvPr id="25604" name="Text Box 4"/>
          <p:cNvSpPr txBox="1">
            <a:spLocks noChangeArrowheads="1"/>
          </p:cNvSpPr>
          <p:nvPr/>
        </p:nvSpPr>
        <p:spPr bwMode="auto">
          <a:xfrm>
            <a:off x="1331913" y="3284538"/>
            <a:ext cx="26590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＜例＞エリアサンプリング</a:t>
            </a:r>
          </a:p>
        </p:txBody>
      </p:sp>
      <p:pic>
        <p:nvPicPr>
          <p:cNvPr id="2560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4005263"/>
            <a:ext cx="1503363" cy="1376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8613" y="3932238"/>
            <a:ext cx="792162"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67175" y="4652963"/>
            <a:ext cx="1008063"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4292600"/>
            <a:ext cx="103505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9" name="Line 9"/>
          <p:cNvSpPr>
            <a:spLocks noChangeShapeType="1"/>
          </p:cNvSpPr>
          <p:nvPr/>
        </p:nvSpPr>
        <p:spPr bwMode="auto">
          <a:xfrm flipV="1">
            <a:off x="3276600" y="4437063"/>
            <a:ext cx="719138" cy="28733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25610" name="Line 10"/>
          <p:cNvSpPr>
            <a:spLocks noChangeShapeType="1"/>
          </p:cNvSpPr>
          <p:nvPr/>
        </p:nvSpPr>
        <p:spPr bwMode="auto">
          <a:xfrm>
            <a:off x="3276600" y="4724400"/>
            <a:ext cx="719138" cy="361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25611" name="Line 11"/>
          <p:cNvSpPr>
            <a:spLocks noChangeShapeType="1"/>
          </p:cNvSpPr>
          <p:nvPr/>
        </p:nvSpPr>
        <p:spPr bwMode="auto">
          <a:xfrm>
            <a:off x="5003800" y="4364038"/>
            <a:ext cx="863600" cy="288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25612" name="Line 12"/>
          <p:cNvSpPr>
            <a:spLocks noChangeShapeType="1"/>
          </p:cNvSpPr>
          <p:nvPr/>
        </p:nvSpPr>
        <p:spPr bwMode="auto">
          <a:xfrm flipV="1">
            <a:off x="5076825" y="4724400"/>
            <a:ext cx="790575" cy="504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pic>
        <p:nvPicPr>
          <p:cNvPr id="25613"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338" y="5445125"/>
            <a:ext cx="998537"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4"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51500" y="5300663"/>
            <a:ext cx="1071563"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15" name="Text Box 15"/>
          <p:cNvSpPr txBox="1">
            <a:spLocks noChangeArrowheads="1"/>
          </p:cNvSpPr>
          <p:nvPr/>
        </p:nvSpPr>
        <p:spPr bwMode="auto">
          <a:xfrm>
            <a:off x="3059113" y="4005263"/>
            <a:ext cx="904875" cy="3143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a:ea typeface="ＭＳ 明朝" pitchFamily="17" charset="-128"/>
              </a:rPr>
              <a:t>エリア別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blinds(horizontal)">
                                      <p:cBhvr>
                                        <p:cTn id="7" dur="500"/>
                                        <p:tgtEl>
                                          <p:spTgt spid="25604"/>
                                        </p:tgtEl>
                                      </p:cBhvr>
                                    </p:animEffect>
                                  </p:childTnLst>
                                </p:cTn>
                              </p:par>
                              <p:par>
                                <p:cTn id="8" presetID="3" presetClass="entr" presetSubtype="10" fill="hold" nodeType="withEffect">
                                  <p:stCondLst>
                                    <p:cond delay="0"/>
                                  </p:stCondLst>
                                  <p:childTnLst>
                                    <p:set>
                                      <p:cBhvr>
                                        <p:cTn id="9" dur="1" fill="hold">
                                          <p:stCondLst>
                                            <p:cond delay="0"/>
                                          </p:stCondLst>
                                        </p:cTn>
                                        <p:tgtEl>
                                          <p:spTgt spid="25605"/>
                                        </p:tgtEl>
                                        <p:attrNameLst>
                                          <p:attrName>style.visibility</p:attrName>
                                        </p:attrNameLst>
                                      </p:cBhvr>
                                      <p:to>
                                        <p:strVal val="visible"/>
                                      </p:to>
                                    </p:set>
                                    <p:animEffect transition="in" filter="blinds(horizontal)">
                                      <p:cBhvr>
                                        <p:cTn id="10" dur="500"/>
                                        <p:tgtEl>
                                          <p:spTgt spid="25605"/>
                                        </p:tgtEl>
                                      </p:cBhvr>
                                    </p:animEffect>
                                  </p:childTnLst>
                                </p:cTn>
                              </p:par>
                              <p:par>
                                <p:cTn id="11" presetID="3" presetClass="entr" presetSubtype="10" fill="hold" nodeType="withEffect">
                                  <p:stCondLst>
                                    <p:cond delay="0"/>
                                  </p:stCondLst>
                                  <p:childTnLst>
                                    <p:set>
                                      <p:cBhvr>
                                        <p:cTn id="12" dur="1" fill="hold">
                                          <p:stCondLst>
                                            <p:cond delay="0"/>
                                          </p:stCondLst>
                                        </p:cTn>
                                        <p:tgtEl>
                                          <p:spTgt spid="25606"/>
                                        </p:tgtEl>
                                        <p:attrNameLst>
                                          <p:attrName>style.visibility</p:attrName>
                                        </p:attrNameLst>
                                      </p:cBhvr>
                                      <p:to>
                                        <p:strVal val="visible"/>
                                      </p:to>
                                    </p:set>
                                    <p:animEffect transition="in" filter="blinds(horizontal)">
                                      <p:cBhvr>
                                        <p:cTn id="13" dur="500"/>
                                        <p:tgtEl>
                                          <p:spTgt spid="25606"/>
                                        </p:tgtEl>
                                      </p:cBhvr>
                                    </p:animEffect>
                                  </p:childTnLst>
                                </p:cTn>
                              </p:par>
                              <p:par>
                                <p:cTn id="14" presetID="3" presetClass="entr" presetSubtype="10" fill="hold" nodeType="withEffect">
                                  <p:stCondLst>
                                    <p:cond delay="0"/>
                                  </p:stCondLst>
                                  <p:childTnLst>
                                    <p:set>
                                      <p:cBhvr>
                                        <p:cTn id="15" dur="1" fill="hold">
                                          <p:stCondLst>
                                            <p:cond delay="0"/>
                                          </p:stCondLst>
                                        </p:cTn>
                                        <p:tgtEl>
                                          <p:spTgt spid="25607"/>
                                        </p:tgtEl>
                                        <p:attrNameLst>
                                          <p:attrName>style.visibility</p:attrName>
                                        </p:attrNameLst>
                                      </p:cBhvr>
                                      <p:to>
                                        <p:strVal val="visible"/>
                                      </p:to>
                                    </p:set>
                                    <p:animEffect transition="in" filter="blinds(horizontal)">
                                      <p:cBhvr>
                                        <p:cTn id="16" dur="500"/>
                                        <p:tgtEl>
                                          <p:spTgt spid="25607"/>
                                        </p:tgtEl>
                                      </p:cBhvr>
                                    </p:animEffect>
                                  </p:childTnLst>
                                </p:cTn>
                              </p:par>
                              <p:par>
                                <p:cTn id="17" presetID="3" presetClass="entr" presetSubtype="10" fill="hold" nodeType="withEffect">
                                  <p:stCondLst>
                                    <p:cond delay="0"/>
                                  </p:stCondLst>
                                  <p:childTnLst>
                                    <p:set>
                                      <p:cBhvr>
                                        <p:cTn id="18" dur="1" fill="hold">
                                          <p:stCondLst>
                                            <p:cond delay="0"/>
                                          </p:stCondLst>
                                        </p:cTn>
                                        <p:tgtEl>
                                          <p:spTgt spid="25608"/>
                                        </p:tgtEl>
                                        <p:attrNameLst>
                                          <p:attrName>style.visibility</p:attrName>
                                        </p:attrNameLst>
                                      </p:cBhvr>
                                      <p:to>
                                        <p:strVal val="visible"/>
                                      </p:to>
                                    </p:set>
                                    <p:animEffect transition="in" filter="blinds(horizontal)">
                                      <p:cBhvr>
                                        <p:cTn id="19" dur="500"/>
                                        <p:tgtEl>
                                          <p:spTgt spid="25608"/>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5609"/>
                                        </p:tgtEl>
                                        <p:attrNameLst>
                                          <p:attrName>style.visibility</p:attrName>
                                        </p:attrNameLst>
                                      </p:cBhvr>
                                      <p:to>
                                        <p:strVal val="visible"/>
                                      </p:to>
                                    </p:set>
                                    <p:animEffect transition="in" filter="blinds(horizontal)">
                                      <p:cBhvr>
                                        <p:cTn id="22" dur="500"/>
                                        <p:tgtEl>
                                          <p:spTgt spid="25609"/>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5610"/>
                                        </p:tgtEl>
                                        <p:attrNameLst>
                                          <p:attrName>style.visibility</p:attrName>
                                        </p:attrNameLst>
                                      </p:cBhvr>
                                      <p:to>
                                        <p:strVal val="visible"/>
                                      </p:to>
                                    </p:set>
                                    <p:animEffect transition="in" filter="blinds(horizontal)">
                                      <p:cBhvr>
                                        <p:cTn id="25" dur="500"/>
                                        <p:tgtEl>
                                          <p:spTgt spid="25610"/>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25611"/>
                                        </p:tgtEl>
                                        <p:attrNameLst>
                                          <p:attrName>style.visibility</p:attrName>
                                        </p:attrNameLst>
                                      </p:cBhvr>
                                      <p:to>
                                        <p:strVal val="visible"/>
                                      </p:to>
                                    </p:set>
                                    <p:animEffect transition="in" filter="blinds(horizontal)">
                                      <p:cBhvr>
                                        <p:cTn id="28" dur="500"/>
                                        <p:tgtEl>
                                          <p:spTgt spid="25611"/>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5612"/>
                                        </p:tgtEl>
                                        <p:attrNameLst>
                                          <p:attrName>style.visibility</p:attrName>
                                        </p:attrNameLst>
                                      </p:cBhvr>
                                      <p:to>
                                        <p:strVal val="visible"/>
                                      </p:to>
                                    </p:set>
                                    <p:animEffect transition="in" filter="blinds(horizontal)">
                                      <p:cBhvr>
                                        <p:cTn id="31" dur="500"/>
                                        <p:tgtEl>
                                          <p:spTgt spid="25612"/>
                                        </p:tgtEl>
                                      </p:cBhvr>
                                    </p:animEffect>
                                  </p:childTnLst>
                                </p:cTn>
                              </p:par>
                              <p:par>
                                <p:cTn id="32" presetID="3" presetClass="entr" presetSubtype="10" fill="hold" nodeType="withEffect">
                                  <p:stCondLst>
                                    <p:cond delay="0"/>
                                  </p:stCondLst>
                                  <p:childTnLst>
                                    <p:set>
                                      <p:cBhvr>
                                        <p:cTn id="33" dur="1" fill="hold">
                                          <p:stCondLst>
                                            <p:cond delay="0"/>
                                          </p:stCondLst>
                                        </p:cTn>
                                        <p:tgtEl>
                                          <p:spTgt spid="25613"/>
                                        </p:tgtEl>
                                        <p:attrNameLst>
                                          <p:attrName>style.visibility</p:attrName>
                                        </p:attrNameLst>
                                      </p:cBhvr>
                                      <p:to>
                                        <p:strVal val="visible"/>
                                      </p:to>
                                    </p:set>
                                    <p:animEffect transition="in" filter="blinds(horizontal)">
                                      <p:cBhvr>
                                        <p:cTn id="34" dur="500"/>
                                        <p:tgtEl>
                                          <p:spTgt spid="25613"/>
                                        </p:tgtEl>
                                      </p:cBhvr>
                                    </p:animEffect>
                                  </p:childTnLst>
                                </p:cTn>
                              </p:par>
                              <p:par>
                                <p:cTn id="35" presetID="3" presetClass="entr" presetSubtype="10" fill="hold" nodeType="withEffect">
                                  <p:stCondLst>
                                    <p:cond delay="0"/>
                                  </p:stCondLst>
                                  <p:childTnLst>
                                    <p:set>
                                      <p:cBhvr>
                                        <p:cTn id="36" dur="1" fill="hold">
                                          <p:stCondLst>
                                            <p:cond delay="0"/>
                                          </p:stCondLst>
                                        </p:cTn>
                                        <p:tgtEl>
                                          <p:spTgt spid="25614"/>
                                        </p:tgtEl>
                                        <p:attrNameLst>
                                          <p:attrName>style.visibility</p:attrName>
                                        </p:attrNameLst>
                                      </p:cBhvr>
                                      <p:to>
                                        <p:strVal val="visible"/>
                                      </p:to>
                                    </p:set>
                                    <p:animEffect transition="in" filter="blinds(horizontal)">
                                      <p:cBhvr>
                                        <p:cTn id="37" dur="500"/>
                                        <p:tgtEl>
                                          <p:spTgt spid="2561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25615"/>
                                        </p:tgtEl>
                                        <p:attrNameLst>
                                          <p:attrName>style.visibility</p:attrName>
                                        </p:attrNameLst>
                                      </p:cBhvr>
                                      <p:to>
                                        <p:strVal val="visible"/>
                                      </p:to>
                                    </p:set>
                                    <p:animEffect transition="in" filter="blinds(horizontal)">
                                      <p:cBhvr>
                                        <p:cTn id="40" dur="500"/>
                                        <p:tgtEl>
                                          <p:spTgt spid="256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P spid="25609" grpId="0" animBg="1"/>
      <p:bldP spid="25610" grpId="0" animBg="1"/>
      <p:bldP spid="25611" grpId="0" animBg="1"/>
      <p:bldP spid="25612" grpId="0" animBg="1"/>
      <p:bldP spid="256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smtClean="0">
                <a:solidFill>
                  <a:schemeClr val="tx1"/>
                </a:solidFill>
              </a:rPr>
              <a:t>層化抽出法</a:t>
            </a:r>
          </a:p>
        </p:txBody>
      </p:sp>
      <p:sp>
        <p:nvSpPr>
          <p:cNvPr id="20483" name="Text Box 3"/>
          <p:cNvSpPr txBox="1">
            <a:spLocks noChangeArrowheads="1"/>
          </p:cNvSpPr>
          <p:nvPr/>
        </p:nvSpPr>
        <p:spPr bwMode="auto">
          <a:xfrm>
            <a:off x="684213" y="1557338"/>
            <a:ext cx="79375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④</a:t>
            </a:r>
            <a:r>
              <a:rPr lang="ja-JP" altLang="en-US" sz="2000"/>
              <a:t>層化抽出法</a:t>
            </a:r>
          </a:p>
          <a:p>
            <a:pPr eaLnBrk="1" hangingPunct="1"/>
            <a:r>
              <a:rPr lang="ja-JP" altLang="en-US" sz="2000"/>
              <a:t>　　第</a:t>
            </a:r>
            <a:r>
              <a:rPr lang="en-US" altLang="ja-JP" sz="2000"/>
              <a:t>1</a:t>
            </a:r>
            <a:r>
              <a:rPr lang="ja-JP" altLang="en-US" sz="2000"/>
              <a:t>段階</a:t>
            </a:r>
            <a:r>
              <a:rPr lang="en-US" altLang="ja-JP" sz="2000"/>
              <a:t>…</a:t>
            </a:r>
            <a:r>
              <a:rPr lang="ja-JP" altLang="en-US" sz="2000"/>
              <a:t>母集団を互いに背反し、かつ網羅的なサブグループに分割</a:t>
            </a:r>
          </a:p>
          <a:p>
            <a:pPr eaLnBrk="1" hangingPunct="1"/>
            <a:r>
              <a:rPr lang="ja-JP" altLang="en-US" sz="2000"/>
              <a:t>　　第</a:t>
            </a:r>
            <a:r>
              <a:rPr lang="en-US" altLang="ja-JP" sz="2000"/>
              <a:t>2</a:t>
            </a:r>
            <a:r>
              <a:rPr lang="ja-JP" altLang="en-US" sz="2000"/>
              <a:t>段階</a:t>
            </a:r>
            <a:r>
              <a:rPr lang="en-US" altLang="ja-JP" sz="2000"/>
              <a:t>…</a:t>
            </a:r>
            <a:r>
              <a:rPr lang="ja-JP" altLang="en-US" sz="2000"/>
              <a:t>それぞれのグループから単純無作為抽出をする</a:t>
            </a:r>
          </a:p>
        </p:txBody>
      </p:sp>
      <p:sp>
        <p:nvSpPr>
          <p:cNvPr id="27652" name="Text Box 4"/>
          <p:cNvSpPr txBox="1">
            <a:spLocks noChangeArrowheads="1"/>
          </p:cNvSpPr>
          <p:nvPr/>
        </p:nvSpPr>
        <p:spPr bwMode="auto">
          <a:xfrm>
            <a:off x="1116013" y="3141663"/>
            <a:ext cx="39735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＜例＞標本を所得層別で抽出する場合</a:t>
            </a:r>
          </a:p>
        </p:txBody>
      </p:sp>
      <p:pic>
        <p:nvPicPr>
          <p:cNvPr id="276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3789363"/>
            <a:ext cx="5786437" cy="177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813" y="5734050"/>
            <a:ext cx="566737" cy="25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5" name="Text Box 7"/>
          <p:cNvSpPr txBox="1">
            <a:spLocks noChangeArrowheads="1"/>
          </p:cNvSpPr>
          <p:nvPr/>
        </p:nvSpPr>
        <p:spPr bwMode="auto">
          <a:xfrm>
            <a:off x="2124075" y="558958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ja-JP"/>
          </a:p>
        </p:txBody>
      </p:sp>
      <p:sp>
        <p:nvSpPr>
          <p:cNvPr id="27656" name="Text Box 8"/>
          <p:cNvSpPr txBox="1">
            <a:spLocks noChangeArrowheads="1"/>
          </p:cNvSpPr>
          <p:nvPr/>
        </p:nvSpPr>
        <p:spPr bwMode="auto">
          <a:xfrm>
            <a:off x="2051050" y="5661025"/>
            <a:ext cx="3327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a:t>はそれぞれの所得水準を持った標本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blinds(horizontal)">
                                      <p:cBhvr>
                                        <p:cTn id="7" dur="500"/>
                                        <p:tgtEl>
                                          <p:spTgt spid="27652"/>
                                        </p:tgtEl>
                                      </p:cBhvr>
                                    </p:animEffect>
                                  </p:childTnLst>
                                </p:cTn>
                              </p:par>
                              <p:par>
                                <p:cTn id="8" presetID="3" presetClass="entr" presetSubtype="10" fill="hold" nodeType="withEffect">
                                  <p:stCondLst>
                                    <p:cond delay="0"/>
                                  </p:stCondLst>
                                  <p:childTnLst>
                                    <p:set>
                                      <p:cBhvr>
                                        <p:cTn id="9" dur="1" fill="hold">
                                          <p:stCondLst>
                                            <p:cond delay="0"/>
                                          </p:stCondLst>
                                        </p:cTn>
                                        <p:tgtEl>
                                          <p:spTgt spid="27653"/>
                                        </p:tgtEl>
                                        <p:attrNameLst>
                                          <p:attrName>style.visibility</p:attrName>
                                        </p:attrNameLst>
                                      </p:cBhvr>
                                      <p:to>
                                        <p:strVal val="visible"/>
                                      </p:to>
                                    </p:set>
                                    <p:animEffect transition="in" filter="blinds(horizontal)">
                                      <p:cBhvr>
                                        <p:cTn id="10" dur="500"/>
                                        <p:tgtEl>
                                          <p:spTgt spid="27653"/>
                                        </p:tgtEl>
                                      </p:cBhvr>
                                    </p:animEffect>
                                  </p:childTnLst>
                                </p:cTn>
                              </p:par>
                              <p:par>
                                <p:cTn id="11" presetID="3" presetClass="entr" presetSubtype="10" fill="hold" nodeType="withEffect">
                                  <p:stCondLst>
                                    <p:cond delay="0"/>
                                  </p:stCondLst>
                                  <p:childTnLst>
                                    <p:set>
                                      <p:cBhvr>
                                        <p:cTn id="12" dur="1" fill="hold">
                                          <p:stCondLst>
                                            <p:cond delay="0"/>
                                          </p:stCondLst>
                                        </p:cTn>
                                        <p:tgtEl>
                                          <p:spTgt spid="27654"/>
                                        </p:tgtEl>
                                        <p:attrNameLst>
                                          <p:attrName>style.visibility</p:attrName>
                                        </p:attrNameLst>
                                      </p:cBhvr>
                                      <p:to>
                                        <p:strVal val="visible"/>
                                      </p:to>
                                    </p:set>
                                    <p:animEffect transition="in" filter="blinds(horizontal)">
                                      <p:cBhvr>
                                        <p:cTn id="13" dur="500"/>
                                        <p:tgtEl>
                                          <p:spTgt spid="27654"/>
                                        </p:tgtEl>
                                      </p:cBhvr>
                                    </p:animEffect>
                                  </p:childTnLst>
                                </p:cTn>
                              </p:par>
                              <p:par>
                                <p:cTn id="14" presetID="3" presetClass="entr" presetSubtype="10" fill="hold" grpId="0" nodeType="withEffect" nodePh="1">
                                  <p:stCondLst>
                                    <p:cond delay="0"/>
                                  </p:stCondLst>
                                  <p:endCondLst>
                                    <p:cond evt="begin" delay="0">
                                      <p:tn val="14"/>
                                    </p:cond>
                                  </p:endCondLst>
                                  <p:childTnLst>
                                    <p:set>
                                      <p:cBhvr>
                                        <p:cTn id="15" dur="1" fill="hold">
                                          <p:stCondLst>
                                            <p:cond delay="0"/>
                                          </p:stCondLst>
                                        </p:cTn>
                                        <p:tgtEl>
                                          <p:spTgt spid="27655"/>
                                        </p:tgtEl>
                                        <p:attrNameLst>
                                          <p:attrName>style.visibility</p:attrName>
                                        </p:attrNameLst>
                                      </p:cBhvr>
                                      <p:to>
                                        <p:strVal val="visible"/>
                                      </p:to>
                                    </p:set>
                                    <p:animEffect transition="in" filter="blinds(horizontal)">
                                      <p:cBhvr>
                                        <p:cTn id="16" dur="500"/>
                                        <p:tgtEl>
                                          <p:spTgt spid="2765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7656"/>
                                        </p:tgtEl>
                                        <p:attrNameLst>
                                          <p:attrName>style.visibility</p:attrName>
                                        </p:attrNameLst>
                                      </p:cBhvr>
                                      <p:to>
                                        <p:strVal val="visible"/>
                                      </p:to>
                                    </p:set>
                                    <p:animEffect transition="in" filter="blinds(horizontal)">
                                      <p:cBhvr>
                                        <p:cTn id="19" dur="5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5" grpId="0"/>
      <p:bldP spid="276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ja-JP" smtClean="0">
                <a:solidFill>
                  <a:schemeClr val="tx1"/>
                </a:solidFill>
              </a:rPr>
              <a:t>2</a:t>
            </a:r>
            <a:r>
              <a:rPr lang="ja-JP" altLang="en-US" smtClean="0">
                <a:solidFill>
                  <a:schemeClr val="tx1"/>
                </a:solidFill>
              </a:rPr>
              <a:t>段抽出法</a:t>
            </a:r>
          </a:p>
        </p:txBody>
      </p:sp>
      <p:sp>
        <p:nvSpPr>
          <p:cNvPr id="21507" name="Text Box 3"/>
          <p:cNvSpPr txBox="1">
            <a:spLocks noChangeArrowheads="1"/>
          </p:cNvSpPr>
          <p:nvPr/>
        </p:nvSpPr>
        <p:spPr bwMode="auto">
          <a:xfrm>
            <a:off x="611188" y="1557338"/>
            <a:ext cx="7848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⑤2</a:t>
            </a:r>
            <a:r>
              <a:rPr lang="ja-JP" altLang="en-US" sz="2000"/>
              <a:t>段抽出法</a:t>
            </a:r>
          </a:p>
          <a:p>
            <a:pPr eaLnBrk="1" hangingPunct="1"/>
            <a:r>
              <a:rPr lang="ja-JP" altLang="en-US" sz="2000"/>
              <a:t>　　第</a:t>
            </a:r>
            <a:r>
              <a:rPr lang="en-US" altLang="ja-JP" sz="2000"/>
              <a:t>1</a:t>
            </a:r>
            <a:r>
              <a:rPr lang="ja-JP" altLang="en-US" sz="2000"/>
              <a:t>段階</a:t>
            </a:r>
            <a:r>
              <a:rPr lang="en-US" altLang="ja-JP" sz="2000"/>
              <a:t>…</a:t>
            </a:r>
            <a:r>
              <a:rPr lang="ja-JP" altLang="en-US" sz="2000"/>
              <a:t>一次抽出単位を系統抽出やクラスターサンプリングで抽出</a:t>
            </a:r>
          </a:p>
          <a:p>
            <a:pPr eaLnBrk="1" hangingPunct="1"/>
            <a:r>
              <a:rPr lang="ja-JP" altLang="en-US" sz="2000"/>
              <a:t>　　第</a:t>
            </a:r>
            <a:r>
              <a:rPr lang="en-US" altLang="ja-JP" sz="2000"/>
              <a:t>2</a:t>
            </a:r>
            <a:r>
              <a:rPr lang="ja-JP" altLang="en-US" sz="2000"/>
              <a:t>段階</a:t>
            </a:r>
            <a:r>
              <a:rPr lang="en-US" altLang="ja-JP" sz="2000"/>
              <a:t>…</a:t>
            </a:r>
            <a:r>
              <a:rPr lang="ja-JP" altLang="en-US" sz="2000"/>
              <a:t>二次抽出単位を単純無作為抽出する</a:t>
            </a:r>
          </a:p>
        </p:txBody>
      </p:sp>
      <p:sp>
        <p:nvSpPr>
          <p:cNvPr id="29700" name="Text Box 4"/>
          <p:cNvSpPr txBox="1">
            <a:spLocks noChangeArrowheads="1"/>
          </p:cNvSpPr>
          <p:nvPr/>
        </p:nvSpPr>
        <p:spPr bwMode="auto">
          <a:xfrm>
            <a:off x="1042988" y="3141663"/>
            <a:ext cx="7169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＜例＞一次抽出単位</a:t>
            </a:r>
            <a:r>
              <a:rPr lang="en-US" altLang="ja-JP"/>
              <a:t>=</a:t>
            </a:r>
            <a:r>
              <a:rPr lang="ja-JP" altLang="en-US"/>
              <a:t>大阪の１３市、一次抽出単位＝各市に在住の家計</a:t>
            </a:r>
          </a:p>
        </p:txBody>
      </p:sp>
      <p:pic>
        <p:nvPicPr>
          <p:cNvPr id="297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3789363"/>
            <a:ext cx="6110288"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blinds(horizontal)">
                                      <p:cBhvr>
                                        <p:cTn id="7" dur="500"/>
                                        <p:tgtEl>
                                          <p:spTgt spid="29700"/>
                                        </p:tgtEl>
                                      </p:cBhvr>
                                    </p:animEffect>
                                  </p:childTnLst>
                                </p:cTn>
                              </p:par>
                              <p:par>
                                <p:cTn id="8" presetID="3" presetClass="entr" presetSubtype="10" fill="hold" nodeType="withEffect">
                                  <p:stCondLst>
                                    <p:cond delay="0"/>
                                  </p:stCondLst>
                                  <p:childTnLst>
                                    <p:set>
                                      <p:cBhvr>
                                        <p:cTn id="9" dur="1" fill="hold">
                                          <p:stCondLst>
                                            <p:cond delay="0"/>
                                          </p:stCondLst>
                                        </p:cTn>
                                        <p:tgtEl>
                                          <p:spTgt spid="29701"/>
                                        </p:tgtEl>
                                        <p:attrNameLst>
                                          <p:attrName>style.visibility</p:attrName>
                                        </p:attrNameLst>
                                      </p:cBhvr>
                                      <p:to>
                                        <p:strVal val="visible"/>
                                      </p:to>
                                    </p:set>
                                    <p:animEffect transition="in" filter="blinds(horizontal)">
                                      <p:cBhvr>
                                        <p:cTn id="10" dur="500"/>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smtClean="0">
                <a:solidFill>
                  <a:schemeClr val="tx1"/>
                </a:solidFill>
              </a:rPr>
              <a:t>二相抽出法</a:t>
            </a:r>
          </a:p>
        </p:txBody>
      </p:sp>
      <p:sp>
        <p:nvSpPr>
          <p:cNvPr id="22531" name="Text Box 3"/>
          <p:cNvSpPr txBox="1">
            <a:spLocks noChangeArrowheads="1"/>
          </p:cNvSpPr>
          <p:nvPr/>
        </p:nvSpPr>
        <p:spPr bwMode="auto">
          <a:xfrm>
            <a:off x="827088" y="1557338"/>
            <a:ext cx="688181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⑥</a:t>
            </a:r>
            <a:r>
              <a:rPr lang="ja-JP" altLang="en-US" sz="2000"/>
              <a:t>二相抽出法</a:t>
            </a:r>
            <a:r>
              <a:rPr lang="en-US" altLang="ja-JP" sz="2000"/>
              <a:t>…</a:t>
            </a:r>
            <a:r>
              <a:rPr lang="ja-JP" altLang="en-US" sz="2000"/>
              <a:t>母集団の各層のサイズが不明の場合</a:t>
            </a:r>
          </a:p>
          <a:p>
            <a:pPr eaLnBrk="1" hangingPunct="1"/>
            <a:r>
              <a:rPr lang="ja-JP" altLang="en-US" sz="2000"/>
              <a:t>　　第</a:t>
            </a:r>
            <a:r>
              <a:rPr lang="en-US" altLang="ja-JP" sz="2000"/>
              <a:t>1</a:t>
            </a:r>
            <a:r>
              <a:rPr lang="ja-JP" altLang="en-US" sz="2000"/>
              <a:t>段階</a:t>
            </a:r>
            <a:r>
              <a:rPr lang="en-US" altLang="ja-JP" sz="2000"/>
              <a:t>…</a:t>
            </a:r>
            <a:r>
              <a:rPr lang="ja-JP" altLang="en-US" sz="2000"/>
              <a:t>大標本を抽出し、母集団の各層のサイズを推定</a:t>
            </a:r>
          </a:p>
          <a:p>
            <a:pPr eaLnBrk="1" hangingPunct="1"/>
            <a:r>
              <a:rPr lang="ja-JP" altLang="en-US" sz="2000"/>
              <a:t>　　第</a:t>
            </a:r>
            <a:r>
              <a:rPr lang="en-US" altLang="ja-JP" sz="2000"/>
              <a:t>2</a:t>
            </a:r>
            <a:r>
              <a:rPr lang="ja-JP" altLang="en-US" sz="2000"/>
              <a:t>段階</a:t>
            </a:r>
            <a:r>
              <a:rPr lang="en-US" altLang="ja-JP" sz="2000"/>
              <a:t>…</a:t>
            </a:r>
            <a:r>
              <a:rPr lang="ja-JP" altLang="en-US" sz="2000"/>
              <a:t>選ばれた抽出単位から層化サンプリングを行なう</a:t>
            </a:r>
          </a:p>
        </p:txBody>
      </p:sp>
      <p:sp>
        <p:nvSpPr>
          <p:cNvPr id="31748" name="Text Box 4"/>
          <p:cNvSpPr txBox="1">
            <a:spLocks noChangeArrowheads="1"/>
          </p:cNvSpPr>
          <p:nvPr/>
        </p:nvSpPr>
        <p:spPr bwMode="auto">
          <a:xfrm>
            <a:off x="1187450" y="2924175"/>
            <a:ext cx="1327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二相抽出法</a:t>
            </a:r>
          </a:p>
        </p:txBody>
      </p:sp>
      <p:pic>
        <p:nvPicPr>
          <p:cNvPr id="317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3357563"/>
            <a:ext cx="7478713"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blinds(horizontal)">
                                      <p:cBhvr>
                                        <p:cTn id="7" dur="500"/>
                                        <p:tgtEl>
                                          <p:spTgt spid="31748"/>
                                        </p:tgtEl>
                                      </p:cBhvr>
                                    </p:animEffect>
                                  </p:childTnLst>
                                </p:cTn>
                              </p:par>
                              <p:par>
                                <p:cTn id="8" presetID="3" presetClass="entr" presetSubtype="10" fill="hold" nodeType="withEffect">
                                  <p:stCondLst>
                                    <p:cond delay="0"/>
                                  </p:stCondLst>
                                  <p:childTnLst>
                                    <p:set>
                                      <p:cBhvr>
                                        <p:cTn id="9" dur="1" fill="hold">
                                          <p:stCondLst>
                                            <p:cond delay="0"/>
                                          </p:stCondLst>
                                        </p:cTn>
                                        <p:tgtEl>
                                          <p:spTgt spid="31749"/>
                                        </p:tgtEl>
                                        <p:attrNameLst>
                                          <p:attrName>style.visibility</p:attrName>
                                        </p:attrNameLst>
                                      </p:cBhvr>
                                      <p:to>
                                        <p:strVal val="visible"/>
                                      </p:to>
                                    </p:set>
                                    <p:animEffect transition="in" filter="blinds(horizontal)">
                                      <p:cBhvr>
                                        <p:cTn id="10" dur="500"/>
                                        <p:tgtEl>
                                          <p:spTgt spid="317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smtClean="0">
                <a:solidFill>
                  <a:schemeClr val="tx1"/>
                </a:solidFill>
              </a:rPr>
              <a:t>便宜的サンプリング</a:t>
            </a:r>
          </a:p>
        </p:txBody>
      </p:sp>
      <p:sp>
        <p:nvSpPr>
          <p:cNvPr id="23555" name="Text Box 3"/>
          <p:cNvSpPr txBox="1">
            <a:spLocks noChangeArrowheads="1"/>
          </p:cNvSpPr>
          <p:nvPr/>
        </p:nvSpPr>
        <p:spPr bwMode="auto">
          <a:xfrm>
            <a:off x="827088" y="1773238"/>
            <a:ext cx="72056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①</a:t>
            </a:r>
            <a:r>
              <a:rPr lang="ja-JP" altLang="en-US" sz="2000"/>
              <a:t>便宜的サンプリング</a:t>
            </a:r>
            <a:r>
              <a:rPr lang="en-US" altLang="ja-JP" sz="2000"/>
              <a:t>…</a:t>
            </a:r>
            <a:r>
              <a:rPr lang="ja-JP" altLang="en-US" sz="2000"/>
              <a:t>顧客や対象物が都合よく入手可能な場合</a:t>
            </a:r>
          </a:p>
        </p:txBody>
      </p:sp>
      <p:sp>
        <p:nvSpPr>
          <p:cNvPr id="33796" name="Text Box 4"/>
          <p:cNvSpPr txBox="1">
            <a:spLocks noChangeArrowheads="1"/>
          </p:cNvSpPr>
          <p:nvPr/>
        </p:nvSpPr>
        <p:spPr bwMode="auto">
          <a:xfrm>
            <a:off x="971550" y="2781300"/>
            <a:ext cx="73406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＜例＞インターセプト法 </a:t>
            </a:r>
            <a:r>
              <a:rPr lang="ja-JP" altLang="en-US">
                <a:sym typeface="Wingdings" pitchFamily="2" charset="2"/>
              </a:rPr>
              <a:t> ショッピングモールで買い物をしたばかりの顧客</a:t>
            </a:r>
          </a:p>
          <a:p>
            <a:pPr eaLnBrk="1" hangingPunct="1"/>
            <a:r>
              <a:rPr lang="ja-JP" altLang="en-US">
                <a:sym typeface="Wingdings" pitchFamily="2" charset="2"/>
              </a:rPr>
              <a:t>　　　　　　　　　　　　　　　　　をインタビューする。</a:t>
            </a:r>
          </a:p>
          <a:p>
            <a:pPr eaLnBrk="1" hangingPunct="1"/>
            <a:r>
              <a:rPr lang="ja-JP" altLang="en-US">
                <a:sym typeface="Wingdings" pitchFamily="2" charset="2"/>
              </a:rPr>
              <a:t>　　　　　　　　　　　　　　　　　選挙時にテレビ局が街頭でインタビューする。</a:t>
            </a:r>
            <a:endParaRPr lang="ja-JP" altLang="en-US"/>
          </a:p>
        </p:txBody>
      </p:sp>
      <p:sp>
        <p:nvSpPr>
          <p:cNvPr id="33797" name="Text Box 5"/>
          <p:cNvSpPr txBox="1">
            <a:spLocks noChangeArrowheads="1"/>
          </p:cNvSpPr>
          <p:nvPr/>
        </p:nvSpPr>
        <p:spPr bwMode="auto">
          <a:xfrm>
            <a:off x="1042988" y="4149725"/>
            <a:ext cx="74803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i="1" u="sng"/>
              <a:t>利点</a:t>
            </a:r>
            <a:r>
              <a:rPr lang="en-US" altLang="ja-JP"/>
              <a:t>…</a:t>
            </a:r>
            <a:r>
              <a:rPr lang="ja-JP" altLang="en-US"/>
              <a:t>経費がかからず、しかも短期に必要な情報が入手可能である。</a:t>
            </a:r>
          </a:p>
          <a:p>
            <a:pPr eaLnBrk="1" hangingPunct="1"/>
            <a:endParaRPr lang="ja-JP" altLang="en-US"/>
          </a:p>
          <a:p>
            <a:pPr eaLnBrk="1" hangingPunct="1"/>
            <a:r>
              <a:rPr lang="ja-JP" altLang="en-US" i="1" u="sng"/>
              <a:t>欠点</a:t>
            </a:r>
            <a:r>
              <a:rPr lang="en-US" altLang="ja-JP"/>
              <a:t>…</a:t>
            </a:r>
            <a:r>
              <a:rPr lang="ja-JP" altLang="en-US"/>
              <a:t>リサーチの結果をターゲット母集団と関連付けることが不可能であり、</a:t>
            </a:r>
          </a:p>
          <a:p>
            <a:pPr eaLnBrk="1" hangingPunct="1"/>
            <a:r>
              <a:rPr lang="ja-JP" altLang="en-US"/>
              <a:t>　　　　 統計的な推計ができない。</a:t>
            </a:r>
          </a:p>
          <a:p>
            <a:pPr eaLnBrk="1" hangingPunct="1"/>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blinds(horizontal)">
                                      <p:cBhvr>
                                        <p:cTn id="7" dur="500"/>
                                        <p:tgtEl>
                                          <p:spTgt spid="337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797"/>
                                        </p:tgtEl>
                                        <p:attrNameLst>
                                          <p:attrName>style.visibility</p:attrName>
                                        </p:attrNameLst>
                                      </p:cBhvr>
                                      <p:to>
                                        <p:strVal val="visible"/>
                                      </p:to>
                                    </p:set>
                                    <p:animEffect transition="in" filter="blinds(horizontal)">
                                      <p:cBhvr>
                                        <p:cTn id="12" dur="5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p:bldP spid="3379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mtClean="0"/>
              <a:t>マーケティング情報の情報源</a:t>
            </a:r>
          </a:p>
        </p:txBody>
      </p:sp>
      <p:sp>
        <p:nvSpPr>
          <p:cNvPr id="5123" name="Rectangle 3"/>
          <p:cNvSpPr>
            <a:spLocks noGrp="1" noChangeArrowheads="1"/>
          </p:cNvSpPr>
          <p:nvPr>
            <p:ph sz="quarter" idx="1"/>
          </p:nvPr>
        </p:nvSpPr>
        <p:spPr/>
        <p:txBody>
          <a:bodyPr/>
          <a:lstStyle/>
          <a:p>
            <a:pPr eaLnBrk="1" hangingPunct="1">
              <a:lnSpc>
                <a:spcPct val="150000"/>
              </a:lnSpc>
            </a:pPr>
            <a:r>
              <a:rPr lang="ja-JP" altLang="en-US" dirty="0" smtClean="0"/>
              <a:t>社内</a:t>
            </a:r>
            <a:r>
              <a:rPr lang="ja-JP" altLang="en-US" dirty="0" smtClean="0"/>
              <a:t>記録</a:t>
            </a:r>
            <a:endParaRPr lang="en-US" altLang="ja-JP" dirty="0" smtClean="0"/>
          </a:p>
          <a:p>
            <a:pPr eaLnBrk="1" hangingPunct="1">
              <a:lnSpc>
                <a:spcPct val="150000"/>
              </a:lnSpc>
            </a:pPr>
            <a:endParaRPr lang="ja-JP" altLang="en-US" dirty="0" smtClean="0"/>
          </a:p>
          <a:p>
            <a:pPr eaLnBrk="1" hangingPunct="1">
              <a:lnSpc>
                <a:spcPct val="150000"/>
              </a:lnSpc>
            </a:pPr>
            <a:r>
              <a:rPr lang="ja-JP" altLang="en-US" dirty="0" smtClean="0"/>
              <a:t>マーケティング・インテリジェンス</a:t>
            </a:r>
            <a:r>
              <a:rPr lang="ja-JP" altLang="en-US" dirty="0" smtClean="0"/>
              <a:t>活動</a:t>
            </a:r>
            <a:endParaRPr lang="en-US" altLang="ja-JP" dirty="0" smtClean="0"/>
          </a:p>
          <a:p>
            <a:pPr eaLnBrk="1" hangingPunct="1">
              <a:lnSpc>
                <a:spcPct val="150000"/>
              </a:lnSpc>
            </a:pPr>
            <a:endParaRPr lang="ja-JP" altLang="en-US" dirty="0" smtClean="0"/>
          </a:p>
          <a:p>
            <a:pPr eaLnBrk="1" hangingPunct="1">
              <a:lnSpc>
                <a:spcPct val="150000"/>
              </a:lnSpc>
            </a:pPr>
            <a:r>
              <a:rPr lang="ja-JP" altLang="en-US" dirty="0" smtClean="0"/>
              <a:t>マーケティング・リサーチ</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smtClean="0">
                <a:solidFill>
                  <a:schemeClr val="tx1"/>
                </a:solidFill>
              </a:rPr>
              <a:t>判断によるサンプリング</a:t>
            </a:r>
          </a:p>
        </p:txBody>
      </p:sp>
      <p:sp>
        <p:nvSpPr>
          <p:cNvPr id="35843" name="Text Box 3"/>
          <p:cNvSpPr txBox="1">
            <a:spLocks noChangeArrowheads="1"/>
          </p:cNvSpPr>
          <p:nvPr/>
        </p:nvSpPr>
        <p:spPr bwMode="auto">
          <a:xfrm>
            <a:off x="611188" y="2205038"/>
            <a:ext cx="78025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②</a:t>
            </a:r>
            <a:r>
              <a:rPr lang="ja-JP" altLang="en-US" sz="2000"/>
              <a:t>判断によるサンプリング</a:t>
            </a:r>
            <a:r>
              <a:rPr lang="en-US" altLang="ja-JP" sz="2000"/>
              <a:t>…</a:t>
            </a:r>
            <a:r>
              <a:rPr lang="ja-JP" altLang="en-US" sz="2000"/>
              <a:t>経験を積んだリサーチャーが個人的な判断</a:t>
            </a:r>
          </a:p>
          <a:p>
            <a:pPr eaLnBrk="1" hangingPunct="1"/>
            <a:r>
              <a:rPr lang="ja-JP" altLang="en-US" sz="2000"/>
              <a:t>　　　　　　　　　　　　　　　　　　で行なうサンプリング。</a:t>
            </a:r>
          </a:p>
        </p:txBody>
      </p:sp>
      <p:sp>
        <p:nvSpPr>
          <p:cNvPr id="35844" name="Text Box 4"/>
          <p:cNvSpPr txBox="1">
            <a:spLocks noChangeArrowheads="1"/>
          </p:cNvSpPr>
          <p:nvPr/>
        </p:nvSpPr>
        <p:spPr bwMode="auto">
          <a:xfrm>
            <a:off x="827088" y="3716338"/>
            <a:ext cx="72866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a:t>
            </a:r>
          </a:p>
          <a:p>
            <a:pPr eaLnBrk="1" hangingPunct="1"/>
            <a:endParaRPr lang="ja-JP" altLang="en-US"/>
          </a:p>
          <a:p>
            <a:pPr eaLnBrk="1" hangingPunct="1"/>
            <a:r>
              <a:rPr lang="ja-JP" altLang="en-US">
                <a:sym typeface="Wingdings" pitchFamily="2" charset="2"/>
              </a:rPr>
              <a:t>テストマーケティングを行なう際に、テスト市場あるいは都市をリサーチャー</a:t>
            </a:r>
          </a:p>
          <a:p>
            <a:pPr eaLnBrk="1" hangingPunct="1"/>
            <a:r>
              <a:rPr lang="ja-JP" altLang="en-US">
                <a:sym typeface="Wingdings" pitchFamily="2" charset="2"/>
              </a:rPr>
              <a:t>が選択する。</a:t>
            </a:r>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blinds(horizontal)">
                                      <p:cBhvr>
                                        <p:cTn id="7" dur="500"/>
                                        <p:tgtEl>
                                          <p:spTgt spid="3584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5844"/>
                                        </p:tgtEl>
                                        <p:attrNameLst>
                                          <p:attrName>style.visibility</p:attrName>
                                        </p:attrNameLst>
                                      </p:cBhvr>
                                      <p:to>
                                        <p:strVal val="visible"/>
                                      </p:to>
                                    </p:set>
                                    <p:animEffect transition="in" filter="blinds(horizontal)">
                                      <p:cBhvr>
                                        <p:cTn id="10" dur="500"/>
                                        <p:tgtEl>
                                          <p:spTgt spid="358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p:bldP spid="3584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ja-JP" altLang="en-US" smtClean="0">
                <a:solidFill>
                  <a:schemeClr val="tx1"/>
                </a:solidFill>
              </a:rPr>
              <a:t>割当サンプリング</a:t>
            </a:r>
          </a:p>
        </p:txBody>
      </p:sp>
      <p:sp>
        <p:nvSpPr>
          <p:cNvPr id="37891" name="Text Box 3"/>
          <p:cNvSpPr txBox="1">
            <a:spLocks noChangeArrowheads="1"/>
          </p:cNvSpPr>
          <p:nvPr/>
        </p:nvSpPr>
        <p:spPr bwMode="auto">
          <a:xfrm>
            <a:off x="539750" y="1773238"/>
            <a:ext cx="808196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③</a:t>
            </a:r>
            <a:r>
              <a:rPr lang="ja-JP" altLang="en-US" sz="2000"/>
              <a:t>割当サンプリング</a:t>
            </a:r>
            <a:r>
              <a:rPr lang="en-US" altLang="ja-JP" sz="2000"/>
              <a:t>…</a:t>
            </a:r>
            <a:r>
              <a:rPr lang="ja-JP" altLang="en-US" sz="2000"/>
              <a:t>性、年齢、地域などの基本特性について、サンプル</a:t>
            </a:r>
          </a:p>
          <a:p>
            <a:pPr eaLnBrk="1" hangingPunct="1"/>
            <a:r>
              <a:rPr lang="ja-JP" altLang="en-US" sz="2000"/>
              <a:t>　　　　　　　　　　　　　　構成を一定の代表性が保たれるように、母集団構成</a:t>
            </a:r>
          </a:p>
          <a:p>
            <a:pPr eaLnBrk="1" hangingPunct="1"/>
            <a:r>
              <a:rPr lang="ja-JP" altLang="en-US" sz="2000"/>
              <a:t>　　　　　　　　　　　　　　に比例して割り当てるサンプリング。</a:t>
            </a:r>
          </a:p>
        </p:txBody>
      </p:sp>
      <p:sp>
        <p:nvSpPr>
          <p:cNvPr id="37892" name="Text Box 4"/>
          <p:cNvSpPr txBox="1">
            <a:spLocks noChangeArrowheads="1"/>
          </p:cNvSpPr>
          <p:nvPr/>
        </p:nvSpPr>
        <p:spPr bwMode="auto">
          <a:xfrm>
            <a:off x="468313" y="3357563"/>
            <a:ext cx="8243887"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a:t>
            </a:r>
          </a:p>
          <a:p>
            <a:pPr eaLnBrk="1" hangingPunct="1"/>
            <a:r>
              <a:rPr lang="ja-JP" altLang="en-US"/>
              <a:t>ある大学の３・４年生を対象に調査する際に、学生数の比率が４０対６０とする。また３年生の男女比が６０対４０で、４年生のそれが５０対５０になっている。１００人の標本を抽出する場合、３年生から４０人、４年生から６０人をサンプリングする。また３年生の４０人の内２４人が男子で１６人が女子である。４年生の場合男子女子ともに３０人ずつサンプリングする。</a:t>
            </a:r>
          </a:p>
          <a:p>
            <a:pPr eaLnBrk="1" hangingPunct="1"/>
            <a:r>
              <a:rPr lang="ja-JP" altLang="en-US"/>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blinds(horizontal)">
                                      <p:cBhvr>
                                        <p:cTn id="7" dur="500"/>
                                        <p:tgtEl>
                                          <p:spTgt spid="3789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7892"/>
                                        </p:tgtEl>
                                        <p:attrNameLst>
                                          <p:attrName>style.visibility</p:attrName>
                                        </p:attrNameLst>
                                      </p:cBhvr>
                                      <p:to>
                                        <p:strVal val="visible"/>
                                      </p:to>
                                    </p:set>
                                    <p:animEffect transition="in" filter="blinds(horizontal)">
                                      <p:cBhvr>
                                        <p:cTn id="10" dur="500"/>
                                        <p:tgtEl>
                                          <p:spTgt spid="37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p:bldP spid="3789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smtClean="0">
                <a:solidFill>
                  <a:schemeClr val="tx1"/>
                </a:solidFill>
              </a:rPr>
              <a:t>スノーボールサンプリング</a:t>
            </a:r>
          </a:p>
        </p:txBody>
      </p:sp>
      <p:sp>
        <p:nvSpPr>
          <p:cNvPr id="39939" name="Text Box 3"/>
          <p:cNvSpPr txBox="1">
            <a:spLocks noChangeArrowheads="1"/>
          </p:cNvSpPr>
          <p:nvPr/>
        </p:nvSpPr>
        <p:spPr bwMode="auto">
          <a:xfrm>
            <a:off x="395288" y="1628775"/>
            <a:ext cx="80803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2000"/>
              <a:t>④</a:t>
            </a:r>
            <a:r>
              <a:rPr lang="ja-JP" altLang="en-US" sz="2000"/>
              <a:t>スノーボールサンプリング</a:t>
            </a:r>
            <a:r>
              <a:rPr lang="en-US" altLang="ja-JP" sz="2000"/>
              <a:t>…</a:t>
            </a:r>
            <a:r>
              <a:rPr lang="ja-JP" altLang="en-US" sz="2000"/>
              <a:t>ターゲット母集団が小さいため、紹介者を</a:t>
            </a:r>
          </a:p>
          <a:p>
            <a:pPr eaLnBrk="1" hangingPunct="1"/>
            <a:r>
              <a:rPr lang="ja-JP" altLang="en-US" sz="2000"/>
              <a:t>　　　　　　　　　　　　　　　　　　　 経由して、雪だるま式にサンプルを増やして</a:t>
            </a:r>
          </a:p>
          <a:p>
            <a:pPr eaLnBrk="1" hangingPunct="1"/>
            <a:r>
              <a:rPr lang="ja-JP" altLang="en-US" sz="2000"/>
              <a:t>　　　　　　　　　　　　　　　　　　　 いく方法。</a:t>
            </a:r>
          </a:p>
        </p:txBody>
      </p:sp>
      <p:sp>
        <p:nvSpPr>
          <p:cNvPr id="39940" name="Text Box 4"/>
          <p:cNvSpPr txBox="1">
            <a:spLocks noChangeArrowheads="1"/>
          </p:cNvSpPr>
          <p:nvPr/>
        </p:nvSpPr>
        <p:spPr bwMode="auto">
          <a:xfrm>
            <a:off x="1547813" y="2852738"/>
            <a:ext cx="869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a:t>＜例＞</a:t>
            </a:r>
          </a:p>
        </p:txBody>
      </p:sp>
      <p:pic>
        <p:nvPicPr>
          <p:cNvPr id="39941" name="Picture 5" descr="AO3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3213100"/>
            <a:ext cx="3095625"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2" name="Text Box 6"/>
          <p:cNvSpPr txBox="1">
            <a:spLocks noChangeArrowheads="1"/>
          </p:cNvSpPr>
          <p:nvPr/>
        </p:nvSpPr>
        <p:spPr bwMode="auto">
          <a:xfrm>
            <a:off x="1835150" y="5734050"/>
            <a:ext cx="44513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400">
                <a:ea typeface="ＭＳ 明朝" pitchFamily="17" charset="-128"/>
              </a:rPr>
              <a:t>ハイエンドのオーディオのユーザーを対象とした調査</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39"/>
                                        </p:tgtEl>
                                        <p:attrNameLst>
                                          <p:attrName>style.visibility</p:attrName>
                                        </p:attrNameLst>
                                      </p:cBhvr>
                                      <p:to>
                                        <p:strVal val="visible"/>
                                      </p:to>
                                    </p:set>
                                    <p:animEffect transition="in" filter="blinds(horizontal)">
                                      <p:cBhvr>
                                        <p:cTn id="7" dur="500"/>
                                        <p:tgtEl>
                                          <p:spTgt spid="399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9940"/>
                                        </p:tgtEl>
                                        <p:attrNameLst>
                                          <p:attrName>style.visibility</p:attrName>
                                        </p:attrNameLst>
                                      </p:cBhvr>
                                      <p:to>
                                        <p:strVal val="visible"/>
                                      </p:to>
                                    </p:set>
                                    <p:animEffect transition="in" filter="blinds(horizontal)">
                                      <p:cBhvr>
                                        <p:cTn id="12" dur="500"/>
                                        <p:tgtEl>
                                          <p:spTgt spid="39940"/>
                                        </p:tgtEl>
                                      </p:cBhvr>
                                    </p:animEffect>
                                  </p:childTnLst>
                                </p:cTn>
                              </p:par>
                              <p:par>
                                <p:cTn id="13" presetID="3" presetClass="entr" presetSubtype="10" fill="hold" nodeType="withEffect">
                                  <p:stCondLst>
                                    <p:cond delay="0"/>
                                  </p:stCondLst>
                                  <p:childTnLst>
                                    <p:set>
                                      <p:cBhvr>
                                        <p:cTn id="14" dur="1" fill="hold">
                                          <p:stCondLst>
                                            <p:cond delay="0"/>
                                          </p:stCondLst>
                                        </p:cTn>
                                        <p:tgtEl>
                                          <p:spTgt spid="39941"/>
                                        </p:tgtEl>
                                        <p:attrNameLst>
                                          <p:attrName>style.visibility</p:attrName>
                                        </p:attrNameLst>
                                      </p:cBhvr>
                                      <p:to>
                                        <p:strVal val="visible"/>
                                      </p:to>
                                    </p:set>
                                    <p:animEffect transition="in" filter="blinds(horizontal)">
                                      <p:cBhvr>
                                        <p:cTn id="15" dur="500"/>
                                        <p:tgtEl>
                                          <p:spTgt spid="39941"/>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9942"/>
                                        </p:tgtEl>
                                        <p:attrNameLst>
                                          <p:attrName>style.visibility</p:attrName>
                                        </p:attrNameLst>
                                      </p:cBhvr>
                                      <p:to>
                                        <p:strVal val="visible"/>
                                      </p:to>
                                    </p:set>
                                    <p:animEffect transition="in" filter="blinds(horizontal)">
                                      <p:cBhvr>
                                        <p:cTn id="18" dur="5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p:bldP spid="39940" grpId="0"/>
      <p:bldP spid="3994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標本数の決定</a:t>
            </a:r>
            <a:endParaRPr lang="ja-JP" altLang="en-US" dirty="0" smtClean="0"/>
          </a:p>
        </p:txBody>
      </p:sp>
      <p:sp>
        <p:nvSpPr>
          <p:cNvPr id="23555" name="Rectangle 3"/>
          <p:cNvSpPr>
            <a:spLocks noGrp="1" noChangeArrowheads="1"/>
          </p:cNvSpPr>
          <p:nvPr>
            <p:ph type="body" idx="1"/>
          </p:nvPr>
        </p:nvSpPr>
        <p:spPr/>
        <p:txBody>
          <a:bodyPr/>
          <a:lstStyle/>
          <a:p>
            <a:pPr marL="571500" indent="-571500" eaLnBrk="1" hangingPunct="1">
              <a:lnSpc>
                <a:spcPct val="150000"/>
              </a:lnSpc>
              <a:buFontTx/>
              <a:buNone/>
            </a:pPr>
            <a:r>
              <a:rPr lang="ja-JP" altLang="en-US" sz="2600" dirty="0" smtClean="0"/>
              <a:t>　サンプル・サイズの大小を決める諸条件</a:t>
            </a:r>
          </a:p>
          <a:p>
            <a:pPr marL="839788" lvl="1" indent="-495300" eaLnBrk="1" hangingPunct="1">
              <a:lnSpc>
                <a:spcPct val="150000"/>
              </a:lnSpc>
              <a:buClr>
                <a:schemeClr val="tx1"/>
              </a:buClr>
              <a:buFont typeface="Wingdings" pitchFamily="2" charset="2"/>
              <a:buAutoNum type="circleNumDbPlain"/>
            </a:pPr>
            <a:r>
              <a:rPr lang="ja-JP" altLang="en-US" sz="2200" dirty="0" smtClean="0"/>
              <a:t>母集団の真の値に対する推定の精度</a:t>
            </a:r>
          </a:p>
          <a:p>
            <a:pPr marL="839788" lvl="1" indent="-495300" eaLnBrk="1" hangingPunct="1">
              <a:lnSpc>
                <a:spcPct val="150000"/>
              </a:lnSpc>
              <a:buClr>
                <a:schemeClr val="tx1"/>
              </a:buClr>
              <a:buFont typeface="Wingdings" pitchFamily="2" charset="2"/>
              <a:buAutoNum type="circleNumDbPlain"/>
            </a:pPr>
            <a:r>
              <a:rPr lang="ja-JP" altLang="en-US" sz="2200" dirty="0" smtClean="0"/>
              <a:t>母集団の分散</a:t>
            </a:r>
          </a:p>
          <a:p>
            <a:pPr marL="839788" lvl="1" indent="-495300" eaLnBrk="1" hangingPunct="1">
              <a:lnSpc>
                <a:spcPct val="150000"/>
              </a:lnSpc>
              <a:buClr>
                <a:schemeClr val="tx1"/>
              </a:buClr>
              <a:buFont typeface="Wingdings" pitchFamily="2" charset="2"/>
              <a:buAutoNum type="circleNumDbPlain"/>
            </a:pPr>
            <a:r>
              <a:rPr lang="ja-JP" altLang="en-US" sz="2200" dirty="0" smtClean="0"/>
              <a:t>製品評価テストにおいて、優劣の決着を早く付けて、勝った製品の市場導入を急ぎたいとき</a:t>
            </a:r>
          </a:p>
          <a:p>
            <a:pPr marL="839788" lvl="1" indent="-495300" eaLnBrk="1" hangingPunct="1">
              <a:lnSpc>
                <a:spcPct val="130000"/>
              </a:lnSpc>
              <a:buClr>
                <a:schemeClr val="tx1"/>
              </a:buClr>
              <a:buFont typeface="Wingdings" pitchFamily="2" charset="2"/>
              <a:buNone/>
            </a:pPr>
            <a:endParaRPr lang="en-US" altLang="ja-JP" sz="2200" dirty="0" smtClean="0"/>
          </a:p>
        </p:txBody>
      </p:sp>
    </p:spTree>
    <p:extLst>
      <p:ext uri="{BB962C8B-B14F-4D97-AF65-F5344CB8AC3E}">
        <p14:creationId xmlns:p14="http://schemas.microsoft.com/office/powerpoint/2010/main" val="32187564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blinds(horizontal)">
                                      <p:cBhvr>
                                        <p:cTn id="7" dur="500"/>
                                        <p:tgtEl>
                                          <p:spTgt spid="2355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3555">
                                            <p:txEl>
                                              <p:pRg st="2" end="2"/>
                                            </p:txEl>
                                          </p:spTgt>
                                        </p:tgtEl>
                                        <p:attrNameLst>
                                          <p:attrName>style.visibility</p:attrName>
                                        </p:attrNameLst>
                                      </p:cBhvr>
                                      <p:to>
                                        <p:strVal val="visible"/>
                                      </p:to>
                                    </p:set>
                                    <p:animEffect transition="in" filter="blinds(horizontal)">
                                      <p:cBhvr>
                                        <p:cTn id="12" dur="500"/>
                                        <p:tgtEl>
                                          <p:spTgt spid="2355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animEffect transition="in" filter="blinds(horizontal)">
                                      <p:cBhvr>
                                        <p:cTn id="17" dur="5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smtClean="0"/>
              <a:t>社内記録</a:t>
            </a:r>
          </a:p>
        </p:txBody>
      </p:sp>
      <p:sp>
        <p:nvSpPr>
          <p:cNvPr id="6147" name="Rectangle 3"/>
          <p:cNvSpPr>
            <a:spLocks noGrp="1" noChangeArrowheads="1"/>
          </p:cNvSpPr>
          <p:nvPr>
            <p:ph sz="quarter" idx="1"/>
          </p:nvPr>
        </p:nvSpPr>
        <p:spPr/>
        <p:txBody>
          <a:bodyPr/>
          <a:lstStyle/>
          <a:p>
            <a:pPr eaLnBrk="1" hangingPunct="1">
              <a:lnSpc>
                <a:spcPct val="80000"/>
              </a:lnSpc>
            </a:pPr>
            <a:r>
              <a:rPr lang="ja-JP" altLang="en-US" sz="2800" dirty="0" smtClean="0"/>
              <a:t>企業が日常的に行なっている業務の</a:t>
            </a:r>
            <a:r>
              <a:rPr lang="ja-JP" altLang="en-US" sz="2800" dirty="0" smtClean="0"/>
              <a:t>結果</a:t>
            </a:r>
            <a:r>
              <a:rPr lang="ja-JP" altLang="en-US" sz="2800" dirty="0"/>
              <a:t>として</a:t>
            </a:r>
            <a:r>
              <a:rPr lang="ja-JP" altLang="en-US" sz="2800" dirty="0" smtClean="0"/>
              <a:t>蓄積</a:t>
            </a:r>
            <a:r>
              <a:rPr lang="ja-JP" altLang="en-US" sz="2800" dirty="0" smtClean="0"/>
              <a:t>されているデータ</a:t>
            </a:r>
          </a:p>
          <a:p>
            <a:pPr lvl="1" eaLnBrk="1" hangingPunct="1">
              <a:lnSpc>
                <a:spcPct val="80000"/>
              </a:lnSpc>
            </a:pPr>
            <a:r>
              <a:rPr lang="en-US" altLang="ja-JP" sz="2400" dirty="0" smtClean="0"/>
              <a:t>POS</a:t>
            </a:r>
            <a:r>
              <a:rPr lang="ja-JP" altLang="en-US" sz="2400" dirty="0" smtClean="0"/>
              <a:t>データ</a:t>
            </a:r>
          </a:p>
          <a:p>
            <a:pPr lvl="1" eaLnBrk="1" hangingPunct="1">
              <a:lnSpc>
                <a:spcPct val="80000"/>
              </a:lnSpc>
            </a:pPr>
            <a:r>
              <a:rPr lang="ja-JP" altLang="en-US" sz="2400" dirty="0" smtClean="0"/>
              <a:t>取引先企業への出荷データ</a:t>
            </a:r>
          </a:p>
          <a:p>
            <a:pPr lvl="1" eaLnBrk="1" hangingPunct="1">
              <a:lnSpc>
                <a:spcPct val="80000"/>
              </a:lnSpc>
            </a:pPr>
            <a:r>
              <a:rPr lang="ja-JP" altLang="en-US" sz="2400" dirty="0" smtClean="0"/>
              <a:t>取引先からの入荷データ</a:t>
            </a:r>
          </a:p>
          <a:p>
            <a:pPr lvl="1" eaLnBrk="1" hangingPunct="1">
              <a:lnSpc>
                <a:spcPct val="80000"/>
              </a:lnSpc>
            </a:pPr>
            <a:r>
              <a:rPr lang="ja-JP" altLang="en-US" sz="2400" dirty="0" smtClean="0"/>
              <a:t>自社倉庫の在庫データ</a:t>
            </a:r>
          </a:p>
          <a:p>
            <a:pPr eaLnBrk="1" hangingPunct="1">
              <a:lnSpc>
                <a:spcPct val="80000"/>
              </a:lnSpc>
            </a:pPr>
            <a:r>
              <a:rPr lang="ja-JP" altLang="en-US" sz="2800" dirty="0" smtClean="0"/>
              <a:t>収集仕組み</a:t>
            </a:r>
          </a:p>
          <a:p>
            <a:pPr lvl="1" eaLnBrk="1" hangingPunct="1">
              <a:lnSpc>
                <a:spcPct val="80000"/>
              </a:lnSpc>
            </a:pPr>
            <a:r>
              <a:rPr lang="ja-JP" altLang="en-US" sz="2400" dirty="0" smtClean="0"/>
              <a:t>購買履歴データによるデータベース</a:t>
            </a:r>
          </a:p>
          <a:p>
            <a:pPr lvl="1" eaLnBrk="1" hangingPunct="1">
              <a:lnSpc>
                <a:spcPct val="80000"/>
              </a:lnSpc>
            </a:pPr>
            <a:r>
              <a:rPr lang="ja-JP" altLang="en-US" sz="2400" dirty="0" smtClean="0"/>
              <a:t>ユーザー登録による顧客データベース</a:t>
            </a:r>
          </a:p>
          <a:p>
            <a:pPr lvl="1" eaLnBrk="1" hangingPunct="1">
              <a:lnSpc>
                <a:spcPct val="80000"/>
              </a:lnSpc>
            </a:pPr>
            <a:r>
              <a:rPr lang="ja-JP" altLang="en-US" sz="2400" dirty="0" smtClean="0"/>
              <a:t>キャンペーン応募データによる顧客データベース</a:t>
            </a:r>
          </a:p>
          <a:p>
            <a:pPr lvl="1" eaLnBrk="1" hangingPunct="1">
              <a:lnSpc>
                <a:spcPct val="80000"/>
              </a:lnSpc>
            </a:pPr>
            <a:r>
              <a:rPr lang="ja-JP" altLang="en-US" sz="2400" dirty="0" smtClean="0"/>
              <a:t>会員組織化によるデータベース</a:t>
            </a:r>
          </a:p>
          <a:p>
            <a:pPr eaLnBrk="1" hangingPunct="1">
              <a:lnSpc>
                <a:spcPct val="80000"/>
              </a:lnSpc>
              <a:buFontTx/>
              <a:buNone/>
            </a:pPr>
            <a:endParaRPr lang="en-US" altLang="ja-JP"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r>
              <a:rPr lang="ja-JP" altLang="en-US" dirty="0" smtClean="0"/>
              <a:t>マーケティング・インテリジェンス活動</a:t>
            </a:r>
          </a:p>
        </p:txBody>
      </p:sp>
      <p:sp>
        <p:nvSpPr>
          <p:cNvPr id="7171" name="Rectangle 3"/>
          <p:cNvSpPr>
            <a:spLocks noGrp="1" noChangeArrowheads="1"/>
          </p:cNvSpPr>
          <p:nvPr>
            <p:ph sz="quarter" idx="1"/>
          </p:nvPr>
        </p:nvSpPr>
        <p:spPr/>
        <p:txBody>
          <a:bodyPr/>
          <a:lstStyle/>
          <a:p>
            <a:pPr eaLnBrk="1" hangingPunct="1"/>
            <a:r>
              <a:rPr lang="ja-JP" altLang="en-US" smtClean="0"/>
              <a:t>企業の意思決定のために必要となる情報を組織的、系統的に収集、分析し利用する活動</a:t>
            </a:r>
          </a:p>
          <a:p>
            <a:pPr lvl="1" eaLnBrk="1" hangingPunct="1"/>
            <a:r>
              <a:rPr lang="ja-JP" altLang="en-US" smtClean="0"/>
              <a:t>営業担当者や販売担当者からの情報</a:t>
            </a:r>
          </a:p>
          <a:p>
            <a:pPr lvl="1" eaLnBrk="1" hangingPunct="1"/>
            <a:r>
              <a:rPr lang="ja-JP" altLang="en-US" smtClean="0"/>
              <a:t>顧客からの情報</a:t>
            </a:r>
          </a:p>
          <a:p>
            <a:pPr lvl="1" eaLnBrk="1" hangingPunct="1"/>
            <a:r>
              <a:rPr lang="ja-JP" altLang="en-US" smtClean="0"/>
              <a:t>取引先からの情報</a:t>
            </a:r>
          </a:p>
          <a:p>
            <a:pPr lvl="1" eaLnBrk="1" hangingPunct="1"/>
            <a:r>
              <a:rPr lang="ja-JP" altLang="en-US" smtClean="0"/>
              <a:t>商用データ提供機関からの情報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ja-JP" smtClean="0"/>
              <a:t>Intage</a:t>
            </a:r>
            <a:r>
              <a:rPr lang="ja-JP" altLang="en-US" smtClean="0"/>
              <a:t>のパネル・データ（</a:t>
            </a:r>
            <a:r>
              <a:rPr lang="en-US" altLang="ja-JP" smtClean="0"/>
              <a:t>SCI</a:t>
            </a:r>
            <a:r>
              <a:rPr lang="ja-JP" altLang="en-US" smtClean="0"/>
              <a:t>）</a:t>
            </a:r>
          </a:p>
        </p:txBody>
      </p:sp>
      <p:pic>
        <p:nvPicPr>
          <p:cNvPr id="8195" name="Picture 3" descr="SCI（全国消費世帯パネル調査）"/>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2636838"/>
            <a:ext cx="6800850" cy="211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smtClean="0"/>
              <a:t>マーケティング・リサーチ</a:t>
            </a:r>
          </a:p>
        </p:txBody>
      </p:sp>
      <p:sp>
        <p:nvSpPr>
          <p:cNvPr id="9219" name="Rectangle 3"/>
          <p:cNvSpPr>
            <a:spLocks noGrp="1" noChangeArrowheads="1"/>
          </p:cNvSpPr>
          <p:nvPr>
            <p:ph sz="quarter" idx="1"/>
          </p:nvPr>
        </p:nvSpPr>
        <p:spPr/>
        <p:txBody>
          <a:bodyPr/>
          <a:lstStyle/>
          <a:p>
            <a:pPr eaLnBrk="1" hangingPunct="1">
              <a:buFontTx/>
              <a:buNone/>
            </a:pPr>
            <a:r>
              <a:rPr lang="ja-JP" altLang="en-US" smtClean="0"/>
              <a:t>　</a:t>
            </a:r>
          </a:p>
          <a:p>
            <a:pPr eaLnBrk="1" hangingPunct="1">
              <a:buFontTx/>
              <a:buNone/>
            </a:pPr>
            <a:endParaRPr lang="ja-JP" altLang="en-US" smtClean="0"/>
          </a:p>
          <a:p>
            <a:pPr eaLnBrk="1" hangingPunct="1">
              <a:buFontTx/>
              <a:buNone/>
            </a:pPr>
            <a:r>
              <a:rPr lang="ja-JP" altLang="en-US" smtClean="0"/>
              <a:t>　マーケティング上の特定の課題に対応するために行なわれる情報の特定、情報収集、分析、結果に関する一連の活動のこと。</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ja-JP" altLang="en-US" smtClean="0"/>
              <a:t>マーケティングリサーチを行う理由</a:t>
            </a:r>
          </a:p>
        </p:txBody>
      </p:sp>
      <p:sp>
        <p:nvSpPr>
          <p:cNvPr id="12291" name="Rectangle 3"/>
          <p:cNvSpPr>
            <a:spLocks noGrp="1" noChangeArrowheads="1"/>
          </p:cNvSpPr>
          <p:nvPr>
            <p:ph sz="quarter" idx="1"/>
          </p:nvPr>
        </p:nvSpPr>
        <p:spPr/>
        <p:txBody>
          <a:bodyPr>
            <a:normAutofit/>
          </a:bodyPr>
          <a:lstStyle/>
          <a:p>
            <a:pPr eaLnBrk="1" hangingPunct="1">
              <a:lnSpc>
                <a:spcPct val="120000"/>
              </a:lnSpc>
            </a:pPr>
            <a:r>
              <a:rPr lang="ja-JP" altLang="en-US" sz="2400" dirty="0" smtClean="0"/>
              <a:t>企業が直接消費者と接触できる場が限られている。</a:t>
            </a:r>
          </a:p>
          <a:p>
            <a:pPr eaLnBrk="1" hangingPunct="1">
              <a:lnSpc>
                <a:spcPct val="120000"/>
              </a:lnSpc>
            </a:pPr>
            <a:r>
              <a:rPr lang="ja-JP" altLang="en-US" sz="2400" dirty="0" smtClean="0"/>
              <a:t>卸売業者、小売業者は消費者の態度、選好、好みの変化に関する情報を十分に持っていない。</a:t>
            </a:r>
          </a:p>
          <a:p>
            <a:pPr eaLnBrk="1" hangingPunct="1">
              <a:lnSpc>
                <a:spcPct val="120000"/>
              </a:lnSpc>
            </a:pPr>
            <a:r>
              <a:rPr lang="ja-JP" altLang="en-US" sz="2400" dirty="0" smtClean="0"/>
              <a:t>競争状況を把握するには競合他社の情報を必要とする場合が多い。</a:t>
            </a:r>
          </a:p>
          <a:p>
            <a:pPr eaLnBrk="1" hangingPunct="1">
              <a:lnSpc>
                <a:spcPct val="120000"/>
              </a:lnSpc>
            </a:pPr>
            <a:r>
              <a:rPr lang="ja-JP" altLang="en-US" sz="2400" dirty="0" smtClean="0"/>
              <a:t>新市場への進出、新商品開発の際、市場に関する十分な情報がない。</a:t>
            </a:r>
          </a:p>
          <a:p>
            <a:pPr eaLnBrk="1" hangingPunct="1">
              <a:lnSpc>
                <a:spcPct val="120000"/>
              </a:lnSpc>
            </a:pPr>
            <a:r>
              <a:rPr lang="ja-JP" altLang="en-US" sz="2400" dirty="0" smtClean="0"/>
              <a:t>将来の不確実性</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smtClean="0"/>
              <a:t>マーケティング問題</a:t>
            </a:r>
          </a:p>
        </p:txBody>
      </p:sp>
      <p:sp>
        <p:nvSpPr>
          <p:cNvPr id="10243" name="Text Box 3"/>
          <p:cNvSpPr txBox="1">
            <a:spLocks noChangeArrowheads="1"/>
          </p:cNvSpPr>
          <p:nvPr/>
        </p:nvSpPr>
        <p:spPr bwMode="auto">
          <a:xfrm>
            <a:off x="827088" y="1484313"/>
            <a:ext cx="4365625"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2000"/>
              <a:t>＜消費者に関する問題＞</a:t>
            </a:r>
          </a:p>
          <a:p>
            <a:pPr eaLnBrk="1" hangingPunct="1"/>
            <a:r>
              <a:rPr lang="ja-JP" altLang="en-US" sz="2000"/>
              <a:t>１．消費者のニーズ・欲求</a:t>
            </a:r>
          </a:p>
          <a:p>
            <a:pPr eaLnBrk="1" hangingPunct="1"/>
            <a:r>
              <a:rPr lang="ja-JP" altLang="en-US" sz="2000"/>
              <a:t>２．価値観、ライフスタイル</a:t>
            </a:r>
          </a:p>
          <a:p>
            <a:pPr eaLnBrk="1" hangingPunct="1"/>
            <a:r>
              <a:rPr lang="ja-JP" altLang="en-US" sz="2000"/>
              <a:t>３．購買行動</a:t>
            </a:r>
          </a:p>
          <a:p>
            <a:pPr eaLnBrk="1" hangingPunct="1"/>
            <a:r>
              <a:rPr lang="ja-JP" altLang="en-US" sz="2000"/>
              <a:t>４．満足度</a:t>
            </a:r>
          </a:p>
          <a:p>
            <a:pPr eaLnBrk="1" hangingPunct="1"/>
            <a:endParaRPr lang="ja-JP" altLang="en-US" sz="2000"/>
          </a:p>
          <a:p>
            <a:pPr eaLnBrk="1" hangingPunct="1"/>
            <a:r>
              <a:rPr lang="ja-JP" altLang="en-US" sz="2000"/>
              <a:t>＜マーケティング戦略に関する問題＞</a:t>
            </a:r>
          </a:p>
          <a:p>
            <a:pPr eaLnBrk="1" hangingPunct="1"/>
            <a:r>
              <a:rPr lang="ja-JP" altLang="en-US" sz="2000"/>
              <a:t>１．セグメンテーション、ターゲッティング</a:t>
            </a:r>
          </a:p>
          <a:p>
            <a:pPr eaLnBrk="1" hangingPunct="1"/>
            <a:r>
              <a:rPr lang="ja-JP" altLang="en-US" sz="2000"/>
              <a:t>２．差別化、ポジショニング</a:t>
            </a:r>
          </a:p>
          <a:p>
            <a:pPr eaLnBrk="1" hangingPunct="1"/>
            <a:r>
              <a:rPr lang="ja-JP" altLang="en-US" sz="2000"/>
              <a:t>３．市場規模</a:t>
            </a:r>
          </a:p>
          <a:p>
            <a:pPr eaLnBrk="1" hangingPunct="1"/>
            <a:endParaRPr lang="ja-JP" altLang="en-US" sz="2000"/>
          </a:p>
          <a:p>
            <a:pPr eaLnBrk="1" hangingPunct="1"/>
            <a:r>
              <a:rPr lang="ja-JP" altLang="en-US" sz="2000"/>
              <a:t>＜マーケティングの４Ｐに関する問題＞</a:t>
            </a:r>
          </a:p>
          <a:p>
            <a:pPr eaLnBrk="1" hangingPunct="1"/>
            <a:r>
              <a:rPr lang="ja-JP" altLang="en-US" sz="2000"/>
              <a:t>１．新製品開発、現行製品の改良</a:t>
            </a:r>
          </a:p>
          <a:p>
            <a:pPr eaLnBrk="1" hangingPunct="1"/>
            <a:r>
              <a:rPr lang="ja-JP" altLang="en-US" sz="2000"/>
              <a:t>２．価格決定</a:t>
            </a:r>
          </a:p>
          <a:p>
            <a:pPr eaLnBrk="1" hangingPunct="1"/>
            <a:r>
              <a:rPr lang="ja-JP" altLang="en-US" sz="2000"/>
              <a:t>３．流通、広告に関する問題</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ja-JP" altLang="en-US" sz="4000" smtClean="0"/>
              <a:t>マーケティング・リサーチのプロセス</a:t>
            </a:r>
          </a:p>
        </p:txBody>
      </p:sp>
      <p:sp>
        <p:nvSpPr>
          <p:cNvPr id="11267" name="Rectangle 3"/>
          <p:cNvSpPr>
            <a:spLocks noGrp="1" noChangeArrowheads="1"/>
          </p:cNvSpPr>
          <p:nvPr>
            <p:ph sz="quarter" idx="1"/>
          </p:nvPr>
        </p:nvSpPr>
        <p:spPr/>
        <p:txBody>
          <a:bodyPr/>
          <a:lstStyle/>
          <a:p>
            <a:pPr eaLnBrk="1" hangingPunct="1">
              <a:lnSpc>
                <a:spcPct val="80000"/>
              </a:lnSpc>
            </a:pPr>
            <a:r>
              <a:rPr lang="ja-JP" altLang="en-US" sz="2400" smtClean="0"/>
              <a:t>企画段階</a:t>
            </a:r>
          </a:p>
          <a:p>
            <a:pPr lvl="1" eaLnBrk="1" hangingPunct="1">
              <a:lnSpc>
                <a:spcPct val="80000"/>
              </a:lnSpc>
            </a:pPr>
            <a:r>
              <a:rPr lang="ja-JP" altLang="en-US" sz="2000" smtClean="0"/>
              <a:t>マーケティング課題のリサーチ化</a:t>
            </a:r>
          </a:p>
          <a:p>
            <a:pPr lvl="1" eaLnBrk="1" hangingPunct="1">
              <a:lnSpc>
                <a:spcPct val="80000"/>
              </a:lnSpc>
            </a:pPr>
            <a:r>
              <a:rPr lang="ja-JP" altLang="en-US" sz="2000" smtClean="0"/>
              <a:t>リサーチの目的の明確化・具体化</a:t>
            </a:r>
          </a:p>
          <a:p>
            <a:pPr lvl="1" eaLnBrk="1" hangingPunct="1">
              <a:lnSpc>
                <a:spcPct val="80000"/>
              </a:lnSpc>
            </a:pPr>
            <a:r>
              <a:rPr lang="ja-JP" altLang="en-US" sz="2000" smtClean="0"/>
              <a:t>リサーチタイプの決定</a:t>
            </a:r>
          </a:p>
          <a:p>
            <a:pPr lvl="1" eaLnBrk="1" hangingPunct="1">
              <a:lnSpc>
                <a:spcPct val="80000"/>
              </a:lnSpc>
            </a:pPr>
            <a:r>
              <a:rPr lang="ja-JP" altLang="en-US" sz="2000" smtClean="0"/>
              <a:t>企画書の作成、調査票の設計、サンプル数の決定</a:t>
            </a:r>
          </a:p>
          <a:p>
            <a:pPr eaLnBrk="1" hangingPunct="1">
              <a:lnSpc>
                <a:spcPct val="80000"/>
              </a:lnSpc>
            </a:pPr>
            <a:r>
              <a:rPr lang="ja-JP" altLang="en-US" sz="2400" smtClean="0"/>
              <a:t>実施段階</a:t>
            </a:r>
          </a:p>
          <a:p>
            <a:pPr lvl="1" eaLnBrk="1" hangingPunct="1">
              <a:lnSpc>
                <a:spcPct val="80000"/>
              </a:lnSpc>
            </a:pPr>
            <a:r>
              <a:rPr lang="ja-JP" altLang="en-US" sz="2000" smtClean="0"/>
              <a:t>調査の実施</a:t>
            </a:r>
          </a:p>
          <a:p>
            <a:pPr lvl="1" eaLnBrk="1" hangingPunct="1">
              <a:lnSpc>
                <a:spcPct val="80000"/>
              </a:lnSpc>
            </a:pPr>
            <a:r>
              <a:rPr lang="ja-JP" altLang="en-US" sz="2000" smtClean="0"/>
              <a:t>収集データの整理</a:t>
            </a:r>
          </a:p>
          <a:p>
            <a:pPr eaLnBrk="1" hangingPunct="1">
              <a:lnSpc>
                <a:spcPct val="80000"/>
              </a:lnSpc>
            </a:pPr>
            <a:r>
              <a:rPr lang="ja-JP" altLang="en-US" sz="2400" smtClean="0"/>
              <a:t>分析段階</a:t>
            </a:r>
          </a:p>
          <a:p>
            <a:pPr lvl="1" eaLnBrk="1" hangingPunct="1">
              <a:lnSpc>
                <a:spcPct val="80000"/>
              </a:lnSpc>
            </a:pPr>
            <a:r>
              <a:rPr lang="ja-JP" altLang="en-US" sz="2000" smtClean="0"/>
              <a:t>データの統計的分析</a:t>
            </a:r>
          </a:p>
          <a:p>
            <a:pPr lvl="1" eaLnBrk="1" hangingPunct="1">
              <a:lnSpc>
                <a:spcPct val="80000"/>
              </a:lnSpc>
            </a:pPr>
            <a:r>
              <a:rPr lang="ja-JP" altLang="en-US" sz="2000" smtClean="0"/>
              <a:t>有意性検定</a:t>
            </a:r>
          </a:p>
          <a:p>
            <a:pPr eaLnBrk="1" hangingPunct="1">
              <a:lnSpc>
                <a:spcPct val="80000"/>
              </a:lnSpc>
            </a:pPr>
            <a:r>
              <a:rPr lang="ja-JP" altLang="en-US" sz="2400" smtClean="0"/>
              <a:t>報告段階</a:t>
            </a:r>
          </a:p>
          <a:p>
            <a:pPr lvl="1" eaLnBrk="1" hangingPunct="1">
              <a:lnSpc>
                <a:spcPct val="80000"/>
              </a:lnSpc>
            </a:pPr>
            <a:r>
              <a:rPr lang="ja-JP" altLang="en-US" sz="2000" smtClean="0"/>
              <a:t>報告書の作成、口頭プレゼンテーション</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168</TotalTime>
  <Words>889</Words>
  <Application>Microsoft Office PowerPoint</Application>
  <PresentationFormat>画面に合わせる (4:3)</PresentationFormat>
  <Paragraphs>187</Paragraphs>
  <Slides>23</Slides>
  <Notes>23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23</vt:i4>
      </vt:variant>
    </vt:vector>
  </HeadingPairs>
  <TitlesOfParts>
    <vt:vector size="29" baseType="lpstr">
      <vt:lpstr>Arial</vt:lpstr>
      <vt:lpstr>ＭＳ Ｐゴシック</vt:lpstr>
      <vt:lpstr>ＭＳ Ｐ明朝</vt:lpstr>
      <vt:lpstr>Wingdings</vt:lpstr>
      <vt:lpstr>ＭＳ 明朝</vt:lpstr>
      <vt:lpstr>アース</vt:lpstr>
      <vt:lpstr>マーケティング情報</vt:lpstr>
      <vt:lpstr>マーケティング情報の情報源</vt:lpstr>
      <vt:lpstr>社内記録</vt:lpstr>
      <vt:lpstr>マーケティング・インテリジェンス活動</vt:lpstr>
      <vt:lpstr>Intageのパネル・データ（SCI）</vt:lpstr>
      <vt:lpstr>マーケティング・リサーチ</vt:lpstr>
      <vt:lpstr>マーケティングリサーチを行う理由</vt:lpstr>
      <vt:lpstr>マーケティング問題</vt:lpstr>
      <vt:lpstr>マーケティング・リサーチのプロセス</vt:lpstr>
      <vt:lpstr>１次データの収集方法</vt:lpstr>
      <vt:lpstr>サンプリング</vt:lpstr>
      <vt:lpstr>サンプリング方法</vt:lpstr>
      <vt:lpstr>単純無作為抽出</vt:lpstr>
      <vt:lpstr>系統抽出</vt:lpstr>
      <vt:lpstr>クラスターサンプリング</vt:lpstr>
      <vt:lpstr>層化抽出法</vt:lpstr>
      <vt:lpstr>2段抽出法</vt:lpstr>
      <vt:lpstr>二相抽出法</vt:lpstr>
      <vt:lpstr>便宜的サンプリング</vt:lpstr>
      <vt:lpstr>判断によるサンプリング</vt:lpstr>
      <vt:lpstr>割当サンプリング</vt:lpstr>
      <vt:lpstr>スノーボールサンプリング</vt:lpstr>
      <vt:lpstr>標本数の決定</vt:lpstr>
    </vt:vector>
  </TitlesOfParts>
  <Company>大阪大学経済学研究科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マーケティング情報収集と活用</dc:title>
  <dc:creator>Wirawan Dony Dahana</dc:creator>
  <cp:lastModifiedBy>dony</cp:lastModifiedBy>
  <cp:revision>12</cp:revision>
  <dcterms:created xsi:type="dcterms:W3CDTF">2007-10-22T05:59:03Z</dcterms:created>
  <dcterms:modified xsi:type="dcterms:W3CDTF">2012-11-13T04:50:09Z</dcterms:modified>
</cp:coreProperties>
</file>