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8" r:id="rId3"/>
    <p:sldId id="259" r:id="rId4"/>
    <p:sldId id="260" r:id="rId5"/>
    <p:sldId id="261" r:id="rId6"/>
    <p:sldId id="262" r:id="rId7"/>
    <p:sldId id="263" r:id="rId8"/>
    <p:sldId id="264" r:id="rId9"/>
    <p:sldId id="265" r:id="rId10"/>
    <p:sldId id="266" r:id="rId11"/>
    <p:sldId id="267" r:id="rId12"/>
    <p:sldId id="276" r:id="rId13"/>
    <p:sldId id="268" r:id="rId14"/>
    <p:sldId id="270" r:id="rId15"/>
    <p:sldId id="271" r:id="rId16"/>
    <p:sldId id="272" r:id="rId17"/>
    <p:sldId id="273" r:id="rId18"/>
    <p:sldId id="274" r:id="rId19"/>
    <p:sldId id="275" r:id="rId20"/>
    <p:sldId id="277" r:id="rId21"/>
    <p:sldId id="278" r:id="rId2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1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31AC11-4C48-40E9-95CB-79CCAA0A472E}" type="datetimeFigureOut">
              <a:rPr kumimoji="1" lang="ja-JP" altLang="en-US" smtClean="0"/>
              <a:pPr/>
              <a:t>2013/11/20</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8ADC0-2C76-4245-A286-1BFDED20926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C98ADC0-2C76-4245-A286-1BFDED20926E}"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5142D3-E179-444E-9D89-C8E2047CCF1E}" type="slidenum">
              <a:rPr lang="en-US" altLang="ja-JP"/>
              <a:pPr/>
              <a:t>10</a:t>
            </a:fld>
            <a:endParaRPr lang="en-US" altLang="ja-JP"/>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80E15-2F25-4CFD-BC55-2DC401592FED}" type="slidenum">
              <a:rPr lang="en-US" altLang="ja-JP"/>
              <a:pPr/>
              <a:t>11</a:t>
            </a:fld>
            <a:endParaRPr lang="en-US" altLang="ja-JP"/>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1A5462-4FA2-4701-B8EB-9EB923ADB4BC}" type="slidenum">
              <a:rPr lang="en-US" altLang="ja-JP"/>
              <a:pPr/>
              <a:t>12</a:t>
            </a:fld>
            <a:endParaRPr lang="en-US" altLang="ja-JP"/>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7070CB-C069-452A-A0A5-B6F5506A12FF}" type="slidenum">
              <a:rPr lang="en-US" altLang="ja-JP"/>
              <a:pPr/>
              <a:t>13</a:t>
            </a:fld>
            <a:endParaRPr lang="en-US" altLang="ja-JP"/>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600DD2-74E7-467D-9A41-2E71B136BF14}" type="slidenum">
              <a:rPr lang="en-US" altLang="ja-JP"/>
              <a:pPr/>
              <a:t>14</a:t>
            </a:fld>
            <a:endParaRPr lang="en-US" altLang="ja-JP"/>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D847AD-CC32-485F-BDB8-8BE5308AC7D4}" type="slidenum">
              <a:rPr lang="en-US" altLang="ja-JP"/>
              <a:pPr/>
              <a:t>15</a:t>
            </a:fld>
            <a:endParaRPr lang="en-US" altLang="ja-JP"/>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A32D78-AD70-4EE8-AFA8-4E329CBAB2D6}" type="slidenum">
              <a:rPr lang="en-US" altLang="ja-JP"/>
              <a:pPr/>
              <a:t>16</a:t>
            </a:fld>
            <a:endParaRPr lang="en-US" altLang="ja-JP"/>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E31E4-3FD7-4BAC-864B-FD3989570002}" type="slidenum">
              <a:rPr lang="en-US" altLang="ja-JP"/>
              <a:pPr/>
              <a:t>17</a:t>
            </a:fld>
            <a:endParaRPr lang="en-US" altLang="ja-JP"/>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C98ADC0-2C76-4245-A286-1BFDED20926E}"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CC7E97-98D9-418C-8BB0-A539F5B2B5A5}" type="slidenum">
              <a:rPr lang="en-US" altLang="ja-JP"/>
              <a:pPr/>
              <a:t>19</a:t>
            </a:fld>
            <a:endParaRPr lang="en-US" altLang="ja-JP"/>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BD8439-5EAE-491D-857C-76F8AA474D79}" type="slidenum">
              <a:rPr lang="en-US" altLang="ja-JP"/>
              <a:pPr/>
              <a:t>2</a:t>
            </a:fld>
            <a:endParaRPr lang="en-US" altLang="ja-JP"/>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3627B6-B843-4C7A-9B26-83C0CF9CF1E1}" type="slidenum">
              <a:rPr lang="en-US" altLang="ja-JP"/>
              <a:pPr/>
              <a:t>20</a:t>
            </a:fld>
            <a:endParaRPr lang="en-US" altLang="ja-JP"/>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7B9B6D3D-6D6E-4AD1-9401-B27E74ABDF08}" type="slidenum">
              <a:rPr lang="en-US" altLang="ja-JP" smtClean="0"/>
              <a:pPr/>
              <a:t>21</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B19C41-F80F-4665-8FF4-437C289E0AE2}" type="slidenum">
              <a:rPr lang="en-US" altLang="ja-JP"/>
              <a:pPr/>
              <a:t>3</a:t>
            </a:fld>
            <a:endParaRPr lang="en-US" altLang="ja-JP"/>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26F1E3-E4FA-4093-96A5-BB177494261D}" type="slidenum">
              <a:rPr lang="en-US" altLang="ja-JP"/>
              <a:pPr/>
              <a:t>4</a:t>
            </a:fld>
            <a:endParaRPr lang="en-US" altLang="ja-JP"/>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1D7D4B-37D4-4A97-8020-CAEC31B4CCA2}" type="slidenum">
              <a:rPr lang="en-US" altLang="ja-JP"/>
              <a:pPr/>
              <a:t>5</a:t>
            </a:fld>
            <a:endParaRPr lang="en-US" altLang="ja-JP"/>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B92C4C-0FD5-4A98-BECF-45347C3AE72C}" type="slidenum">
              <a:rPr lang="en-US" altLang="ja-JP"/>
              <a:pPr/>
              <a:t>6</a:t>
            </a:fld>
            <a:endParaRPr lang="en-US" altLang="ja-JP"/>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53FA0A-C833-42A3-80AC-44B65EC6B7A3}" type="slidenum">
              <a:rPr lang="en-US" altLang="ja-JP"/>
              <a:pPr/>
              <a:t>7</a:t>
            </a:fld>
            <a:endParaRPr lang="en-US" altLang="ja-JP"/>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CCBBCC-A632-4973-BCE6-E610988809FE}" type="slidenum">
              <a:rPr lang="en-US" altLang="ja-JP"/>
              <a:pPr/>
              <a:t>8</a:t>
            </a:fld>
            <a:endParaRPr lang="en-US" altLang="ja-JP"/>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5393DC-8645-4179-993C-1C839EC98ED6}" type="slidenum">
              <a:rPr lang="en-US" altLang="ja-JP"/>
              <a:pPr/>
              <a:t>9</a:t>
            </a:fld>
            <a:endParaRPr lang="en-US" altLang="ja-JP"/>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E90ED720-0104-4369-84BC-D37694168613}" type="datetimeFigureOut">
              <a:rPr kumimoji="1" lang="ja-JP" altLang="en-US" smtClean="0"/>
              <a:pPr/>
              <a:t>2013/11/20</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D2D8002D-B5B0-4BAC-B1F6-782DDCCE6D9C}" type="slidenum">
              <a:rPr kumimoji="1" lang="ja-JP" altLang="en-US" smtClean="0"/>
              <a:pPr/>
              <a:t>&lt;#&gt;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0"/>
            <a:ext cx="8229600" cy="4525963"/>
          </a:xfrm>
        </p:spPr>
        <p:txBody>
          <a:bodyPr/>
          <a:lstStyle/>
          <a:p>
            <a:endParaRPr lang="ja-JP" altLang="en-US"/>
          </a:p>
        </p:txBody>
      </p:sp>
      <p:sp>
        <p:nvSpPr>
          <p:cNvPr id="4" name="日付プレースホルダ 3"/>
          <p:cNvSpPr>
            <a:spLocks noGrp="1"/>
          </p:cNvSpPr>
          <p:nvPr>
            <p:ph type="dt" sz="half" idx="10"/>
          </p:nvPr>
        </p:nvSpPr>
        <p:spPr>
          <a:xfrm>
            <a:off x="457200" y="6245225"/>
            <a:ext cx="2133600" cy="476250"/>
          </a:xfrm>
        </p:spPr>
        <p:txBody>
          <a:bodyPr/>
          <a:lstStyle>
            <a:lvl1pPr>
              <a:defRPr/>
            </a:lvl1pPr>
          </a:lstStyle>
          <a:p>
            <a:endParaRPr lang="en-US" altLang="ja-JP"/>
          </a:p>
        </p:txBody>
      </p:sp>
      <p:sp>
        <p:nvSpPr>
          <p:cNvPr id="5" name="フッター プレースホルダ 4"/>
          <p:cNvSpPr>
            <a:spLocks noGrp="1"/>
          </p:cNvSpPr>
          <p:nvPr>
            <p:ph type="ftr" sz="quarter" idx="11"/>
          </p:nvPr>
        </p:nvSpPr>
        <p:spPr>
          <a:xfrm>
            <a:off x="3124200" y="6245225"/>
            <a:ext cx="2895600" cy="476250"/>
          </a:xfrm>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a:xfrm>
            <a:off x="6553200" y="6245225"/>
            <a:ext cx="2133600" cy="476250"/>
          </a:xfrm>
        </p:spPr>
        <p:txBody>
          <a:bodyPr/>
          <a:lstStyle>
            <a:lvl1pPr>
              <a:defRPr/>
            </a:lvl1pPr>
          </a:lstStyle>
          <a:p>
            <a:fld id="{6CE3B979-5E12-40F7-9A84-B5BF4B62BDC0}"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E90ED720-0104-4369-84BC-D37694168613}" type="datetimeFigureOut">
              <a:rPr kumimoji="1" lang="ja-JP" altLang="en-US" smtClean="0"/>
              <a:pPr/>
              <a:t>2013/11/20</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2013/11/20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90ED720-0104-4369-84BC-D37694168613}" type="datetimeFigureOut">
              <a:rPr kumimoji="1" lang="ja-JP" altLang="en-US" smtClean="0"/>
              <a:pPr/>
              <a:t>2013/11/20</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2D8002D-B5B0-4BAC-B1F6-782DDCCE6D9C}" type="slidenum">
              <a:rPr kumimoji="1" lang="ja-JP" altLang="en-US" smtClean="0"/>
              <a:pPr/>
              <a:t>&lt;#&gt;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新製品の開発</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ja-JP" altLang="en-US" dirty="0"/>
              <a:t>新製品開発の期間</a:t>
            </a:r>
          </a:p>
        </p:txBody>
      </p:sp>
      <p:graphicFrame>
        <p:nvGraphicFramePr>
          <p:cNvPr id="29740" name="Group 44"/>
          <p:cNvGraphicFramePr>
            <a:graphicFrameLocks noGrp="1"/>
          </p:cNvGraphicFramePr>
          <p:nvPr/>
        </p:nvGraphicFramePr>
        <p:xfrm>
          <a:off x="457200" y="1981200"/>
          <a:ext cx="8229600" cy="4191000"/>
        </p:xfrm>
        <a:graphic>
          <a:graphicData uri="http://schemas.openxmlformats.org/drawingml/2006/table">
            <a:tbl>
              <a:tblPr/>
              <a:tblGrid>
                <a:gridCol w="2743200"/>
                <a:gridCol w="2743200"/>
                <a:gridCol w="2743200"/>
              </a:tblGrid>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2400" b="0" i="0" u="none" strike="noStrike" cap="none" normalizeH="0" baseline="0" smtClean="0">
                        <a:ln>
                          <a:noFill/>
                        </a:ln>
                        <a:solidFill>
                          <a:schemeClr val="tx1"/>
                        </a:solidFill>
                        <a:effectLst/>
                        <a:latin typeface="Arial" charset="0"/>
                        <a:ea typeface="ＭＳ Ｐゴシック"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平均（月）</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幅（</a:t>
                      </a:r>
                      <a:r>
                        <a:rPr kumimoji="1" lang="en-US" altLang="ja-JP" sz="2400" b="0" i="0" u="none" strike="noStrike" cap="none" normalizeH="0" baseline="0" smtClean="0">
                          <a:ln>
                            <a:noFill/>
                          </a:ln>
                          <a:solidFill>
                            <a:schemeClr val="tx1"/>
                          </a:solidFill>
                          <a:effectLst/>
                          <a:latin typeface="Arial" charset="0"/>
                          <a:ea typeface="ＭＳ Ｐゴシック" charset="-128"/>
                        </a:rPr>
                        <a:t>±</a:t>
                      </a:r>
                      <a:r>
                        <a:rPr kumimoji="1" lang="ja-JP" altLang="en-US" sz="2400" b="0" i="0" u="none" strike="noStrike" cap="none" normalizeH="0" baseline="0" smtClean="0">
                          <a:ln>
                            <a:noFill/>
                          </a:ln>
                          <a:solidFill>
                            <a:schemeClr val="tx1"/>
                          </a:solidFill>
                          <a:effectLst/>
                          <a:latin typeface="Arial" charset="0"/>
                          <a:ea typeface="ＭＳ Ｐゴシック" charset="-128"/>
                        </a:rPr>
                        <a:t>ＳＤ）</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機会の発見</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4-8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設計</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2-15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テスト</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2400" b="0" i="0" u="none" strike="noStrike" cap="none" normalizeH="0" baseline="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2400" b="0" i="0" u="none" strike="noStrike" cap="none" normalizeH="0" baseline="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　プリテスト</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　テスト・マーケット</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6-12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導入準備</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2-6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3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400" b="0" i="0" u="none" strike="noStrike" cap="none" normalizeH="0" baseline="0" smtClean="0">
                          <a:ln>
                            <a:noFill/>
                          </a:ln>
                          <a:solidFill>
                            <a:schemeClr val="tx1"/>
                          </a:solidFill>
                          <a:effectLst/>
                          <a:latin typeface="Arial" charset="0"/>
                          <a:ea typeface="ＭＳ Ｐゴシック" charset="-128"/>
                        </a:rPr>
                        <a:t>　合計</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27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charset="-128"/>
                        </a:rPr>
                        <a:t>18-25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41" name="Text Box 45"/>
          <p:cNvSpPr txBox="1">
            <a:spLocks noChangeArrowheads="1"/>
          </p:cNvSpPr>
          <p:nvPr/>
        </p:nvSpPr>
        <p:spPr bwMode="auto">
          <a:xfrm>
            <a:off x="441325" y="1470025"/>
            <a:ext cx="2470150" cy="366713"/>
          </a:xfrm>
          <a:prstGeom prst="rect">
            <a:avLst/>
          </a:prstGeom>
          <a:noFill/>
          <a:ln w="9525">
            <a:noFill/>
            <a:miter lim="800000"/>
            <a:headEnd/>
            <a:tailEnd/>
          </a:ln>
          <a:effectLst/>
        </p:spPr>
        <p:txBody>
          <a:bodyPr wrap="none">
            <a:spAutoFit/>
          </a:bodyPr>
          <a:lstStyle/>
          <a:p>
            <a:r>
              <a:rPr lang="ja-JP" altLang="en-US" dirty="0"/>
              <a:t>消費財の推定開発期間</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850106"/>
          </a:xfrm>
        </p:spPr>
        <p:txBody>
          <a:bodyPr/>
          <a:lstStyle/>
          <a:p>
            <a:r>
              <a:rPr lang="ja-JP" altLang="en-US" dirty="0"/>
              <a:t>開発のリスク</a:t>
            </a:r>
          </a:p>
        </p:txBody>
      </p:sp>
      <p:graphicFrame>
        <p:nvGraphicFramePr>
          <p:cNvPr id="30765" name="Group 45"/>
          <p:cNvGraphicFramePr>
            <a:graphicFrameLocks noGrp="1"/>
          </p:cNvGraphicFramePr>
          <p:nvPr/>
        </p:nvGraphicFramePr>
        <p:xfrm>
          <a:off x="533400" y="2053679"/>
          <a:ext cx="8153400" cy="1173480"/>
        </p:xfrm>
        <a:graphic>
          <a:graphicData uri="http://schemas.openxmlformats.org/drawingml/2006/table">
            <a:tbl>
              <a:tblPr/>
              <a:tblGrid>
                <a:gridCol w="2038350"/>
                <a:gridCol w="2038350"/>
                <a:gridCol w="2038350"/>
                <a:gridCol w="2038350"/>
              </a:tblGrid>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Arial" charset="0"/>
                          <a:ea typeface="ＭＳ Ｐゴシック" charset="-128"/>
                        </a:rPr>
                        <a:t>技術上での合格率</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Arial" charset="0"/>
                          <a:ea typeface="ＭＳ Ｐゴシック" charset="-128"/>
                        </a:rPr>
                        <a:t>技術上で合格して、市場化の確率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Arial" charset="0"/>
                          <a:ea typeface="ＭＳ Ｐゴシック" charset="-128"/>
                        </a:rPr>
                        <a:t>市場化後の成功確率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全体の成功確率</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５７％</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a:t>
                      </a:r>
                      <a:r>
                        <a:rPr kumimoji="1" lang="ja-JP" altLang="en-US" sz="1800" b="0" i="0" u="none" strike="noStrike" cap="none" normalizeH="0" baseline="0" smtClean="0">
                          <a:ln>
                            <a:noFill/>
                          </a:ln>
                          <a:solidFill>
                            <a:schemeClr val="tx1"/>
                          </a:solidFill>
                          <a:effectLst/>
                          <a:latin typeface="Arial" charset="0"/>
                          <a:ea typeface="ＭＳ Ｐゴシック" charset="-128"/>
                        </a:rPr>
                        <a:t>６５％</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a:t>
                      </a:r>
                      <a:r>
                        <a:rPr kumimoji="1" lang="ja-JP" altLang="en-US" sz="1800" b="0" i="0" u="none" strike="noStrike" cap="none" normalizeH="0" baseline="0" smtClean="0">
                          <a:ln>
                            <a:noFill/>
                          </a:ln>
                          <a:solidFill>
                            <a:schemeClr val="tx1"/>
                          </a:solidFill>
                          <a:effectLst/>
                          <a:latin typeface="Arial" charset="0"/>
                          <a:ea typeface="ＭＳ Ｐゴシック" charset="-128"/>
                        </a:rPr>
                        <a:t>７４％</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＝２７％</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30768" name="Group 48"/>
          <p:cNvGraphicFramePr>
            <a:graphicFrameLocks noGrp="1"/>
          </p:cNvGraphicFramePr>
          <p:nvPr>
            <p:ph idx="1"/>
          </p:nvPr>
        </p:nvGraphicFramePr>
        <p:xfrm>
          <a:off x="457200" y="4415879"/>
          <a:ext cx="8229600" cy="1608138"/>
        </p:xfrm>
        <a:graphic>
          <a:graphicData uri="http://schemas.openxmlformats.org/drawingml/2006/table">
            <a:tbl>
              <a:tblPr/>
              <a:tblGrid>
                <a:gridCol w="2057400"/>
                <a:gridCol w="2057400"/>
                <a:gridCol w="2057400"/>
                <a:gridCol w="2057400"/>
              </a:tblGrid>
              <a:tr h="479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Arial" charset="0"/>
                          <a:ea typeface="ＭＳ Ｐゴシック" charset="-128"/>
                        </a:rPr>
                        <a:t>設計段階での合格率</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Arial" charset="0"/>
                          <a:ea typeface="ＭＳ Ｐゴシック" charset="-128"/>
                        </a:rPr>
                        <a:t>設計段階で合格して、テスト段階での合格率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テスト段階で合格して、導入段階での成功率</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charset="0"/>
                        <a:ea typeface="ＭＳ Ｐゴシック"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37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５７％</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a:t>
                      </a:r>
                      <a:r>
                        <a:rPr kumimoji="1" lang="ja-JP" altLang="en-US" sz="1800" b="0" i="0" u="none" strike="noStrike" cap="none" normalizeH="0" baseline="0" smtClean="0">
                          <a:ln>
                            <a:noFill/>
                          </a:ln>
                          <a:solidFill>
                            <a:schemeClr val="tx1"/>
                          </a:solidFill>
                          <a:effectLst/>
                          <a:latin typeface="Arial" charset="0"/>
                          <a:ea typeface="ＭＳ Ｐゴシック" charset="-128"/>
                        </a:rPr>
                        <a:t>７０％</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a:t>
                      </a:r>
                      <a:r>
                        <a:rPr kumimoji="1" lang="ja-JP" altLang="en-US" sz="1800" b="0" i="0" u="none" strike="noStrike" cap="none" normalizeH="0" baseline="0" smtClean="0">
                          <a:ln>
                            <a:noFill/>
                          </a:ln>
                          <a:solidFill>
                            <a:schemeClr val="tx1"/>
                          </a:solidFill>
                          <a:effectLst/>
                          <a:latin typeface="Arial" charset="0"/>
                          <a:ea typeface="ＭＳ Ｐゴシック" charset="-128"/>
                        </a:rPr>
                        <a:t>６５％</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＝２６％</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766" name="Text Box 46"/>
          <p:cNvSpPr txBox="1">
            <a:spLocks noChangeArrowheads="1"/>
          </p:cNvSpPr>
          <p:nvPr/>
        </p:nvSpPr>
        <p:spPr bwMode="auto">
          <a:xfrm>
            <a:off x="441325" y="1556792"/>
            <a:ext cx="3917950" cy="366712"/>
          </a:xfrm>
          <a:prstGeom prst="rect">
            <a:avLst/>
          </a:prstGeom>
          <a:noFill/>
          <a:ln w="9525">
            <a:noFill/>
            <a:miter lim="800000"/>
            <a:headEnd/>
            <a:tailEnd/>
          </a:ln>
          <a:effectLst/>
        </p:spPr>
        <p:txBody>
          <a:bodyPr wrap="none">
            <a:spAutoFit/>
          </a:bodyPr>
          <a:lstStyle/>
          <a:p>
            <a:r>
              <a:rPr lang="ja-JP" altLang="en-US"/>
              <a:t>産業財（</a:t>
            </a:r>
            <a:r>
              <a:rPr lang="en-US" altLang="ja-JP"/>
              <a:t>Mansfield and Wagner 1975)</a:t>
            </a:r>
          </a:p>
        </p:txBody>
      </p:sp>
      <p:sp>
        <p:nvSpPr>
          <p:cNvPr id="30778" name="Text Box 58"/>
          <p:cNvSpPr txBox="1">
            <a:spLocks noChangeArrowheads="1"/>
          </p:cNvSpPr>
          <p:nvPr/>
        </p:nvSpPr>
        <p:spPr bwMode="auto">
          <a:xfrm>
            <a:off x="457200" y="3958679"/>
            <a:ext cx="3448050" cy="366713"/>
          </a:xfrm>
          <a:prstGeom prst="rect">
            <a:avLst/>
          </a:prstGeom>
          <a:noFill/>
          <a:ln w="9525">
            <a:noFill/>
            <a:miter lim="800000"/>
            <a:headEnd/>
            <a:tailEnd/>
          </a:ln>
          <a:effectLst/>
        </p:spPr>
        <p:txBody>
          <a:bodyPr wrap="none">
            <a:spAutoFit/>
          </a:bodyPr>
          <a:lstStyle/>
          <a:p>
            <a:r>
              <a:rPr lang="ja-JP" altLang="en-US"/>
              <a:t>消費財（</a:t>
            </a:r>
            <a:r>
              <a:rPr lang="en-US" altLang="ja-JP"/>
              <a:t>Elrod and Kelman 1987)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2920082" y="1196752"/>
            <a:ext cx="2438400" cy="838200"/>
          </a:xfrm>
          <a:prstGeom prst="rect">
            <a:avLst/>
          </a:prstGeom>
          <a:noFill/>
          <a:ln w="9525">
            <a:solidFill>
              <a:schemeClr val="tx1"/>
            </a:solidFill>
            <a:miter lim="800000"/>
            <a:headEnd/>
            <a:tailEnd/>
          </a:ln>
          <a:effectLst/>
        </p:spPr>
        <p:txBody>
          <a:bodyPr wrap="none" anchor="ctr"/>
          <a:lstStyle/>
          <a:p>
            <a:pPr algn="ctr"/>
            <a:r>
              <a:rPr lang="en-US" altLang="ja-JP" sz="1400" b="1" dirty="0"/>
              <a:t>1.</a:t>
            </a:r>
            <a:r>
              <a:rPr lang="ja-JP" altLang="en-US" sz="1400" b="1" dirty="0"/>
              <a:t>市場機会の発見</a:t>
            </a:r>
            <a:endParaRPr lang="ja-JP" altLang="en-US" sz="1400" dirty="0"/>
          </a:p>
        </p:txBody>
      </p:sp>
      <p:sp>
        <p:nvSpPr>
          <p:cNvPr id="6147" name="Rectangle 3"/>
          <p:cNvSpPr>
            <a:spLocks noChangeArrowheads="1"/>
          </p:cNvSpPr>
          <p:nvPr/>
        </p:nvSpPr>
        <p:spPr bwMode="auto">
          <a:xfrm>
            <a:off x="2920082" y="2339752"/>
            <a:ext cx="2438400" cy="838200"/>
          </a:xfrm>
          <a:prstGeom prst="rect">
            <a:avLst/>
          </a:prstGeom>
          <a:noFill/>
          <a:ln w="9525">
            <a:solidFill>
              <a:schemeClr val="tx1"/>
            </a:solidFill>
            <a:miter lim="800000"/>
            <a:headEnd/>
            <a:tailEnd/>
          </a:ln>
          <a:effectLst/>
        </p:spPr>
        <p:txBody>
          <a:bodyPr wrap="none" anchor="ctr"/>
          <a:lstStyle/>
          <a:p>
            <a:pPr algn="ctr"/>
            <a:r>
              <a:rPr lang="en-US" altLang="ja-JP" sz="1400" b="1"/>
              <a:t>2.</a:t>
            </a:r>
            <a:r>
              <a:rPr lang="ja-JP" altLang="en-US" sz="1400" b="1"/>
              <a:t>設計</a:t>
            </a:r>
            <a:endParaRPr lang="ja-JP" altLang="en-US" sz="1400"/>
          </a:p>
        </p:txBody>
      </p:sp>
      <p:sp>
        <p:nvSpPr>
          <p:cNvPr id="6148" name="Rectangle 4"/>
          <p:cNvSpPr>
            <a:spLocks noChangeArrowheads="1"/>
          </p:cNvSpPr>
          <p:nvPr/>
        </p:nvSpPr>
        <p:spPr bwMode="auto">
          <a:xfrm>
            <a:off x="2920082" y="3482752"/>
            <a:ext cx="2438400" cy="838200"/>
          </a:xfrm>
          <a:prstGeom prst="rect">
            <a:avLst/>
          </a:prstGeom>
          <a:noFill/>
          <a:ln w="9525">
            <a:solidFill>
              <a:schemeClr val="tx1"/>
            </a:solidFill>
            <a:miter lim="800000"/>
            <a:headEnd/>
            <a:tailEnd/>
          </a:ln>
          <a:effectLst/>
        </p:spPr>
        <p:txBody>
          <a:bodyPr wrap="none" anchor="ctr"/>
          <a:lstStyle/>
          <a:p>
            <a:pPr algn="ctr"/>
            <a:r>
              <a:rPr lang="en-US" altLang="ja-JP" sz="1400" b="1"/>
              <a:t>3.</a:t>
            </a:r>
            <a:r>
              <a:rPr lang="ja-JP" altLang="en-US" sz="1400" b="1"/>
              <a:t>テスト</a:t>
            </a:r>
            <a:endParaRPr lang="ja-JP" altLang="en-US" sz="1400"/>
          </a:p>
        </p:txBody>
      </p:sp>
      <p:sp>
        <p:nvSpPr>
          <p:cNvPr id="6149" name="Rectangle 5"/>
          <p:cNvSpPr>
            <a:spLocks noChangeArrowheads="1"/>
          </p:cNvSpPr>
          <p:nvPr/>
        </p:nvSpPr>
        <p:spPr bwMode="auto">
          <a:xfrm>
            <a:off x="2920082" y="4625752"/>
            <a:ext cx="2438400" cy="838200"/>
          </a:xfrm>
          <a:prstGeom prst="rect">
            <a:avLst/>
          </a:prstGeom>
          <a:noFill/>
          <a:ln w="9525">
            <a:solidFill>
              <a:schemeClr val="tx1"/>
            </a:solidFill>
            <a:miter lim="800000"/>
            <a:headEnd/>
            <a:tailEnd/>
          </a:ln>
          <a:effectLst/>
        </p:spPr>
        <p:txBody>
          <a:bodyPr wrap="none" anchor="ctr"/>
          <a:lstStyle/>
          <a:p>
            <a:pPr algn="ctr"/>
            <a:r>
              <a:rPr lang="en-US" altLang="ja-JP" sz="1400" b="1"/>
              <a:t>4.</a:t>
            </a:r>
            <a:r>
              <a:rPr lang="ja-JP" altLang="en-US" sz="1400" b="1"/>
              <a:t>市場への導入</a:t>
            </a:r>
            <a:endParaRPr lang="ja-JP" altLang="en-US" sz="1400"/>
          </a:p>
        </p:txBody>
      </p:sp>
      <p:sp>
        <p:nvSpPr>
          <p:cNvPr id="6150" name="Rectangle 6"/>
          <p:cNvSpPr>
            <a:spLocks noChangeArrowheads="1"/>
          </p:cNvSpPr>
          <p:nvPr/>
        </p:nvSpPr>
        <p:spPr bwMode="auto">
          <a:xfrm>
            <a:off x="2920082" y="5768752"/>
            <a:ext cx="2438400" cy="838200"/>
          </a:xfrm>
          <a:prstGeom prst="rect">
            <a:avLst/>
          </a:prstGeom>
          <a:noFill/>
          <a:ln w="9525">
            <a:solidFill>
              <a:schemeClr val="tx1"/>
            </a:solidFill>
            <a:miter lim="800000"/>
            <a:headEnd/>
            <a:tailEnd/>
          </a:ln>
          <a:effectLst/>
        </p:spPr>
        <p:txBody>
          <a:bodyPr wrap="none" anchor="ctr"/>
          <a:lstStyle/>
          <a:p>
            <a:pPr algn="ctr"/>
            <a:r>
              <a:rPr lang="en-US" altLang="ja-JP" sz="1400" b="1"/>
              <a:t>5.</a:t>
            </a:r>
            <a:r>
              <a:rPr lang="ja-JP" altLang="en-US" sz="1400" b="1"/>
              <a:t>ライフ・サイクル・マネジメント</a:t>
            </a:r>
            <a:endParaRPr lang="ja-JP" altLang="en-US" sz="1400"/>
          </a:p>
        </p:txBody>
      </p:sp>
      <p:cxnSp>
        <p:nvCxnSpPr>
          <p:cNvPr id="6151" name="AutoShape 7"/>
          <p:cNvCxnSpPr>
            <a:cxnSpLocks noChangeShapeType="1"/>
            <a:stCxn id="6146" idx="2"/>
            <a:endCxn id="6147" idx="0"/>
          </p:cNvCxnSpPr>
          <p:nvPr/>
        </p:nvCxnSpPr>
        <p:spPr bwMode="auto">
          <a:xfrm>
            <a:off x="4139282" y="2034952"/>
            <a:ext cx="0" cy="304800"/>
          </a:xfrm>
          <a:prstGeom prst="straightConnector1">
            <a:avLst/>
          </a:prstGeom>
          <a:noFill/>
          <a:ln w="9525">
            <a:solidFill>
              <a:schemeClr val="tx1"/>
            </a:solidFill>
            <a:round/>
            <a:headEnd/>
            <a:tailEnd type="triangle" w="med" len="med"/>
          </a:ln>
          <a:effectLst/>
        </p:spPr>
      </p:cxnSp>
      <p:cxnSp>
        <p:nvCxnSpPr>
          <p:cNvPr id="6152" name="AutoShape 8"/>
          <p:cNvCxnSpPr>
            <a:cxnSpLocks noChangeShapeType="1"/>
          </p:cNvCxnSpPr>
          <p:nvPr/>
        </p:nvCxnSpPr>
        <p:spPr bwMode="auto">
          <a:xfrm flipV="1">
            <a:off x="4139282" y="1577752"/>
            <a:ext cx="1219200" cy="571500"/>
          </a:xfrm>
          <a:prstGeom prst="bentConnector3">
            <a:avLst>
              <a:gd name="adj1" fmla="val 118750"/>
            </a:avLst>
          </a:prstGeom>
          <a:noFill/>
          <a:ln w="9525">
            <a:solidFill>
              <a:schemeClr val="tx1"/>
            </a:solidFill>
            <a:miter lim="800000"/>
            <a:headEnd/>
            <a:tailEnd type="triangle" w="med" len="med"/>
          </a:ln>
          <a:effectLst/>
        </p:spPr>
      </p:cxnSp>
      <p:cxnSp>
        <p:nvCxnSpPr>
          <p:cNvPr id="6153" name="AutoShape 9"/>
          <p:cNvCxnSpPr>
            <a:cxnSpLocks noChangeShapeType="1"/>
            <a:stCxn id="6147" idx="2"/>
            <a:endCxn id="6148" idx="0"/>
          </p:cNvCxnSpPr>
          <p:nvPr/>
        </p:nvCxnSpPr>
        <p:spPr bwMode="auto">
          <a:xfrm>
            <a:off x="4139282" y="3177952"/>
            <a:ext cx="0" cy="304800"/>
          </a:xfrm>
          <a:prstGeom prst="straightConnector1">
            <a:avLst/>
          </a:prstGeom>
          <a:noFill/>
          <a:ln w="9525">
            <a:solidFill>
              <a:schemeClr val="tx1"/>
            </a:solidFill>
            <a:round/>
            <a:headEnd/>
            <a:tailEnd type="triangle" w="med" len="med"/>
          </a:ln>
          <a:effectLst/>
        </p:spPr>
      </p:cxnSp>
      <p:cxnSp>
        <p:nvCxnSpPr>
          <p:cNvPr id="6154" name="AutoShape 10"/>
          <p:cNvCxnSpPr>
            <a:cxnSpLocks noChangeShapeType="1"/>
          </p:cNvCxnSpPr>
          <p:nvPr/>
        </p:nvCxnSpPr>
        <p:spPr bwMode="auto">
          <a:xfrm flipV="1">
            <a:off x="4139282" y="2796952"/>
            <a:ext cx="1219200" cy="495300"/>
          </a:xfrm>
          <a:prstGeom prst="bentConnector3">
            <a:avLst>
              <a:gd name="adj1" fmla="val 118750"/>
            </a:avLst>
          </a:prstGeom>
          <a:noFill/>
          <a:ln w="9525">
            <a:solidFill>
              <a:schemeClr val="tx1"/>
            </a:solidFill>
            <a:miter lim="800000"/>
            <a:headEnd/>
            <a:tailEnd type="triangle" w="med" len="med"/>
          </a:ln>
          <a:effectLst/>
        </p:spPr>
      </p:cxnSp>
      <p:cxnSp>
        <p:nvCxnSpPr>
          <p:cNvPr id="6155" name="AutoShape 11"/>
          <p:cNvCxnSpPr>
            <a:cxnSpLocks noChangeShapeType="1"/>
            <a:stCxn id="6148" idx="2"/>
            <a:endCxn id="6149" idx="0"/>
          </p:cNvCxnSpPr>
          <p:nvPr/>
        </p:nvCxnSpPr>
        <p:spPr bwMode="auto">
          <a:xfrm>
            <a:off x="4139282" y="4320952"/>
            <a:ext cx="0" cy="304800"/>
          </a:xfrm>
          <a:prstGeom prst="straightConnector1">
            <a:avLst/>
          </a:prstGeom>
          <a:noFill/>
          <a:ln w="9525">
            <a:solidFill>
              <a:schemeClr val="tx1"/>
            </a:solidFill>
            <a:round/>
            <a:headEnd/>
            <a:tailEnd type="triangle" w="med" len="med"/>
          </a:ln>
          <a:effectLst/>
        </p:spPr>
      </p:cxnSp>
      <p:cxnSp>
        <p:nvCxnSpPr>
          <p:cNvPr id="6156" name="AutoShape 12"/>
          <p:cNvCxnSpPr>
            <a:cxnSpLocks noChangeShapeType="1"/>
            <a:endCxn id="6148" idx="3"/>
          </p:cNvCxnSpPr>
          <p:nvPr/>
        </p:nvCxnSpPr>
        <p:spPr bwMode="auto">
          <a:xfrm flipV="1">
            <a:off x="4139282" y="3901852"/>
            <a:ext cx="1219200" cy="571500"/>
          </a:xfrm>
          <a:prstGeom prst="bentConnector3">
            <a:avLst>
              <a:gd name="adj1" fmla="val 118750"/>
            </a:avLst>
          </a:prstGeom>
          <a:noFill/>
          <a:ln w="9525">
            <a:solidFill>
              <a:schemeClr val="tx1"/>
            </a:solidFill>
            <a:miter lim="800000"/>
            <a:headEnd/>
            <a:tailEnd type="triangle" w="med" len="med"/>
          </a:ln>
          <a:effectLst/>
        </p:spPr>
      </p:cxnSp>
      <p:cxnSp>
        <p:nvCxnSpPr>
          <p:cNvPr id="6157" name="AutoShape 13"/>
          <p:cNvCxnSpPr>
            <a:cxnSpLocks noChangeShapeType="1"/>
            <a:stCxn id="6149" idx="2"/>
            <a:endCxn id="6150" idx="0"/>
          </p:cNvCxnSpPr>
          <p:nvPr/>
        </p:nvCxnSpPr>
        <p:spPr bwMode="auto">
          <a:xfrm>
            <a:off x="4139282" y="5463952"/>
            <a:ext cx="0" cy="304800"/>
          </a:xfrm>
          <a:prstGeom prst="straightConnector1">
            <a:avLst/>
          </a:prstGeom>
          <a:noFill/>
          <a:ln w="9525">
            <a:solidFill>
              <a:schemeClr val="tx1"/>
            </a:solidFill>
            <a:round/>
            <a:headEnd/>
            <a:tailEnd type="triangle" w="med" len="med"/>
          </a:ln>
          <a:effectLst/>
        </p:spPr>
      </p:cxnSp>
      <p:cxnSp>
        <p:nvCxnSpPr>
          <p:cNvPr id="6158" name="AutoShape 14"/>
          <p:cNvCxnSpPr>
            <a:cxnSpLocks noChangeShapeType="1"/>
          </p:cNvCxnSpPr>
          <p:nvPr/>
        </p:nvCxnSpPr>
        <p:spPr bwMode="auto">
          <a:xfrm flipV="1">
            <a:off x="4139282" y="5082952"/>
            <a:ext cx="1219200" cy="495300"/>
          </a:xfrm>
          <a:prstGeom prst="bentConnector3">
            <a:avLst>
              <a:gd name="adj1" fmla="val 118750"/>
            </a:avLst>
          </a:prstGeom>
          <a:noFill/>
          <a:ln w="9525">
            <a:solidFill>
              <a:schemeClr val="tx1"/>
            </a:solidFill>
            <a:miter lim="800000"/>
            <a:headEnd/>
            <a:tailEnd type="triangle" w="med" len="med"/>
          </a:ln>
          <a:effectLst/>
        </p:spPr>
      </p:cxnSp>
      <p:cxnSp>
        <p:nvCxnSpPr>
          <p:cNvPr id="6159" name="AutoShape 15"/>
          <p:cNvCxnSpPr>
            <a:cxnSpLocks noChangeShapeType="1"/>
            <a:stCxn id="6150" idx="1"/>
            <a:endCxn id="6146" idx="1"/>
          </p:cNvCxnSpPr>
          <p:nvPr/>
        </p:nvCxnSpPr>
        <p:spPr bwMode="auto">
          <a:xfrm rot="10800000" flipH="1">
            <a:off x="2920082" y="1615852"/>
            <a:ext cx="1588" cy="4572000"/>
          </a:xfrm>
          <a:prstGeom prst="bentConnector3">
            <a:avLst>
              <a:gd name="adj1" fmla="val -14400000"/>
            </a:avLst>
          </a:prstGeom>
          <a:noFill/>
          <a:ln w="9525">
            <a:solidFill>
              <a:schemeClr val="tx1"/>
            </a:solidFill>
            <a:miter lim="800000"/>
            <a:headEnd/>
            <a:tailEnd type="triangle" w="med" len="med"/>
          </a:ln>
          <a:effectLst/>
        </p:spPr>
      </p:cxnSp>
      <p:sp>
        <p:nvSpPr>
          <p:cNvPr id="6160" name="Text Box 16"/>
          <p:cNvSpPr txBox="1">
            <a:spLocks noChangeArrowheads="1"/>
          </p:cNvSpPr>
          <p:nvPr/>
        </p:nvSpPr>
        <p:spPr bwMode="auto">
          <a:xfrm>
            <a:off x="3682082" y="2034952"/>
            <a:ext cx="420688" cy="304800"/>
          </a:xfrm>
          <a:prstGeom prst="rect">
            <a:avLst/>
          </a:prstGeom>
          <a:noFill/>
          <a:ln w="9525">
            <a:noFill/>
            <a:miter lim="800000"/>
            <a:headEnd/>
            <a:tailEnd/>
          </a:ln>
          <a:effectLst/>
        </p:spPr>
        <p:txBody>
          <a:bodyPr wrap="none">
            <a:spAutoFit/>
          </a:bodyPr>
          <a:lstStyle/>
          <a:p>
            <a:r>
              <a:rPr lang="en-US" altLang="ja-JP" sz="1400"/>
              <a:t>Go</a:t>
            </a:r>
          </a:p>
        </p:txBody>
      </p:sp>
      <p:sp>
        <p:nvSpPr>
          <p:cNvPr id="6161" name="Text Box 17"/>
          <p:cNvSpPr txBox="1">
            <a:spLocks noChangeArrowheads="1"/>
          </p:cNvSpPr>
          <p:nvPr/>
        </p:nvSpPr>
        <p:spPr bwMode="auto">
          <a:xfrm>
            <a:off x="3682082" y="3177952"/>
            <a:ext cx="420688" cy="304800"/>
          </a:xfrm>
          <a:prstGeom prst="rect">
            <a:avLst/>
          </a:prstGeom>
          <a:noFill/>
          <a:ln w="9525">
            <a:noFill/>
            <a:miter lim="800000"/>
            <a:headEnd/>
            <a:tailEnd/>
          </a:ln>
          <a:effectLst/>
        </p:spPr>
        <p:txBody>
          <a:bodyPr wrap="none">
            <a:spAutoFit/>
          </a:bodyPr>
          <a:lstStyle/>
          <a:p>
            <a:r>
              <a:rPr lang="en-US" altLang="ja-JP" sz="1400"/>
              <a:t>Go</a:t>
            </a:r>
          </a:p>
        </p:txBody>
      </p:sp>
      <p:sp>
        <p:nvSpPr>
          <p:cNvPr id="6162" name="Text Box 18"/>
          <p:cNvSpPr txBox="1">
            <a:spLocks noChangeArrowheads="1"/>
          </p:cNvSpPr>
          <p:nvPr/>
        </p:nvSpPr>
        <p:spPr bwMode="auto">
          <a:xfrm>
            <a:off x="3682082" y="4320952"/>
            <a:ext cx="420688" cy="304800"/>
          </a:xfrm>
          <a:prstGeom prst="rect">
            <a:avLst/>
          </a:prstGeom>
          <a:noFill/>
          <a:ln w="9525">
            <a:noFill/>
            <a:miter lim="800000"/>
            <a:headEnd/>
            <a:tailEnd/>
          </a:ln>
          <a:effectLst/>
        </p:spPr>
        <p:txBody>
          <a:bodyPr wrap="none">
            <a:spAutoFit/>
          </a:bodyPr>
          <a:lstStyle/>
          <a:p>
            <a:r>
              <a:rPr lang="en-US" altLang="ja-JP" sz="1400"/>
              <a:t>Go</a:t>
            </a:r>
          </a:p>
        </p:txBody>
      </p:sp>
      <p:sp>
        <p:nvSpPr>
          <p:cNvPr id="6163" name="Text Box 19"/>
          <p:cNvSpPr txBox="1">
            <a:spLocks noChangeArrowheads="1"/>
          </p:cNvSpPr>
          <p:nvPr/>
        </p:nvSpPr>
        <p:spPr bwMode="auto">
          <a:xfrm>
            <a:off x="3682082" y="5463952"/>
            <a:ext cx="420688" cy="304800"/>
          </a:xfrm>
          <a:prstGeom prst="rect">
            <a:avLst/>
          </a:prstGeom>
          <a:noFill/>
          <a:ln w="9525">
            <a:noFill/>
            <a:miter lim="800000"/>
            <a:headEnd/>
            <a:tailEnd/>
          </a:ln>
          <a:effectLst/>
        </p:spPr>
        <p:txBody>
          <a:bodyPr wrap="none">
            <a:spAutoFit/>
          </a:bodyPr>
          <a:lstStyle/>
          <a:p>
            <a:r>
              <a:rPr lang="en-US" altLang="ja-JP" sz="1400" dirty="0"/>
              <a:t>Go</a:t>
            </a:r>
          </a:p>
        </p:txBody>
      </p:sp>
      <p:sp>
        <p:nvSpPr>
          <p:cNvPr id="6164" name="Line 20"/>
          <p:cNvSpPr>
            <a:spLocks noChangeShapeType="1"/>
          </p:cNvSpPr>
          <p:nvPr/>
        </p:nvSpPr>
        <p:spPr bwMode="auto">
          <a:xfrm>
            <a:off x="5358482" y="6149752"/>
            <a:ext cx="762000" cy="0"/>
          </a:xfrm>
          <a:prstGeom prst="line">
            <a:avLst/>
          </a:prstGeom>
          <a:noFill/>
          <a:ln w="9525">
            <a:solidFill>
              <a:schemeClr val="tx1"/>
            </a:solidFill>
            <a:round/>
            <a:headEnd/>
            <a:tailEnd type="triangle" w="med" len="med"/>
          </a:ln>
          <a:effectLst/>
        </p:spPr>
        <p:txBody>
          <a:bodyPr/>
          <a:lstStyle/>
          <a:p>
            <a:endParaRPr lang="ja-JP" altLang="en-US"/>
          </a:p>
        </p:txBody>
      </p:sp>
      <p:sp>
        <p:nvSpPr>
          <p:cNvPr id="6165" name="Text Box 21"/>
          <p:cNvSpPr txBox="1">
            <a:spLocks noChangeArrowheads="1"/>
          </p:cNvSpPr>
          <p:nvPr/>
        </p:nvSpPr>
        <p:spPr bwMode="auto">
          <a:xfrm>
            <a:off x="5587082" y="1730152"/>
            <a:ext cx="411163" cy="304800"/>
          </a:xfrm>
          <a:prstGeom prst="rect">
            <a:avLst/>
          </a:prstGeom>
          <a:noFill/>
          <a:ln w="9525">
            <a:noFill/>
            <a:miter lim="800000"/>
            <a:headEnd/>
            <a:tailEnd/>
          </a:ln>
          <a:effectLst/>
        </p:spPr>
        <p:txBody>
          <a:bodyPr wrap="none">
            <a:spAutoFit/>
          </a:bodyPr>
          <a:lstStyle/>
          <a:p>
            <a:r>
              <a:rPr lang="en-US" altLang="ja-JP" sz="1400"/>
              <a:t>No</a:t>
            </a:r>
          </a:p>
        </p:txBody>
      </p:sp>
      <p:sp>
        <p:nvSpPr>
          <p:cNvPr id="6166" name="Text Box 22"/>
          <p:cNvSpPr txBox="1">
            <a:spLocks noChangeArrowheads="1"/>
          </p:cNvSpPr>
          <p:nvPr/>
        </p:nvSpPr>
        <p:spPr bwMode="auto">
          <a:xfrm>
            <a:off x="5587082" y="2873152"/>
            <a:ext cx="411163" cy="304800"/>
          </a:xfrm>
          <a:prstGeom prst="rect">
            <a:avLst/>
          </a:prstGeom>
          <a:noFill/>
          <a:ln w="9525">
            <a:noFill/>
            <a:miter lim="800000"/>
            <a:headEnd/>
            <a:tailEnd/>
          </a:ln>
          <a:effectLst/>
        </p:spPr>
        <p:txBody>
          <a:bodyPr wrap="none">
            <a:spAutoFit/>
          </a:bodyPr>
          <a:lstStyle/>
          <a:p>
            <a:r>
              <a:rPr lang="en-US" altLang="ja-JP" sz="1400"/>
              <a:t>No</a:t>
            </a:r>
          </a:p>
        </p:txBody>
      </p:sp>
      <p:sp>
        <p:nvSpPr>
          <p:cNvPr id="6167" name="Text Box 23"/>
          <p:cNvSpPr txBox="1">
            <a:spLocks noChangeArrowheads="1"/>
          </p:cNvSpPr>
          <p:nvPr/>
        </p:nvSpPr>
        <p:spPr bwMode="auto">
          <a:xfrm>
            <a:off x="5587082" y="4016152"/>
            <a:ext cx="411163" cy="304800"/>
          </a:xfrm>
          <a:prstGeom prst="rect">
            <a:avLst/>
          </a:prstGeom>
          <a:noFill/>
          <a:ln w="9525">
            <a:noFill/>
            <a:miter lim="800000"/>
            <a:headEnd/>
            <a:tailEnd/>
          </a:ln>
          <a:effectLst/>
        </p:spPr>
        <p:txBody>
          <a:bodyPr wrap="none">
            <a:spAutoFit/>
          </a:bodyPr>
          <a:lstStyle/>
          <a:p>
            <a:r>
              <a:rPr lang="en-US" altLang="ja-JP" sz="1400"/>
              <a:t>No</a:t>
            </a:r>
          </a:p>
        </p:txBody>
      </p:sp>
      <p:sp>
        <p:nvSpPr>
          <p:cNvPr id="6168" name="Text Box 24"/>
          <p:cNvSpPr txBox="1">
            <a:spLocks noChangeArrowheads="1"/>
          </p:cNvSpPr>
          <p:nvPr/>
        </p:nvSpPr>
        <p:spPr bwMode="auto">
          <a:xfrm>
            <a:off x="5587082" y="5159152"/>
            <a:ext cx="411163" cy="304800"/>
          </a:xfrm>
          <a:prstGeom prst="rect">
            <a:avLst/>
          </a:prstGeom>
          <a:noFill/>
          <a:ln w="9525">
            <a:noFill/>
            <a:miter lim="800000"/>
            <a:headEnd/>
            <a:tailEnd/>
          </a:ln>
          <a:effectLst/>
        </p:spPr>
        <p:txBody>
          <a:bodyPr wrap="none">
            <a:spAutoFit/>
          </a:bodyPr>
          <a:lstStyle/>
          <a:p>
            <a:r>
              <a:rPr lang="en-US" altLang="ja-JP" sz="1400"/>
              <a:t>No</a:t>
            </a:r>
          </a:p>
        </p:txBody>
      </p:sp>
      <p:sp>
        <p:nvSpPr>
          <p:cNvPr id="6170" name="Text Box 26"/>
          <p:cNvSpPr txBox="1">
            <a:spLocks noChangeArrowheads="1"/>
          </p:cNvSpPr>
          <p:nvPr/>
        </p:nvSpPr>
        <p:spPr bwMode="auto">
          <a:xfrm>
            <a:off x="6120482" y="5997352"/>
            <a:ext cx="539750" cy="304800"/>
          </a:xfrm>
          <a:prstGeom prst="rect">
            <a:avLst/>
          </a:prstGeom>
          <a:noFill/>
          <a:ln w="9525">
            <a:noFill/>
            <a:miter lim="800000"/>
            <a:headEnd/>
            <a:tailEnd/>
          </a:ln>
          <a:effectLst/>
        </p:spPr>
        <p:txBody>
          <a:bodyPr wrap="none">
            <a:spAutoFit/>
          </a:bodyPr>
          <a:lstStyle/>
          <a:p>
            <a:r>
              <a:rPr lang="ja-JP" altLang="en-US" sz="1400"/>
              <a:t>収穫</a:t>
            </a:r>
          </a:p>
        </p:txBody>
      </p:sp>
      <p:sp>
        <p:nvSpPr>
          <p:cNvPr id="41" name="正方形/長方形 40"/>
          <p:cNvSpPr/>
          <p:nvPr/>
        </p:nvSpPr>
        <p:spPr>
          <a:xfrm>
            <a:off x="467544" y="548680"/>
            <a:ext cx="4288353" cy="584775"/>
          </a:xfrm>
          <a:prstGeom prst="rect">
            <a:avLst/>
          </a:prstGeom>
        </p:spPr>
        <p:txBody>
          <a:bodyPr wrap="none">
            <a:spAutoFit/>
          </a:bodyPr>
          <a:lstStyle/>
          <a:p>
            <a:pPr>
              <a:spcBef>
                <a:spcPct val="0"/>
              </a:spcBef>
            </a:pPr>
            <a:r>
              <a:rPr lang="ja-JP" altLang="en-US" sz="3200" dirty="0" smtClean="0">
                <a:solidFill>
                  <a:schemeClr val="tx2"/>
                </a:solidFill>
                <a:latin typeface="+mj-lt"/>
                <a:ea typeface="+mj-ea"/>
                <a:cs typeface="+mj-cs"/>
              </a:rPr>
              <a:t>新製品の開発プロセス</a:t>
            </a:r>
            <a:endParaRPr lang="ja-JP" altLang="en-US" sz="3200" dirty="0">
              <a:solidFill>
                <a:schemeClr val="tx2"/>
              </a:solidFill>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a:t>市場機会の魅力度</a:t>
            </a:r>
          </a:p>
        </p:txBody>
      </p:sp>
      <p:sp>
        <p:nvSpPr>
          <p:cNvPr id="9219" name="Rectangle 3"/>
          <p:cNvSpPr>
            <a:spLocks noGrp="1" noChangeArrowheads="1"/>
          </p:cNvSpPr>
          <p:nvPr>
            <p:ph type="body" idx="1"/>
          </p:nvPr>
        </p:nvSpPr>
        <p:spPr>
          <a:xfrm>
            <a:off x="539552" y="1340768"/>
            <a:ext cx="7543800" cy="4968552"/>
          </a:xfrm>
        </p:spPr>
        <p:txBody>
          <a:bodyPr>
            <a:normAutofit fontScale="85000" lnSpcReduction="20000"/>
          </a:bodyPr>
          <a:lstStyle/>
          <a:p>
            <a:r>
              <a:rPr lang="ja-JP" altLang="en-US" dirty="0"/>
              <a:t>市場の</a:t>
            </a:r>
            <a:r>
              <a:rPr lang="ja-JP" altLang="en-US" dirty="0" smtClean="0"/>
              <a:t>ポテンシャル</a:t>
            </a:r>
            <a:endParaRPr lang="en-US" altLang="ja-JP" dirty="0" smtClean="0"/>
          </a:p>
          <a:p>
            <a:pPr lvl="1"/>
            <a:r>
              <a:rPr lang="ja-JP" altLang="en-US" dirty="0" smtClean="0"/>
              <a:t>市場機会の規模と成長性</a:t>
            </a:r>
            <a:endParaRPr lang="ja-JP" altLang="en-US" dirty="0"/>
          </a:p>
          <a:p>
            <a:r>
              <a:rPr lang="ja-JP" altLang="en-US" dirty="0"/>
              <a:t>参入</a:t>
            </a:r>
            <a:r>
              <a:rPr lang="ja-JP" altLang="en-US" dirty="0" smtClean="0"/>
              <a:t>条件</a:t>
            </a:r>
            <a:endParaRPr lang="en-US" altLang="ja-JP" dirty="0" smtClean="0"/>
          </a:p>
          <a:p>
            <a:pPr lvl="1"/>
            <a:r>
              <a:rPr lang="ja-JP" altLang="en-US" dirty="0" smtClean="0"/>
              <a:t>参入順位、参入コスト</a:t>
            </a:r>
            <a:endParaRPr lang="ja-JP" altLang="en-US" dirty="0"/>
          </a:p>
          <a:p>
            <a:r>
              <a:rPr lang="ja-JP" altLang="en-US" dirty="0"/>
              <a:t>経験</a:t>
            </a:r>
            <a:r>
              <a:rPr lang="ja-JP" altLang="en-US" dirty="0" smtClean="0"/>
              <a:t>効果</a:t>
            </a:r>
            <a:endParaRPr lang="en-US" altLang="ja-JP" dirty="0" smtClean="0"/>
          </a:p>
          <a:p>
            <a:r>
              <a:rPr lang="ja-JP" altLang="en-US" dirty="0" smtClean="0"/>
              <a:t>競争上</a:t>
            </a:r>
            <a:r>
              <a:rPr lang="ja-JP" altLang="en-US" dirty="0"/>
              <a:t>の</a:t>
            </a:r>
            <a:r>
              <a:rPr lang="ja-JP" altLang="en-US" dirty="0" smtClean="0"/>
              <a:t>魅力度</a:t>
            </a:r>
            <a:endParaRPr lang="en-US" altLang="ja-JP" dirty="0" smtClean="0"/>
          </a:p>
          <a:p>
            <a:pPr lvl="1"/>
            <a:r>
              <a:rPr lang="ja-JP" altLang="en-US" dirty="0" smtClean="0"/>
              <a:t>競争の度合い、参入と退出の容易さ、価格競争</a:t>
            </a:r>
            <a:endParaRPr lang="ja-JP" altLang="en-US" dirty="0"/>
          </a:p>
          <a:p>
            <a:r>
              <a:rPr lang="ja-JP" altLang="en-US" dirty="0"/>
              <a:t>予想投資</a:t>
            </a:r>
            <a:r>
              <a:rPr lang="ja-JP" altLang="en-US" dirty="0" smtClean="0"/>
              <a:t>額</a:t>
            </a:r>
            <a:endParaRPr lang="en-US" altLang="ja-JP" dirty="0" smtClean="0"/>
          </a:p>
          <a:p>
            <a:pPr lvl="1"/>
            <a:r>
              <a:rPr lang="ja-JP" altLang="en-US" dirty="0" smtClean="0"/>
              <a:t>設備投資、開発と生産、流通チャンネルの確保、プロモーション費用</a:t>
            </a:r>
            <a:endParaRPr lang="ja-JP" altLang="en-US" dirty="0"/>
          </a:p>
          <a:p>
            <a:r>
              <a:rPr lang="ja-JP" altLang="en-US" dirty="0"/>
              <a:t>期待収益率</a:t>
            </a:r>
          </a:p>
          <a:p>
            <a:r>
              <a:rPr lang="ja-JP" altLang="en-US" dirty="0" smtClean="0"/>
              <a:t>リスク</a:t>
            </a:r>
            <a:endParaRPr lang="en-US" altLang="ja-JP" dirty="0" smtClean="0"/>
          </a:p>
          <a:p>
            <a:pPr lvl="1"/>
            <a:r>
              <a:rPr lang="ja-JP" altLang="en-US" dirty="0" smtClean="0"/>
              <a:t>ビジネス上（アイデアの創出、設計とテスト、市場におけるリスク）</a:t>
            </a:r>
            <a:endParaRPr lang="en-US" altLang="ja-JP" dirty="0" smtClean="0"/>
          </a:p>
          <a:p>
            <a:pPr lvl="1"/>
            <a:r>
              <a:rPr lang="ja-JP" altLang="en-US" dirty="0" smtClean="0"/>
              <a:t>その他の要因（カントリーリスク）</a:t>
            </a:r>
            <a:endParaRPr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ja-JP" altLang="en-US"/>
              <a:t>アイデアの創出</a:t>
            </a:r>
          </a:p>
        </p:txBody>
      </p:sp>
      <p:sp>
        <p:nvSpPr>
          <p:cNvPr id="21507" name="Rectangle 3"/>
          <p:cNvSpPr>
            <a:spLocks noGrp="1" noChangeArrowheads="1"/>
          </p:cNvSpPr>
          <p:nvPr>
            <p:ph type="body" idx="1"/>
          </p:nvPr>
        </p:nvSpPr>
        <p:spPr/>
        <p:txBody>
          <a:bodyPr>
            <a:normAutofit lnSpcReduction="10000"/>
          </a:bodyPr>
          <a:lstStyle/>
          <a:p>
            <a:r>
              <a:rPr lang="ja-JP" altLang="en-US" dirty="0"/>
              <a:t>アイデアの源泉</a:t>
            </a:r>
          </a:p>
          <a:p>
            <a:pPr lvl="1"/>
            <a:r>
              <a:rPr lang="ja-JP" altLang="en-US" dirty="0" smtClean="0"/>
              <a:t>顧客、技術者・従業員、競争企業、サプライヤー、販売店、トップ・マネジメント</a:t>
            </a:r>
            <a:endParaRPr lang="ja-JP" altLang="en-US" dirty="0"/>
          </a:p>
          <a:p>
            <a:r>
              <a:rPr lang="ja-JP" altLang="en-US" dirty="0"/>
              <a:t>アイデア創出法</a:t>
            </a:r>
          </a:p>
          <a:p>
            <a:pPr lvl="1"/>
            <a:r>
              <a:rPr lang="ja-JP" altLang="en-US" dirty="0" smtClean="0"/>
              <a:t>属性列挙法：すでに存在する一つの製品の各属性をリストアップし、その属性を変化させ、製品を改良する技法。</a:t>
            </a:r>
            <a:endParaRPr lang="en-US" altLang="ja-JP" dirty="0" smtClean="0"/>
          </a:p>
          <a:p>
            <a:pPr lvl="1"/>
            <a:r>
              <a:rPr lang="ja-JP" altLang="en-US" dirty="0" smtClean="0"/>
              <a:t>強制関連法：</a:t>
            </a:r>
            <a:r>
              <a:rPr lang="ja-JP" altLang="en-US" sz="2400" dirty="0" smtClean="0"/>
              <a:t>いくつかの対象製品をリストアップし、その中心となる製品を残りの全ての製品と関連付けて考察する方法。</a:t>
            </a:r>
            <a:endParaRPr lang="en-US" altLang="ja-JP" sz="2400" dirty="0" smtClean="0"/>
          </a:p>
          <a:p>
            <a:pPr lvl="1"/>
            <a:r>
              <a:rPr lang="ja-JP" altLang="en-US" dirty="0" smtClean="0"/>
              <a:t>ブレーン・ストーミング：グループインタビュー</a:t>
            </a:r>
            <a:endParaRPr lang="ja-JP" altLang="en-US" dirty="0"/>
          </a:p>
          <a:p>
            <a:r>
              <a:rPr lang="ja-JP" altLang="en-US" dirty="0"/>
              <a:t>アイデアの</a:t>
            </a:r>
            <a:r>
              <a:rPr lang="ja-JP" altLang="en-US" dirty="0" smtClean="0"/>
              <a:t>管理</a:t>
            </a:r>
            <a:endParaRPr lang="en-US" altLang="ja-JP" dirty="0" smtClean="0"/>
          </a:p>
          <a:p>
            <a:pPr lvl="1"/>
            <a:r>
              <a:rPr lang="ja-JP" altLang="en-US" dirty="0" smtClean="0"/>
              <a:t>アイデアのスクリーニング</a:t>
            </a:r>
            <a:endParaRPr lang="en-US" altLang="ja-JP" dirty="0" smtClean="0"/>
          </a:p>
          <a:p>
            <a:pPr lvl="1"/>
            <a:r>
              <a:rPr lang="ja-JP" altLang="en-US" dirty="0" smtClean="0"/>
              <a:t>アイデア数の決定</a:t>
            </a:r>
            <a:endParaRPr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ja-JP" altLang="en-US"/>
              <a:t>新製品の設計プロセス</a:t>
            </a:r>
          </a:p>
        </p:txBody>
      </p:sp>
      <p:sp>
        <p:nvSpPr>
          <p:cNvPr id="39941" name="Rectangle 5"/>
          <p:cNvSpPr>
            <a:spLocks noChangeArrowheads="1"/>
          </p:cNvSpPr>
          <p:nvPr/>
        </p:nvSpPr>
        <p:spPr bwMode="auto">
          <a:xfrm>
            <a:off x="933400" y="16288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提供ベネフィットの明確化</a:t>
            </a:r>
          </a:p>
        </p:txBody>
      </p:sp>
      <p:sp>
        <p:nvSpPr>
          <p:cNvPr id="39942" name="Rectangle 6"/>
          <p:cNvSpPr>
            <a:spLocks noChangeArrowheads="1"/>
          </p:cNvSpPr>
          <p:nvPr/>
        </p:nvSpPr>
        <p:spPr bwMode="auto">
          <a:xfrm>
            <a:off x="933400" y="26956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製品ベネフィットのポジショニング</a:t>
            </a:r>
          </a:p>
        </p:txBody>
      </p:sp>
      <p:sp>
        <p:nvSpPr>
          <p:cNvPr id="39943" name="Rectangle 7"/>
          <p:cNvSpPr>
            <a:spLocks noChangeArrowheads="1"/>
          </p:cNvSpPr>
          <p:nvPr/>
        </p:nvSpPr>
        <p:spPr bwMode="auto">
          <a:xfrm>
            <a:off x="933400" y="38386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製品コンセプトの開発と評価</a:t>
            </a:r>
          </a:p>
        </p:txBody>
      </p:sp>
      <p:sp>
        <p:nvSpPr>
          <p:cNvPr id="39944" name="Rectangle 8"/>
          <p:cNvSpPr>
            <a:spLocks noChangeArrowheads="1"/>
          </p:cNvSpPr>
          <p:nvPr/>
        </p:nvSpPr>
        <p:spPr bwMode="auto">
          <a:xfrm>
            <a:off x="933400" y="49054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製品開発、マーケティング</a:t>
            </a:r>
          </a:p>
          <a:p>
            <a:pPr algn="ctr"/>
            <a:r>
              <a:rPr lang="ja-JP" altLang="en-US"/>
              <a:t>戦略の立案</a:t>
            </a:r>
          </a:p>
        </p:txBody>
      </p:sp>
      <p:cxnSp>
        <p:nvCxnSpPr>
          <p:cNvPr id="39945" name="AutoShape 9"/>
          <p:cNvCxnSpPr>
            <a:cxnSpLocks noChangeShapeType="1"/>
            <a:stCxn id="39941" idx="2"/>
            <a:endCxn id="39942" idx="0"/>
          </p:cNvCxnSpPr>
          <p:nvPr/>
        </p:nvCxnSpPr>
        <p:spPr bwMode="auto">
          <a:xfrm>
            <a:off x="2609800" y="2400325"/>
            <a:ext cx="0" cy="285750"/>
          </a:xfrm>
          <a:prstGeom prst="straightConnector1">
            <a:avLst/>
          </a:prstGeom>
          <a:noFill/>
          <a:ln w="9525">
            <a:solidFill>
              <a:schemeClr val="tx1"/>
            </a:solidFill>
            <a:round/>
            <a:headEnd/>
            <a:tailEnd type="triangle" w="med" len="med"/>
          </a:ln>
          <a:effectLst/>
        </p:spPr>
      </p:cxnSp>
      <p:cxnSp>
        <p:nvCxnSpPr>
          <p:cNvPr id="39946" name="AutoShape 10"/>
          <p:cNvCxnSpPr>
            <a:cxnSpLocks noChangeShapeType="1"/>
            <a:stCxn id="39942" idx="2"/>
            <a:endCxn id="39943" idx="0"/>
          </p:cNvCxnSpPr>
          <p:nvPr/>
        </p:nvCxnSpPr>
        <p:spPr bwMode="auto">
          <a:xfrm>
            <a:off x="2609800" y="3467125"/>
            <a:ext cx="0" cy="361950"/>
          </a:xfrm>
          <a:prstGeom prst="straightConnector1">
            <a:avLst/>
          </a:prstGeom>
          <a:noFill/>
          <a:ln w="9525">
            <a:solidFill>
              <a:schemeClr val="tx1"/>
            </a:solidFill>
            <a:round/>
            <a:headEnd/>
            <a:tailEnd type="triangle" w="med" len="med"/>
          </a:ln>
          <a:effectLst/>
        </p:spPr>
      </p:cxnSp>
      <p:cxnSp>
        <p:nvCxnSpPr>
          <p:cNvPr id="39947" name="AutoShape 11"/>
          <p:cNvCxnSpPr>
            <a:cxnSpLocks noChangeShapeType="1"/>
            <a:stCxn id="39943" idx="2"/>
            <a:endCxn id="39944" idx="0"/>
          </p:cNvCxnSpPr>
          <p:nvPr/>
        </p:nvCxnSpPr>
        <p:spPr bwMode="auto">
          <a:xfrm>
            <a:off x="2609800" y="4610125"/>
            <a:ext cx="0" cy="285750"/>
          </a:xfrm>
          <a:prstGeom prst="straightConnector1">
            <a:avLst/>
          </a:prstGeom>
          <a:noFill/>
          <a:ln w="9525">
            <a:solidFill>
              <a:schemeClr val="tx1"/>
            </a:solidFill>
            <a:round/>
            <a:headEnd/>
            <a:tailEnd type="triangle" w="med" len="med"/>
          </a:ln>
          <a:effectLst/>
        </p:spPr>
      </p:cxnSp>
      <p:sp>
        <p:nvSpPr>
          <p:cNvPr id="39948" name="Rectangle 12"/>
          <p:cNvSpPr>
            <a:spLocks noChangeArrowheads="1"/>
          </p:cNvSpPr>
          <p:nvPr/>
        </p:nvSpPr>
        <p:spPr bwMode="auto">
          <a:xfrm>
            <a:off x="4819600" y="16288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消費者ニーズの理解</a:t>
            </a:r>
          </a:p>
        </p:txBody>
      </p:sp>
      <p:cxnSp>
        <p:nvCxnSpPr>
          <p:cNvPr id="39949" name="AutoShape 13"/>
          <p:cNvCxnSpPr>
            <a:cxnSpLocks noChangeShapeType="1"/>
            <a:stCxn id="39941" idx="3"/>
            <a:endCxn id="39948" idx="1"/>
          </p:cNvCxnSpPr>
          <p:nvPr/>
        </p:nvCxnSpPr>
        <p:spPr bwMode="auto">
          <a:xfrm>
            <a:off x="4295725" y="2009800"/>
            <a:ext cx="514350" cy="0"/>
          </a:xfrm>
          <a:prstGeom prst="straightConnector1">
            <a:avLst/>
          </a:prstGeom>
          <a:noFill/>
          <a:ln w="9525">
            <a:solidFill>
              <a:schemeClr val="tx1"/>
            </a:solidFill>
            <a:round/>
            <a:headEnd/>
            <a:tailEnd type="triangle" w="med" len="med"/>
          </a:ln>
          <a:effectLst/>
        </p:spPr>
      </p:cxnSp>
      <p:sp>
        <p:nvSpPr>
          <p:cNvPr id="39950" name="Rectangle 14"/>
          <p:cNvSpPr>
            <a:spLocks noChangeArrowheads="1"/>
          </p:cNvSpPr>
          <p:nvPr/>
        </p:nvSpPr>
        <p:spPr bwMode="auto">
          <a:xfrm>
            <a:off x="4819600" y="26956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知覚マップ、ジョイント・スペース</a:t>
            </a:r>
          </a:p>
          <a:p>
            <a:pPr algn="ctr"/>
            <a:r>
              <a:rPr lang="ja-JP" altLang="en-US"/>
              <a:t>マップ</a:t>
            </a:r>
          </a:p>
        </p:txBody>
      </p:sp>
      <p:cxnSp>
        <p:nvCxnSpPr>
          <p:cNvPr id="39951" name="AutoShape 15"/>
          <p:cNvCxnSpPr>
            <a:cxnSpLocks noChangeShapeType="1"/>
            <a:stCxn id="39942" idx="3"/>
            <a:endCxn id="39950" idx="1"/>
          </p:cNvCxnSpPr>
          <p:nvPr/>
        </p:nvCxnSpPr>
        <p:spPr bwMode="auto">
          <a:xfrm>
            <a:off x="4295725" y="3076600"/>
            <a:ext cx="514350" cy="0"/>
          </a:xfrm>
          <a:prstGeom prst="straightConnector1">
            <a:avLst/>
          </a:prstGeom>
          <a:noFill/>
          <a:ln w="9525">
            <a:solidFill>
              <a:schemeClr val="tx1"/>
            </a:solidFill>
            <a:round/>
            <a:headEnd/>
            <a:tailEnd type="triangle" w="med" len="med"/>
          </a:ln>
          <a:effectLst/>
        </p:spPr>
      </p:cxnSp>
      <p:sp>
        <p:nvSpPr>
          <p:cNvPr id="39952" name="Rectangle 16"/>
          <p:cNvSpPr>
            <a:spLocks noChangeArrowheads="1"/>
          </p:cNvSpPr>
          <p:nvPr/>
        </p:nvSpPr>
        <p:spPr bwMode="auto">
          <a:xfrm>
            <a:off x="4819600" y="38386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コンジョイント分析</a:t>
            </a:r>
          </a:p>
        </p:txBody>
      </p:sp>
      <p:cxnSp>
        <p:nvCxnSpPr>
          <p:cNvPr id="39953" name="AutoShape 17"/>
          <p:cNvCxnSpPr>
            <a:cxnSpLocks noChangeShapeType="1"/>
            <a:stCxn id="39943" idx="3"/>
            <a:endCxn id="39952" idx="1"/>
          </p:cNvCxnSpPr>
          <p:nvPr/>
        </p:nvCxnSpPr>
        <p:spPr bwMode="auto">
          <a:xfrm>
            <a:off x="4295725" y="4219600"/>
            <a:ext cx="514350" cy="0"/>
          </a:xfrm>
          <a:prstGeom prst="straightConnector1">
            <a:avLst/>
          </a:prstGeom>
          <a:noFill/>
          <a:ln w="9525">
            <a:solidFill>
              <a:schemeClr val="tx1"/>
            </a:solidFill>
            <a:round/>
            <a:headEnd/>
            <a:tailEnd type="triangle" w="med" len="med"/>
          </a:ln>
          <a:effectLst/>
        </p:spPr>
      </p:cxnSp>
      <p:sp>
        <p:nvSpPr>
          <p:cNvPr id="39954" name="Rectangle 18"/>
          <p:cNvSpPr>
            <a:spLocks noChangeArrowheads="1"/>
          </p:cNvSpPr>
          <p:nvPr/>
        </p:nvSpPr>
        <p:spPr bwMode="auto">
          <a:xfrm>
            <a:off x="4819600" y="4905400"/>
            <a:ext cx="3352800" cy="762000"/>
          </a:xfrm>
          <a:prstGeom prst="rect">
            <a:avLst/>
          </a:prstGeom>
          <a:solidFill>
            <a:schemeClr val="bg1"/>
          </a:solidFill>
          <a:ln w="19050">
            <a:solidFill>
              <a:schemeClr val="tx1"/>
            </a:solidFill>
            <a:miter lim="800000"/>
            <a:headEnd/>
            <a:tailEnd/>
          </a:ln>
          <a:effectLst/>
        </p:spPr>
        <p:txBody>
          <a:bodyPr wrap="none" anchor="ctr"/>
          <a:lstStyle/>
          <a:p>
            <a:pPr algn="ctr"/>
            <a:r>
              <a:rPr lang="ja-JP" altLang="en-US"/>
              <a:t>新製品の価格、プロモーション、</a:t>
            </a:r>
          </a:p>
          <a:p>
            <a:pPr algn="ctr"/>
            <a:r>
              <a:rPr lang="ja-JP" altLang="en-US"/>
              <a:t>流通の決定</a:t>
            </a:r>
          </a:p>
        </p:txBody>
      </p:sp>
      <p:cxnSp>
        <p:nvCxnSpPr>
          <p:cNvPr id="39955" name="AutoShape 19"/>
          <p:cNvCxnSpPr>
            <a:cxnSpLocks noChangeShapeType="1"/>
            <a:stCxn id="39944" idx="3"/>
            <a:endCxn id="39954" idx="1"/>
          </p:cNvCxnSpPr>
          <p:nvPr/>
        </p:nvCxnSpPr>
        <p:spPr bwMode="auto">
          <a:xfrm>
            <a:off x="4295725" y="5286400"/>
            <a:ext cx="514350" cy="0"/>
          </a:xfrm>
          <a:prstGeom prst="straightConnector1">
            <a:avLst/>
          </a:prstGeom>
          <a:noFill/>
          <a:ln w="9525">
            <a:solidFill>
              <a:schemeClr val="tx1"/>
            </a:solidFill>
            <a:round/>
            <a:headEnd/>
            <a:tailEnd type="triangle" w="med" len="med"/>
          </a:ln>
          <a:effectLst/>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ja-JP" altLang="en-US"/>
              <a:t>アイデアから製品コンセプトへ</a:t>
            </a:r>
          </a:p>
        </p:txBody>
      </p:sp>
      <p:sp>
        <p:nvSpPr>
          <p:cNvPr id="33795" name="Rectangle 3"/>
          <p:cNvSpPr>
            <a:spLocks noGrp="1" noChangeArrowheads="1"/>
          </p:cNvSpPr>
          <p:nvPr>
            <p:ph type="body" idx="1"/>
          </p:nvPr>
        </p:nvSpPr>
        <p:spPr>
          <a:xfrm>
            <a:off x="457200" y="1600200"/>
            <a:ext cx="8229600" cy="4637088"/>
          </a:xfrm>
        </p:spPr>
        <p:txBody>
          <a:bodyPr/>
          <a:lstStyle/>
          <a:p>
            <a:pPr>
              <a:lnSpc>
                <a:spcPct val="80000"/>
              </a:lnSpc>
              <a:buFontTx/>
              <a:buNone/>
            </a:pPr>
            <a:r>
              <a:rPr lang="ja-JP" altLang="en-US" sz="2800" dirty="0"/>
              <a:t>アイデア：ミルクに入れると栄養も増し味もよくなるパウダー。</a:t>
            </a:r>
          </a:p>
          <a:p>
            <a:pPr>
              <a:lnSpc>
                <a:spcPct val="80000"/>
              </a:lnSpc>
              <a:buFontTx/>
              <a:buNone/>
            </a:pPr>
            <a:endParaRPr lang="ja-JP" altLang="en-US" sz="2800" dirty="0"/>
          </a:p>
          <a:p>
            <a:pPr>
              <a:lnSpc>
                <a:spcPct val="120000"/>
              </a:lnSpc>
              <a:buFont typeface="Wingdings" pitchFamily="2" charset="2"/>
              <a:buChar char="l"/>
            </a:pPr>
            <a:r>
              <a:rPr lang="ja-JP" altLang="en-US" sz="2800" dirty="0"/>
              <a:t>誰がこの商品をつかうのか</a:t>
            </a:r>
          </a:p>
          <a:p>
            <a:pPr lvl="1">
              <a:lnSpc>
                <a:spcPct val="120000"/>
              </a:lnSpc>
              <a:buFont typeface="Wingdings" pitchFamily="2" charset="2"/>
              <a:buNone/>
            </a:pPr>
            <a:r>
              <a:rPr lang="ja-JP" altLang="en-US" sz="2400" dirty="0"/>
              <a:t>幼児、子ども、若者、中年の成人</a:t>
            </a:r>
          </a:p>
          <a:p>
            <a:pPr>
              <a:lnSpc>
                <a:spcPct val="120000"/>
              </a:lnSpc>
              <a:buFont typeface="Wingdings" pitchFamily="2" charset="2"/>
              <a:buChar char="l"/>
            </a:pPr>
            <a:r>
              <a:rPr lang="ja-JP" altLang="en-US" sz="2800" dirty="0"/>
              <a:t>何を製品の主要なベネフィットにするのか</a:t>
            </a:r>
          </a:p>
          <a:p>
            <a:pPr lvl="1">
              <a:lnSpc>
                <a:spcPct val="120000"/>
              </a:lnSpc>
              <a:buFont typeface="Wingdings" pitchFamily="2" charset="2"/>
              <a:buNone/>
            </a:pPr>
            <a:r>
              <a:rPr lang="ja-JP" altLang="en-US" sz="2400" dirty="0"/>
              <a:t>味か栄養か、さわやかさか活力か</a:t>
            </a:r>
          </a:p>
          <a:p>
            <a:pPr>
              <a:lnSpc>
                <a:spcPct val="120000"/>
              </a:lnSpc>
              <a:buFont typeface="Wingdings" pitchFamily="2" charset="2"/>
              <a:buChar char="l"/>
            </a:pPr>
            <a:r>
              <a:rPr lang="ja-JP" altLang="en-US" sz="2800" dirty="0"/>
              <a:t>これはどのようなときにのむのか</a:t>
            </a:r>
          </a:p>
          <a:p>
            <a:pPr lvl="1">
              <a:lnSpc>
                <a:spcPct val="120000"/>
              </a:lnSpc>
              <a:buFont typeface="Wingdings" pitchFamily="2" charset="2"/>
              <a:buNone/>
            </a:pPr>
            <a:r>
              <a:rPr lang="ja-JP" altLang="en-US" sz="2400" dirty="0"/>
              <a:t>朝食、昼食、午後の休憩時、夕食</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ja-JP" altLang="en-US" dirty="0"/>
              <a:t>製品コンセプトの開発</a:t>
            </a:r>
          </a:p>
        </p:txBody>
      </p:sp>
      <p:sp>
        <p:nvSpPr>
          <p:cNvPr id="35843" name="Rectangle 3"/>
          <p:cNvSpPr>
            <a:spLocks noGrp="1" noChangeArrowheads="1"/>
          </p:cNvSpPr>
          <p:nvPr>
            <p:ph type="body" idx="1"/>
          </p:nvPr>
        </p:nvSpPr>
        <p:spPr/>
        <p:txBody>
          <a:bodyPr>
            <a:normAutofit/>
          </a:bodyPr>
          <a:lstStyle/>
          <a:p>
            <a:pPr>
              <a:lnSpc>
                <a:spcPct val="120000"/>
              </a:lnSpc>
              <a:buFontTx/>
              <a:buNone/>
            </a:pPr>
            <a:r>
              <a:rPr lang="ja-JP" altLang="en-US" sz="2400" dirty="0"/>
              <a:t>ひとつアイデアから次の製品コンセプトが考えられる</a:t>
            </a:r>
            <a:r>
              <a:rPr lang="ja-JP" altLang="en-US" sz="2400" dirty="0" smtClean="0"/>
              <a:t>。</a:t>
            </a:r>
            <a:endParaRPr lang="en-US" altLang="ja-JP" sz="2400" dirty="0" smtClean="0"/>
          </a:p>
          <a:p>
            <a:pPr>
              <a:lnSpc>
                <a:spcPct val="120000"/>
              </a:lnSpc>
              <a:buFontTx/>
              <a:buNone/>
            </a:pPr>
            <a:endParaRPr lang="ja-JP" altLang="en-US" sz="2400" dirty="0"/>
          </a:p>
          <a:p>
            <a:pPr>
              <a:lnSpc>
                <a:spcPct val="120000"/>
              </a:lnSpc>
            </a:pPr>
            <a:r>
              <a:rPr lang="ja-JP" altLang="en-US" sz="2400" dirty="0"/>
              <a:t>朝食</a:t>
            </a:r>
            <a:r>
              <a:rPr lang="ja-JP" altLang="en-US" sz="2400" dirty="0" smtClean="0"/>
              <a:t>を創らずに、</a:t>
            </a:r>
            <a:r>
              <a:rPr lang="ja-JP" altLang="en-US" sz="2400" dirty="0"/>
              <a:t>かつ手早く栄養をとりたいと思う</a:t>
            </a:r>
            <a:r>
              <a:rPr lang="ja-JP" altLang="en-US" sz="2400" dirty="0" smtClean="0"/>
              <a:t>大人向けの</a:t>
            </a:r>
            <a:r>
              <a:rPr lang="ja-JP" altLang="en-US" sz="2400" dirty="0">
                <a:solidFill>
                  <a:srgbClr val="FF0000"/>
                </a:solidFill>
              </a:rPr>
              <a:t>インスタント朝食飲料</a:t>
            </a:r>
            <a:r>
              <a:rPr lang="ja-JP" altLang="en-US" sz="2400" dirty="0" smtClean="0"/>
              <a:t>。</a:t>
            </a:r>
            <a:endParaRPr lang="en-US" altLang="ja-JP" sz="2400" dirty="0" smtClean="0"/>
          </a:p>
          <a:p>
            <a:pPr>
              <a:lnSpc>
                <a:spcPct val="120000"/>
              </a:lnSpc>
            </a:pPr>
            <a:endParaRPr lang="ja-JP" altLang="en-US" sz="2400" dirty="0"/>
          </a:p>
          <a:p>
            <a:pPr>
              <a:lnSpc>
                <a:spcPct val="120000"/>
              </a:lnSpc>
            </a:pPr>
            <a:r>
              <a:rPr lang="ja-JP" altLang="en-US" sz="2400" dirty="0"/>
              <a:t>子供のための日中の飲料用に</a:t>
            </a:r>
            <a:r>
              <a:rPr lang="ja-JP" altLang="en-US" sz="2400" dirty="0">
                <a:solidFill>
                  <a:srgbClr val="FF0000"/>
                </a:solidFill>
              </a:rPr>
              <a:t>味のよいスナック飲料</a:t>
            </a:r>
            <a:r>
              <a:rPr lang="ja-JP" altLang="en-US" sz="2400" dirty="0" smtClean="0"/>
              <a:t>。</a:t>
            </a:r>
            <a:endParaRPr lang="en-US" altLang="ja-JP" sz="2400" dirty="0" smtClean="0"/>
          </a:p>
          <a:p>
            <a:pPr>
              <a:lnSpc>
                <a:spcPct val="120000"/>
              </a:lnSpc>
            </a:pPr>
            <a:endParaRPr lang="ja-JP" altLang="en-US" sz="2400" dirty="0"/>
          </a:p>
          <a:p>
            <a:pPr>
              <a:lnSpc>
                <a:spcPct val="120000"/>
              </a:lnSpc>
            </a:pPr>
            <a:r>
              <a:rPr lang="ja-JP" altLang="en-US" sz="2400" dirty="0"/>
              <a:t>高年齢者向けで、夜分の飲み物と</a:t>
            </a:r>
            <a:r>
              <a:rPr lang="ja-JP" altLang="en-US" sz="2400" dirty="0" smtClean="0"/>
              <a:t>して消費される</a:t>
            </a:r>
            <a:r>
              <a:rPr lang="ja-JP" altLang="en-US" sz="2400" dirty="0" smtClean="0">
                <a:solidFill>
                  <a:srgbClr val="FF0000"/>
                </a:solidFill>
              </a:rPr>
              <a:t>栄養</a:t>
            </a:r>
            <a:r>
              <a:rPr lang="ja-JP" altLang="en-US" sz="2400" dirty="0">
                <a:solidFill>
                  <a:srgbClr val="FF0000"/>
                </a:solidFill>
              </a:rPr>
              <a:t>補給剤</a:t>
            </a:r>
            <a:r>
              <a:rPr lang="ja-JP" altLang="en-US" sz="2400"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マーケティング戦略の立案</a:t>
            </a:r>
            <a:endParaRPr kumimoji="1" lang="ja-JP" altLang="en-US" dirty="0"/>
          </a:p>
        </p:txBody>
      </p:sp>
      <p:sp>
        <p:nvSpPr>
          <p:cNvPr id="3" name="コンテンツ プレースホルダ 2"/>
          <p:cNvSpPr>
            <a:spLocks noGrp="1"/>
          </p:cNvSpPr>
          <p:nvPr>
            <p:ph sz="quarter" idx="1"/>
          </p:nvPr>
        </p:nvSpPr>
        <p:spPr>
          <a:xfrm>
            <a:off x="457200" y="1219200"/>
            <a:ext cx="8229600" cy="5090120"/>
          </a:xfrm>
        </p:spPr>
        <p:txBody>
          <a:bodyPr/>
          <a:lstStyle/>
          <a:p>
            <a:r>
              <a:rPr kumimoji="1" lang="ja-JP" altLang="en-US" dirty="0" smtClean="0"/>
              <a:t>価格戦略</a:t>
            </a:r>
            <a:endParaRPr kumimoji="1" lang="en-US" altLang="ja-JP" dirty="0" smtClean="0"/>
          </a:p>
          <a:p>
            <a:pPr lvl="1"/>
            <a:r>
              <a:rPr lang="ja-JP" altLang="en-US" dirty="0" smtClean="0"/>
              <a:t>浸透価格戦略</a:t>
            </a:r>
            <a:r>
              <a:rPr lang="en-US" altLang="ja-JP" dirty="0" smtClean="0"/>
              <a:t> vs. </a:t>
            </a:r>
            <a:r>
              <a:rPr lang="ja-JP" altLang="en-US" dirty="0" smtClean="0"/>
              <a:t>スキーミング価格戦略</a:t>
            </a:r>
            <a:endParaRPr lang="en-US" altLang="ja-JP" dirty="0" smtClean="0"/>
          </a:p>
          <a:p>
            <a:pPr lvl="1"/>
            <a:r>
              <a:rPr lang="ja-JP" altLang="en-US" dirty="0" smtClean="0"/>
              <a:t>オプション製品の価格設定</a:t>
            </a:r>
            <a:endParaRPr lang="en-US" altLang="ja-JP" dirty="0" smtClean="0"/>
          </a:p>
          <a:p>
            <a:pPr lvl="1"/>
            <a:r>
              <a:rPr lang="ja-JP" altLang="en-US" dirty="0" smtClean="0"/>
              <a:t>キャプティブ製品の価格設定</a:t>
            </a:r>
            <a:endParaRPr lang="en-US" altLang="ja-JP" dirty="0" smtClean="0"/>
          </a:p>
          <a:p>
            <a:pPr lvl="1"/>
            <a:endParaRPr lang="en-US" altLang="ja-JP" dirty="0" smtClean="0"/>
          </a:p>
          <a:p>
            <a:r>
              <a:rPr lang="ja-JP" altLang="en-US" dirty="0" smtClean="0"/>
              <a:t>プロモーション戦略</a:t>
            </a:r>
            <a:endParaRPr lang="en-US" altLang="ja-JP" dirty="0" smtClean="0"/>
          </a:p>
          <a:p>
            <a:pPr lvl="1"/>
            <a:r>
              <a:rPr kumimoji="1" lang="ja-JP" altLang="en-US" dirty="0" smtClean="0"/>
              <a:t>広告と販売促進の決定</a:t>
            </a:r>
            <a:endParaRPr kumimoji="1" lang="en-US" altLang="ja-JP" dirty="0" smtClean="0"/>
          </a:p>
          <a:p>
            <a:pPr lvl="1"/>
            <a:endParaRPr kumimoji="1" lang="en-US" altLang="ja-JP" dirty="0" smtClean="0"/>
          </a:p>
          <a:p>
            <a:r>
              <a:rPr kumimoji="1" lang="ja-JP" altLang="en-US" dirty="0" smtClean="0"/>
              <a:t>流通戦略</a:t>
            </a:r>
            <a:endParaRPr kumimoji="1" lang="en-US" altLang="ja-JP" dirty="0" smtClean="0"/>
          </a:p>
          <a:p>
            <a:pPr lvl="1"/>
            <a:r>
              <a:rPr kumimoji="1" lang="ja-JP" altLang="en-US" dirty="0" smtClean="0"/>
              <a:t>チャンネルの長さ</a:t>
            </a:r>
            <a:endParaRPr kumimoji="1" lang="en-US" altLang="ja-JP" dirty="0" smtClean="0"/>
          </a:p>
          <a:p>
            <a:pPr lvl="1"/>
            <a:r>
              <a:rPr lang="ja-JP" altLang="en-US" dirty="0" smtClean="0"/>
              <a:t>カバレッジ</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ja-JP" altLang="en-US" dirty="0" smtClean="0"/>
              <a:t>プロトタイプの設計と生産</a:t>
            </a:r>
            <a:endParaRPr lang="ja-JP" altLang="en-US" dirty="0"/>
          </a:p>
        </p:txBody>
      </p:sp>
      <p:sp>
        <p:nvSpPr>
          <p:cNvPr id="14339" name="Rectangle 3"/>
          <p:cNvSpPr>
            <a:spLocks noGrp="1" noChangeArrowheads="1"/>
          </p:cNvSpPr>
          <p:nvPr>
            <p:ph type="body" idx="1"/>
          </p:nvPr>
        </p:nvSpPr>
        <p:spPr/>
        <p:txBody>
          <a:bodyPr/>
          <a:lstStyle/>
          <a:p>
            <a:r>
              <a:rPr lang="ja-JP" altLang="en-US" dirty="0"/>
              <a:t>プロトタイプの設計</a:t>
            </a:r>
          </a:p>
          <a:p>
            <a:endParaRPr lang="ja-JP" altLang="en-US" dirty="0"/>
          </a:p>
          <a:p>
            <a:r>
              <a:rPr lang="ja-JP" altLang="en-US" dirty="0"/>
              <a:t>プロトタイプの</a:t>
            </a:r>
            <a:r>
              <a:rPr lang="ja-JP" altLang="en-US" dirty="0" smtClean="0"/>
              <a:t>テスト</a:t>
            </a:r>
            <a:endParaRPr lang="en-US" altLang="ja-JP" dirty="0" smtClean="0"/>
          </a:p>
          <a:p>
            <a:pPr lvl="1"/>
            <a:r>
              <a:rPr lang="ja-JP" altLang="en-US" dirty="0" smtClean="0"/>
              <a:t>機能テスト（アルファ・テスト）</a:t>
            </a:r>
            <a:endParaRPr lang="en-US" altLang="ja-JP" dirty="0" smtClean="0"/>
          </a:p>
          <a:p>
            <a:pPr lvl="1"/>
            <a:r>
              <a:rPr lang="ja-JP" altLang="en-US" dirty="0" smtClean="0"/>
              <a:t>顧客テスト（ベータ・テスト）</a:t>
            </a:r>
          </a:p>
          <a:p>
            <a:endParaRPr lang="en-US" altLang="ja-JP" dirty="0" smtClean="0"/>
          </a:p>
          <a:p>
            <a:r>
              <a:rPr lang="ja-JP" altLang="en-US" dirty="0" smtClean="0"/>
              <a:t>プロトタイプの評価</a:t>
            </a:r>
            <a:endParaRPr lang="en-US" altLang="ja-JP" dirty="0" smtClean="0"/>
          </a:p>
          <a:p>
            <a:pPr lvl="1"/>
            <a:r>
              <a:rPr lang="ja-JP" altLang="en-US" dirty="0" smtClean="0"/>
              <a:t>コンセプト・ステートメントに記載されている主要属性が具現化されること。</a:t>
            </a:r>
          </a:p>
          <a:p>
            <a:pPr lvl="1"/>
            <a:r>
              <a:rPr lang="ja-JP" altLang="en-US" dirty="0" smtClean="0"/>
              <a:t>通常の使用状態や使用条件下で安全に使えること。</a:t>
            </a:r>
          </a:p>
          <a:p>
            <a:pPr lvl="1"/>
            <a:r>
              <a:rPr lang="ja-JP" altLang="en-US" dirty="0" smtClean="0"/>
              <a:t>予定の製造費の枠内で生産されること。</a:t>
            </a:r>
          </a:p>
          <a:p>
            <a:pPr lvl="1"/>
            <a:endParaRPr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apple_evolution"/>
          <p:cNvPicPr>
            <a:picLocks noChangeAspect="1" noChangeArrowheads="1"/>
          </p:cNvPicPr>
          <p:nvPr/>
        </p:nvPicPr>
        <p:blipFill>
          <a:blip r:embed="rId3" cstate="print"/>
          <a:srcRect/>
          <a:stretch>
            <a:fillRect/>
          </a:stretch>
        </p:blipFill>
        <p:spPr bwMode="auto">
          <a:xfrm>
            <a:off x="152400" y="381000"/>
            <a:ext cx="8991600" cy="6308725"/>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a:t>製品テスト</a:t>
            </a:r>
          </a:p>
        </p:txBody>
      </p:sp>
      <p:sp>
        <p:nvSpPr>
          <p:cNvPr id="9219" name="Rectangle 3"/>
          <p:cNvSpPr>
            <a:spLocks noGrp="1" noChangeArrowheads="1"/>
          </p:cNvSpPr>
          <p:nvPr>
            <p:ph type="body" idx="1"/>
          </p:nvPr>
        </p:nvSpPr>
        <p:spPr/>
        <p:txBody>
          <a:bodyPr/>
          <a:lstStyle/>
          <a:p>
            <a:r>
              <a:rPr lang="ja-JP" altLang="en-US" dirty="0"/>
              <a:t>セールス・ウェーブ調査</a:t>
            </a:r>
          </a:p>
          <a:p>
            <a:pPr lvl="1">
              <a:lnSpc>
                <a:spcPct val="80000"/>
              </a:lnSpc>
            </a:pPr>
            <a:r>
              <a:rPr lang="ja-JP" altLang="en-US" sz="2000" dirty="0" smtClean="0"/>
              <a:t>対象となる消費者に新製品の無料サンプルを送る。</a:t>
            </a:r>
          </a:p>
          <a:p>
            <a:pPr lvl="1">
              <a:lnSpc>
                <a:spcPct val="80000"/>
              </a:lnSpc>
            </a:pPr>
            <a:r>
              <a:rPr lang="ja-JP" altLang="en-US" sz="2000" dirty="0" smtClean="0"/>
              <a:t>同じ製品を小額割引された価格で再度提供する。（</a:t>
            </a:r>
            <a:r>
              <a:rPr lang="en-US" altLang="ja-JP" sz="2000" dirty="0" smtClean="0"/>
              <a:t>3</a:t>
            </a:r>
            <a:r>
              <a:rPr lang="ja-JP" altLang="en-US" sz="2000" dirty="0" smtClean="0"/>
              <a:t>回～</a:t>
            </a:r>
            <a:r>
              <a:rPr lang="en-US" altLang="ja-JP" sz="2000" dirty="0" smtClean="0"/>
              <a:t>5</a:t>
            </a:r>
            <a:r>
              <a:rPr lang="ja-JP" altLang="en-US" sz="2000" dirty="0" smtClean="0"/>
              <a:t>回）</a:t>
            </a:r>
          </a:p>
          <a:p>
            <a:pPr lvl="1">
              <a:lnSpc>
                <a:spcPct val="80000"/>
              </a:lnSpc>
            </a:pPr>
            <a:r>
              <a:rPr lang="ja-JP" altLang="en-US" sz="2000" dirty="0" smtClean="0"/>
              <a:t>希望の価格水準で提供する。</a:t>
            </a:r>
            <a:endParaRPr lang="ja-JP" altLang="en-US" dirty="0"/>
          </a:p>
          <a:p>
            <a:r>
              <a:rPr lang="ja-JP" altLang="en-US" dirty="0"/>
              <a:t>模擬販売店</a:t>
            </a:r>
            <a:r>
              <a:rPr lang="ja-JP" altLang="en-US" dirty="0" smtClean="0"/>
              <a:t>技法</a:t>
            </a:r>
            <a:endParaRPr lang="ja-JP" altLang="en-US" dirty="0"/>
          </a:p>
          <a:p>
            <a:r>
              <a:rPr lang="ja-JP" altLang="en-US" dirty="0"/>
              <a:t>コントロール型テスト・</a:t>
            </a:r>
            <a:r>
              <a:rPr lang="ja-JP" altLang="en-US" dirty="0" smtClean="0"/>
              <a:t>マーケティング</a:t>
            </a:r>
            <a:endParaRPr lang="en-US" altLang="ja-JP" dirty="0" smtClean="0"/>
          </a:p>
          <a:p>
            <a:pPr lvl="1">
              <a:lnSpc>
                <a:spcPct val="90000"/>
              </a:lnSpc>
            </a:pPr>
            <a:r>
              <a:rPr lang="ja-JP" altLang="en-US" sz="2000" dirty="0" smtClean="0"/>
              <a:t>テストの店舗数と地域を指定する。</a:t>
            </a:r>
          </a:p>
          <a:p>
            <a:pPr lvl="1">
              <a:lnSpc>
                <a:spcPct val="90000"/>
              </a:lnSpc>
            </a:pPr>
            <a:r>
              <a:rPr lang="ja-JP" altLang="en-US" sz="2000" dirty="0" smtClean="0"/>
              <a:t>調査会社が協力店舗に新製品を陳列するように依頼する。</a:t>
            </a:r>
          </a:p>
          <a:p>
            <a:pPr lvl="1">
              <a:lnSpc>
                <a:spcPct val="90000"/>
              </a:lnSpc>
            </a:pPr>
            <a:r>
              <a:rPr lang="ja-JP" altLang="en-US" sz="2000" dirty="0" smtClean="0"/>
              <a:t>陳列棚の位置、表示価格などをコントロールする。</a:t>
            </a:r>
          </a:p>
          <a:p>
            <a:pPr lvl="1">
              <a:lnSpc>
                <a:spcPct val="90000"/>
              </a:lnSpc>
            </a:pPr>
            <a:r>
              <a:rPr lang="ja-JP" altLang="en-US" sz="2000" dirty="0" smtClean="0"/>
              <a:t>売上結果を電子スキャナーで測定する。</a:t>
            </a:r>
            <a:endParaRPr lang="en-US" altLang="ja-JP" sz="2000" dirty="0" smtClean="0"/>
          </a:p>
          <a:p>
            <a:pPr>
              <a:lnSpc>
                <a:spcPct val="90000"/>
              </a:lnSpc>
            </a:pPr>
            <a:r>
              <a:rPr lang="ja-JP" altLang="en-US" dirty="0" smtClean="0"/>
              <a:t>テスト・マーケット</a:t>
            </a:r>
          </a:p>
          <a:p>
            <a:pPr lvl="1">
              <a:lnSpc>
                <a:spcPct val="90000"/>
              </a:lnSpc>
            </a:pPr>
            <a:r>
              <a:rPr lang="ja-JP" altLang="en-US" sz="2000" dirty="0" smtClean="0"/>
              <a:t>新製品を実際に導入した場合と同じ条件で代表的な地域である期間にわたって新製品を販売するテスト。</a:t>
            </a:r>
            <a:endParaRPr lang="ja-JP" alt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a:t>新製品の導入に関する意思決定</a:t>
            </a:r>
          </a:p>
        </p:txBody>
      </p:sp>
      <p:sp>
        <p:nvSpPr>
          <p:cNvPr id="6147" name="Rectangle 3"/>
          <p:cNvSpPr>
            <a:spLocks noGrp="1" noChangeArrowheads="1"/>
          </p:cNvSpPr>
          <p:nvPr>
            <p:ph type="body" idx="1"/>
          </p:nvPr>
        </p:nvSpPr>
        <p:spPr/>
        <p:txBody>
          <a:bodyPr>
            <a:normAutofit fontScale="85000" lnSpcReduction="20000"/>
          </a:bodyPr>
          <a:lstStyle/>
          <a:p>
            <a:r>
              <a:rPr lang="ja-JP" altLang="en-US" dirty="0"/>
              <a:t>導入</a:t>
            </a:r>
            <a:r>
              <a:rPr lang="ja-JP" altLang="en-US" dirty="0" smtClean="0"/>
              <a:t>時期</a:t>
            </a:r>
            <a:endParaRPr lang="en-US" altLang="ja-JP" dirty="0" smtClean="0"/>
          </a:p>
          <a:p>
            <a:pPr lvl="1"/>
            <a:r>
              <a:rPr lang="ja-JP" altLang="en-US" sz="2100" dirty="0" smtClean="0"/>
              <a:t>最初に発売する</a:t>
            </a:r>
            <a:endParaRPr lang="en-US" altLang="ja-JP" sz="2100" dirty="0" smtClean="0"/>
          </a:p>
          <a:p>
            <a:pPr lvl="1"/>
            <a:r>
              <a:rPr lang="ja-JP" altLang="en-US" sz="2400" dirty="0" smtClean="0"/>
              <a:t>同時に発売する</a:t>
            </a:r>
          </a:p>
          <a:p>
            <a:pPr lvl="1"/>
            <a:r>
              <a:rPr lang="ja-JP" altLang="en-US" sz="2400" dirty="0" smtClean="0"/>
              <a:t>遅れて発売する</a:t>
            </a:r>
            <a:endParaRPr lang="en-US" altLang="ja-JP" sz="2400" dirty="0" smtClean="0"/>
          </a:p>
          <a:p>
            <a:pPr lvl="1"/>
            <a:endParaRPr lang="ja-JP" altLang="en-US" dirty="0"/>
          </a:p>
          <a:p>
            <a:r>
              <a:rPr lang="ja-JP" altLang="en-US" dirty="0"/>
              <a:t>導入地域</a:t>
            </a:r>
          </a:p>
          <a:p>
            <a:pPr lvl="1"/>
            <a:r>
              <a:rPr lang="ja-JP" altLang="en-US" dirty="0" smtClean="0"/>
              <a:t>単一地域</a:t>
            </a:r>
            <a:endParaRPr lang="en-US" altLang="ja-JP" dirty="0" smtClean="0"/>
          </a:p>
          <a:p>
            <a:pPr lvl="1"/>
            <a:r>
              <a:rPr lang="ja-JP" altLang="en-US" dirty="0" smtClean="0"/>
              <a:t>複数地域</a:t>
            </a:r>
            <a:endParaRPr lang="en-US" altLang="ja-JP" dirty="0" smtClean="0"/>
          </a:p>
          <a:p>
            <a:pPr lvl="1"/>
            <a:r>
              <a:rPr lang="ja-JP" altLang="en-US" dirty="0" smtClean="0"/>
              <a:t>全国市場</a:t>
            </a:r>
            <a:endParaRPr lang="en-US" altLang="ja-JP" dirty="0" smtClean="0"/>
          </a:p>
          <a:p>
            <a:pPr lvl="1"/>
            <a:r>
              <a:rPr lang="ja-JP" altLang="en-US" dirty="0" smtClean="0"/>
              <a:t>海外市場</a:t>
            </a:r>
            <a:endParaRPr lang="en-US" altLang="ja-JP" dirty="0" smtClean="0"/>
          </a:p>
          <a:p>
            <a:pPr lvl="1"/>
            <a:endParaRPr lang="ja-JP" altLang="en-US" dirty="0"/>
          </a:p>
          <a:p>
            <a:r>
              <a:rPr lang="ja-JP" altLang="en-US" dirty="0" smtClean="0"/>
              <a:t>ターゲット顧客</a:t>
            </a:r>
            <a:endParaRPr lang="en-US" altLang="ja-JP" dirty="0" smtClean="0"/>
          </a:p>
          <a:p>
            <a:pPr lvl="1">
              <a:lnSpc>
                <a:spcPct val="90000"/>
              </a:lnSpc>
            </a:pPr>
            <a:r>
              <a:rPr lang="ja-JP" altLang="en-US" sz="2100" dirty="0" smtClean="0"/>
              <a:t>前期少数採用者</a:t>
            </a:r>
            <a:endParaRPr lang="en-US" altLang="ja-JP" sz="2100" dirty="0" smtClean="0"/>
          </a:p>
          <a:p>
            <a:pPr lvl="1">
              <a:lnSpc>
                <a:spcPct val="90000"/>
              </a:lnSpc>
            </a:pPr>
            <a:r>
              <a:rPr lang="ja-JP" altLang="en-US" sz="2400" dirty="0" smtClean="0"/>
              <a:t>製品の使用頻度が高く、購入量が多い顧客</a:t>
            </a:r>
            <a:endParaRPr lang="en-US" altLang="ja-JP" sz="2400" dirty="0" smtClean="0"/>
          </a:p>
          <a:p>
            <a:pPr lvl="1">
              <a:lnSpc>
                <a:spcPct val="90000"/>
              </a:lnSpc>
            </a:pPr>
            <a:r>
              <a:rPr lang="ja-JP" altLang="en-US" sz="2400" dirty="0" smtClean="0"/>
              <a:t>口コミで新製品の情報を他の購買者に宣伝してくれる顧客</a:t>
            </a:r>
            <a:endParaRPr lang="en-US" altLang="ja-JP" sz="2400" dirty="0" smtClean="0"/>
          </a:p>
          <a:p>
            <a:pPr lvl="1">
              <a:lnSpc>
                <a:spcPct val="90000"/>
              </a:lnSpc>
            </a:pPr>
            <a:r>
              <a:rPr lang="ja-JP" altLang="en-US" sz="2400" dirty="0" smtClean="0"/>
              <a:t>少ない経費で販売できる顧客</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ja-JP" altLang="en-US"/>
              <a:t>「新製品」とは</a:t>
            </a:r>
          </a:p>
        </p:txBody>
      </p:sp>
      <p:sp>
        <p:nvSpPr>
          <p:cNvPr id="40963" name="Rectangle 3"/>
          <p:cNvSpPr>
            <a:spLocks noGrp="1" noChangeArrowheads="1"/>
          </p:cNvSpPr>
          <p:nvPr>
            <p:ph type="body" idx="1"/>
          </p:nvPr>
        </p:nvSpPr>
        <p:spPr/>
        <p:txBody>
          <a:bodyPr/>
          <a:lstStyle/>
          <a:p>
            <a:pPr marL="609600" indent="-609600">
              <a:lnSpc>
                <a:spcPct val="130000"/>
              </a:lnSpc>
              <a:buFontTx/>
              <a:buAutoNum type="arabicPeriod"/>
            </a:pPr>
            <a:r>
              <a:rPr lang="ja-JP" altLang="en-US" sz="2000" b="1"/>
              <a:t>これまでにない新製品</a:t>
            </a:r>
            <a:r>
              <a:rPr lang="ja-JP" altLang="en-US" sz="2000"/>
              <a:t>　　全く新しい市場を創り出す新製品</a:t>
            </a:r>
          </a:p>
          <a:p>
            <a:pPr marL="609600" indent="-609600">
              <a:lnSpc>
                <a:spcPct val="130000"/>
              </a:lnSpc>
              <a:buFontTx/>
              <a:buAutoNum type="arabicPeriod"/>
            </a:pPr>
            <a:r>
              <a:rPr lang="ja-JP" altLang="en-US" sz="2000" b="1"/>
              <a:t>新しい製品ライン</a:t>
            </a:r>
            <a:r>
              <a:rPr lang="ja-JP" altLang="en-US" sz="2000"/>
              <a:t>　　既に確立されている市場に、企業が初めて参入する新製品</a:t>
            </a:r>
          </a:p>
          <a:p>
            <a:pPr marL="609600" indent="-609600">
              <a:lnSpc>
                <a:spcPct val="130000"/>
              </a:lnSpc>
              <a:buFontTx/>
              <a:buAutoNum type="arabicPeriod"/>
            </a:pPr>
            <a:r>
              <a:rPr lang="ja-JP" altLang="en-US" sz="2000" b="1"/>
              <a:t>既存製品ラインへの追加</a:t>
            </a:r>
            <a:r>
              <a:rPr lang="ja-JP" altLang="en-US" sz="2000"/>
              <a:t>　　自社の現行の製品ライン（パッケージ、味など）を補う新製品</a:t>
            </a:r>
          </a:p>
          <a:p>
            <a:pPr marL="609600" indent="-609600">
              <a:lnSpc>
                <a:spcPct val="130000"/>
              </a:lnSpc>
              <a:buFontTx/>
              <a:buAutoNum type="arabicPeriod"/>
            </a:pPr>
            <a:r>
              <a:rPr lang="ja-JP" altLang="en-US" sz="2000" b="1"/>
              <a:t>既存製品の改良や変更</a:t>
            </a:r>
            <a:r>
              <a:rPr lang="ja-JP" altLang="en-US" sz="2000"/>
              <a:t>　　性能の改善もしくは知覚価値を増大させることにより、既存製品の代替となる新製品</a:t>
            </a:r>
          </a:p>
          <a:p>
            <a:pPr marL="609600" indent="-609600">
              <a:lnSpc>
                <a:spcPct val="130000"/>
              </a:lnSpc>
              <a:buFontTx/>
              <a:buAutoNum type="arabicPeriod"/>
            </a:pPr>
            <a:r>
              <a:rPr lang="ja-JP" altLang="en-US" sz="2000" b="1"/>
              <a:t>リポジショニング</a:t>
            </a:r>
            <a:r>
              <a:rPr lang="ja-JP" altLang="en-US" sz="2000"/>
              <a:t>　　新市場もしくは新セグメントをねらった既存製品</a:t>
            </a:r>
          </a:p>
          <a:p>
            <a:pPr marL="609600" indent="-609600">
              <a:lnSpc>
                <a:spcPct val="130000"/>
              </a:lnSpc>
              <a:buFontTx/>
              <a:buAutoNum type="arabicPeriod"/>
            </a:pPr>
            <a:r>
              <a:rPr lang="ja-JP" altLang="en-US" sz="2000" b="1"/>
              <a:t>コスト削減</a:t>
            </a:r>
            <a:r>
              <a:rPr lang="ja-JP" altLang="en-US" sz="2000"/>
              <a:t>　　低コストで同程度の性能を提供する新製品</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ja-JP" altLang="en-US"/>
              <a:t>新製品の重要性</a:t>
            </a:r>
          </a:p>
        </p:txBody>
      </p:sp>
      <p:sp>
        <p:nvSpPr>
          <p:cNvPr id="43011" name="Rectangle 3"/>
          <p:cNvSpPr>
            <a:spLocks noGrp="1" noChangeArrowheads="1"/>
          </p:cNvSpPr>
          <p:nvPr>
            <p:ph type="body" idx="1"/>
          </p:nvPr>
        </p:nvSpPr>
        <p:spPr>
          <a:xfrm>
            <a:off x="457200" y="1600200"/>
            <a:ext cx="8229600" cy="4876800"/>
          </a:xfrm>
        </p:spPr>
        <p:txBody>
          <a:bodyPr/>
          <a:lstStyle/>
          <a:p>
            <a:pPr>
              <a:lnSpc>
                <a:spcPct val="90000"/>
              </a:lnSpc>
            </a:pPr>
            <a:r>
              <a:rPr lang="en-US" altLang="ja-JP" sz="2400" dirty="0" err="1"/>
              <a:t>Booz,Allen,and</a:t>
            </a:r>
            <a:r>
              <a:rPr lang="en-US" altLang="ja-JP" sz="2400" dirty="0"/>
              <a:t> Hamilton</a:t>
            </a:r>
            <a:r>
              <a:rPr lang="ja-JP" altLang="en-US" sz="2400" dirty="0"/>
              <a:t>社（</a:t>
            </a:r>
            <a:r>
              <a:rPr lang="en-US" altLang="ja-JP" sz="2400" dirty="0"/>
              <a:t>1982</a:t>
            </a:r>
            <a:r>
              <a:rPr lang="ja-JP" altLang="en-US" sz="2400" dirty="0"/>
              <a:t>）</a:t>
            </a:r>
          </a:p>
          <a:p>
            <a:pPr lvl="1">
              <a:lnSpc>
                <a:spcPct val="90000"/>
              </a:lnSpc>
            </a:pPr>
            <a:endParaRPr lang="ja-JP" altLang="en-US" sz="2000" dirty="0"/>
          </a:p>
          <a:p>
            <a:pPr lvl="1">
              <a:lnSpc>
                <a:spcPct val="90000"/>
              </a:lnSpc>
              <a:buFontTx/>
              <a:buNone/>
            </a:pPr>
            <a:r>
              <a:rPr lang="ja-JP" altLang="en-US" sz="2000" dirty="0"/>
              <a:t>最近</a:t>
            </a:r>
            <a:r>
              <a:rPr lang="en-US" altLang="ja-JP" sz="2000" dirty="0" smtClean="0"/>
              <a:t>5</a:t>
            </a:r>
            <a:r>
              <a:rPr lang="ja-JP" altLang="en-US" sz="2000" dirty="0" smtClean="0"/>
              <a:t>年間の</a:t>
            </a:r>
            <a:r>
              <a:rPr lang="ja-JP" altLang="en-US" sz="2000" dirty="0"/>
              <a:t>企業の成長の２８％は新製品からもたらされた</a:t>
            </a:r>
            <a:r>
              <a:rPr lang="ja-JP" altLang="en-US" sz="2000" dirty="0" smtClean="0"/>
              <a:t>。</a:t>
            </a:r>
            <a:endParaRPr lang="en-US" altLang="ja-JP" sz="2000" dirty="0" smtClean="0"/>
          </a:p>
          <a:p>
            <a:pPr lvl="1">
              <a:lnSpc>
                <a:spcPct val="90000"/>
              </a:lnSpc>
              <a:buFontTx/>
              <a:buNone/>
            </a:pPr>
            <a:r>
              <a:rPr lang="ja-JP" altLang="en-US" sz="2000" dirty="0" smtClean="0"/>
              <a:t>（</a:t>
            </a:r>
            <a:r>
              <a:rPr lang="ja-JP" altLang="en-US" sz="2000" dirty="0"/>
              <a:t>産業財６０％、耐久財２０％、非耐久財２０％</a:t>
            </a:r>
            <a:r>
              <a:rPr lang="ja-JP" altLang="en-US" sz="2000" dirty="0" smtClean="0"/>
              <a:t>）</a:t>
            </a:r>
            <a:endParaRPr lang="en-US" altLang="ja-JP" sz="2000" dirty="0" smtClean="0"/>
          </a:p>
          <a:p>
            <a:pPr lvl="1">
              <a:lnSpc>
                <a:spcPct val="90000"/>
              </a:lnSpc>
              <a:buFontTx/>
              <a:buNone/>
            </a:pPr>
            <a:endParaRPr lang="ja-JP" altLang="en-US" sz="2400" dirty="0"/>
          </a:p>
          <a:p>
            <a:pPr>
              <a:lnSpc>
                <a:spcPct val="90000"/>
              </a:lnSpc>
            </a:pPr>
            <a:r>
              <a:rPr lang="en-US" altLang="ja-JP" sz="2400" dirty="0" err="1"/>
              <a:t>Duerr</a:t>
            </a:r>
            <a:r>
              <a:rPr lang="en-US" altLang="ja-JP" sz="2400" dirty="0"/>
              <a:t>(1986)</a:t>
            </a:r>
          </a:p>
          <a:p>
            <a:pPr lvl="1">
              <a:lnSpc>
                <a:spcPct val="90000"/>
              </a:lnSpc>
            </a:pPr>
            <a:endParaRPr lang="en-US" altLang="ja-JP" sz="2000" dirty="0"/>
          </a:p>
          <a:p>
            <a:pPr lvl="1">
              <a:lnSpc>
                <a:spcPct val="90000"/>
              </a:lnSpc>
              <a:buFontTx/>
              <a:buNone/>
            </a:pPr>
            <a:r>
              <a:rPr lang="ja-JP" altLang="en-US" sz="2000" dirty="0"/>
              <a:t>１０年前以降導入された新製品は企業の収益の３５％をもたらしている。</a:t>
            </a:r>
          </a:p>
          <a:p>
            <a:pPr>
              <a:lnSpc>
                <a:spcPct val="90000"/>
              </a:lnSpc>
            </a:pPr>
            <a:endParaRPr lang="ja-JP" altLang="en-US" sz="2400" dirty="0"/>
          </a:p>
          <a:p>
            <a:pPr>
              <a:lnSpc>
                <a:spcPct val="90000"/>
              </a:lnSpc>
            </a:pPr>
            <a:r>
              <a:rPr lang="en-US" altLang="ja-JP" sz="2400" dirty="0" err="1"/>
              <a:t>Wind,Mahajan,and</a:t>
            </a:r>
            <a:r>
              <a:rPr lang="en-US" altLang="ja-JP" sz="2400" dirty="0"/>
              <a:t> </a:t>
            </a:r>
            <a:r>
              <a:rPr lang="en-US" altLang="ja-JP" sz="2400" dirty="0" err="1"/>
              <a:t>Bayless</a:t>
            </a:r>
            <a:r>
              <a:rPr lang="en-US" altLang="ja-JP" sz="2400" dirty="0"/>
              <a:t>(1990)</a:t>
            </a:r>
          </a:p>
          <a:p>
            <a:pPr lvl="1">
              <a:lnSpc>
                <a:spcPct val="90000"/>
              </a:lnSpc>
              <a:buFontTx/>
              <a:buNone/>
            </a:pPr>
            <a:endParaRPr lang="en-US" altLang="ja-JP" sz="2000" dirty="0"/>
          </a:p>
          <a:p>
            <a:pPr lvl="1">
              <a:lnSpc>
                <a:spcPct val="90000"/>
              </a:lnSpc>
              <a:buFontTx/>
              <a:buNone/>
            </a:pPr>
            <a:r>
              <a:rPr lang="ja-JP" altLang="en-US" sz="2000" dirty="0"/>
              <a:t>３年前以降導入された</a:t>
            </a:r>
            <a:r>
              <a:rPr lang="ja-JP" altLang="en-US" sz="2000" dirty="0" smtClean="0"/>
              <a:t>新製品は</a:t>
            </a:r>
            <a:r>
              <a:rPr lang="ja-JP" altLang="en-US" sz="2000" dirty="0"/>
              <a:t>全体の売上げの２５％を占めている。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ja-JP" altLang="en-US"/>
              <a:t>新製品開発戦略（続き）</a:t>
            </a:r>
          </a:p>
        </p:txBody>
      </p:sp>
      <p:sp>
        <p:nvSpPr>
          <p:cNvPr id="10243" name="Rectangle 3"/>
          <p:cNvSpPr>
            <a:spLocks noGrp="1" noChangeArrowheads="1"/>
          </p:cNvSpPr>
          <p:nvPr>
            <p:ph type="body" idx="1"/>
          </p:nvPr>
        </p:nvSpPr>
        <p:spPr/>
        <p:txBody>
          <a:bodyPr/>
          <a:lstStyle/>
          <a:p>
            <a:pPr>
              <a:lnSpc>
                <a:spcPct val="90000"/>
              </a:lnSpc>
            </a:pPr>
            <a:r>
              <a:rPr lang="ja-JP" altLang="en-US" sz="2400"/>
              <a:t>プロアクティブ戦略</a:t>
            </a:r>
          </a:p>
          <a:p>
            <a:pPr lvl="1">
              <a:lnSpc>
                <a:spcPct val="90000"/>
              </a:lnSpc>
            </a:pPr>
            <a:r>
              <a:rPr lang="ja-JP" altLang="en-US" sz="2000"/>
              <a:t>研究開発</a:t>
            </a:r>
          </a:p>
          <a:p>
            <a:pPr lvl="1">
              <a:lnSpc>
                <a:spcPct val="90000"/>
              </a:lnSpc>
            </a:pPr>
            <a:r>
              <a:rPr lang="ja-JP" altLang="en-US" sz="2000"/>
              <a:t>マーケティング</a:t>
            </a:r>
          </a:p>
          <a:p>
            <a:pPr lvl="1">
              <a:lnSpc>
                <a:spcPct val="90000"/>
              </a:lnSpc>
            </a:pPr>
            <a:r>
              <a:rPr lang="ja-JP" altLang="en-US" sz="2000"/>
              <a:t>企業家の戦略</a:t>
            </a:r>
          </a:p>
          <a:p>
            <a:pPr lvl="1">
              <a:lnSpc>
                <a:spcPct val="90000"/>
              </a:lnSpc>
            </a:pPr>
            <a:r>
              <a:rPr lang="ja-JP" altLang="en-US" sz="2000"/>
              <a:t>企業買収</a:t>
            </a:r>
          </a:p>
          <a:p>
            <a:pPr lvl="1">
              <a:lnSpc>
                <a:spcPct val="90000"/>
              </a:lnSpc>
            </a:pPr>
            <a:r>
              <a:rPr lang="ja-JP" altLang="en-US" sz="2000"/>
              <a:t>戦略的アライヤンス</a:t>
            </a:r>
          </a:p>
          <a:p>
            <a:pPr>
              <a:lnSpc>
                <a:spcPct val="90000"/>
              </a:lnSpc>
            </a:pPr>
            <a:endParaRPr lang="ja-JP" altLang="en-US" sz="2400"/>
          </a:p>
          <a:p>
            <a:pPr>
              <a:lnSpc>
                <a:spcPct val="90000"/>
              </a:lnSpc>
            </a:pPr>
            <a:r>
              <a:rPr lang="ja-JP" altLang="en-US" sz="2400"/>
              <a:t>リアクティブ戦略</a:t>
            </a:r>
          </a:p>
          <a:p>
            <a:pPr lvl="1">
              <a:lnSpc>
                <a:spcPct val="90000"/>
              </a:lnSpc>
            </a:pPr>
            <a:r>
              <a:rPr lang="ja-JP" altLang="en-US" sz="2000"/>
              <a:t>防御的</a:t>
            </a:r>
          </a:p>
          <a:p>
            <a:pPr lvl="1">
              <a:lnSpc>
                <a:spcPct val="90000"/>
              </a:lnSpc>
            </a:pPr>
            <a:r>
              <a:rPr lang="ja-JP" altLang="en-US" sz="2000"/>
              <a:t>模倣戦略</a:t>
            </a:r>
          </a:p>
          <a:p>
            <a:pPr lvl="1">
              <a:lnSpc>
                <a:spcPct val="90000"/>
              </a:lnSpc>
            </a:pPr>
            <a:r>
              <a:rPr lang="en-US" altLang="ja-JP" sz="2000"/>
              <a:t>Second-but-better</a:t>
            </a:r>
            <a:r>
              <a:rPr lang="ja-JP" altLang="en-US" sz="2000"/>
              <a:t>戦略</a:t>
            </a:r>
          </a:p>
          <a:p>
            <a:pPr lvl="1">
              <a:lnSpc>
                <a:spcPct val="90000"/>
              </a:lnSpc>
            </a:pPr>
            <a:r>
              <a:rPr lang="ja-JP" altLang="en-US" sz="2000"/>
              <a:t>反応的戦略</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8"/>
            <a:ext cx="8229600" cy="850106"/>
          </a:xfrm>
        </p:spPr>
        <p:txBody>
          <a:bodyPr/>
          <a:lstStyle/>
          <a:p>
            <a:r>
              <a:rPr lang="ja-JP" altLang="en-US" dirty="0"/>
              <a:t>戦略の決定要因</a:t>
            </a:r>
          </a:p>
        </p:txBody>
      </p:sp>
      <p:sp>
        <p:nvSpPr>
          <p:cNvPr id="47108" name="Text Box 4"/>
          <p:cNvSpPr txBox="1">
            <a:spLocks noChangeArrowheads="1"/>
          </p:cNvSpPr>
          <p:nvPr/>
        </p:nvSpPr>
        <p:spPr bwMode="auto">
          <a:xfrm>
            <a:off x="519336" y="1540768"/>
            <a:ext cx="2119313" cy="457200"/>
          </a:xfrm>
          <a:prstGeom prst="rect">
            <a:avLst/>
          </a:prstGeom>
          <a:noFill/>
          <a:ln w="9525">
            <a:noFill/>
            <a:miter lim="800000"/>
            <a:headEnd/>
            <a:tailEnd/>
          </a:ln>
          <a:effectLst/>
        </p:spPr>
        <p:txBody>
          <a:bodyPr wrap="none">
            <a:spAutoFit/>
          </a:bodyPr>
          <a:lstStyle/>
          <a:p>
            <a:r>
              <a:rPr lang="ja-JP" altLang="en-US" sz="2400"/>
              <a:t>１．成長の機会</a:t>
            </a:r>
          </a:p>
        </p:txBody>
      </p:sp>
      <p:graphicFrame>
        <p:nvGraphicFramePr>
          <p:cNvPr id="47120" name="Group 16"/>
          <p:cNvGraphicFramePr>
            <a:graphicFrameLocks noGrp="1"/>
          </p:cNvGraphicFramePr>
          <p:nvPr>
            <p:ph idx="1"/>
          </p:nvPr>
        </p:nvGraphicFramePr>
        <p:xfrm>
          <a:off x="2195736" y="3140968"/>
          <a:ext cx="5410200" cy="1600200"/>
        </p:xfrm>
        <a:graphic>
          <a:graphicData uri="http://schemas.openxmlformats.org/drawingml/2006/table">
            <a:tbl>
              <a:tblPr/>
              <a:tblGrid>
                <a:gridCol w="2705100"/>
                <a:gridCol w="2705100"/>
              </a:tblGrid>
              <a:tr h="800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smtClean="0">
                          <a:ln>
                            <a:noFill/>
                          </a:ln>
                          <a:solidFill>
                            <a:schemeClr val="tx1"/>
                          </a:solidFill>
                          <a:effectLst/>
                          <a:latin typeface="Arial" charset="0"/>
                          <a:ea typeface="ＭＳ Ｐゴシック" charset="-128"/>
                        </a:rPr>
                        <a:t>１．市場浸透戦略</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smtClean="0">
                          <a:ln>
                            <a:noFill/>
                          </a:ln>
                          <a:solidFill>
                            <a:schemeClr val="tx1"/>
                          </a:solidFill>
                          <a:effectLst/>
                          <a:latin typeface="Arial" charset="0"/>
                          <a:ea typeface="ＭＳ Ｐゴシック" charset="-128"/>
                        </a:rPr>
                        <a:t>３．新製品開発戦略</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0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smtClean="0">
                          <a:ln>
                            <a:noFill/>
                          </a:ln>
                          <a:solidFill>
                            <a:schemeClr val="tx1"/>
                          </a:solidFill>
                          <a:effectLst/>
                          <a:latin typeface="Arial" charset="0"/>
                          <a:ea typeface="ＭＳ Ｐゴシック" charset="-128"/>
                        </a:rPr>
                        <a:t>２．新市場開拓戦略</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2000" b="0" i="0" u="none" strike="noStrike" cap="none" normalizeH="0" baseline="0" smtClean="0">
                          <a:ln>
                            <a:noFill/>
                          </a:ln>
                          <a:solidFill>
                            <a:schemeClr val="tx1"/>
                          </a:solidFill>
                          <a:effectLst/>
                          <a:latin typeface="Arial" charset="0"/>
                          <a:ea typeface="ＭＳ Ｐゴシック" charset="-128"/>
                        </a:rPr>
                        <a:t>４．多角化戦略</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7122" name="Text Box 18"/>
          <p:cNvSpPr txBox="1">
            <a:spLocks noChangeArrowheads="1"/>
          </p:cNvSpPr>
          <p:nvPr/>
        </p:nvSpPr>
        <p:spPr bwMode="auto">
          <a:xfrm>
            <a:off x="3110136" y="2607568"/>
            <a:ext cx="1098550" cy="366713"/>
          </a:xfrm>
          <a:prstGeom prst="rect">
            <a:avLst/>
          </a:prstGeom>
          <a:noFill/>
          <a:ln w="9525">
            <a:noFill/>
            <a:miter lim="800000"/>
            <a:headEnd/>
            <a:tailEnd/>
          </a:ln>
          <a:effectLst/>
        </p:spPr>
        <p:txBody>
          <a:bodyPr wrap="none">
            <a:spAutoFit/>
          </a:bodyPr>
          <a:lstStyle/>
          <a:p>
            <a:r>
              <a:rPr lang="ja-JP" altLang="en-US"/>
              <a:t>既存製品</a:t>
            </a:r>
          </a:p>
        </p:txBody>
      </p:sp>
      <p:sp>
        <p:nvSpPr>
          <p:cNvPr id="47123" name="Text Box 19"/>
          <p:cNvSpPr txBox="1">
            <a:spLocks noChangeArrowheads="1"/>
          </p:cNvSpPr>
          <p:nvPr/>
        </p:nvSpPr>
        <p:spPr bwMode="auto">
          <a:xfrm>
            <a:off x="5777136" y="2607568"/>
            <a:ext cx="1260475" cy="366713"/>
          </a:xfrm>
          <a:prstGeom prst="rect">
            <a:avLst/>
          </a:prstGeom>
          <a:noFill/>
          <a:ln w="9525">
            <a:noFill/>
            <a:miter lim="800000"/>
            <a:headEnd/>
            <a:tailEnd/>
          </a:ln>
          <a:effectLst/>
        </p:spPr>
        <p:txBody>
          <a:bodyPr wrap="none">
            <a:spAutoFit/>
          </a:bodyPr>
          <a:lstStyle/>
          <a:p>
            <a:r>
              <a:rPr lang="ja-JP" altLang="en-US"/>
              <a:t>新しい製品</a:t>
            </a:r>
          </a:p>
        </p:txBody>
      </p:sp>
      <p:sp>
        <p:nvSpPr>
          <p:cNvPr id="47124" name="Text Box 20"/>
          <p:cNvSpPr txBox="1">
            <a:spLocks noChangeArrowheads="1"/>
          </p:cNvSpPr>
          <p:nvPr/>
        </p:nvSpPr>
        <p:spPr bwMode="auto">
          <a:xfrm>
            <a:off x="976536" y="3445768"/>
            <a:ext cx="1098550" cy="366713"/>
          </a:xfrm>
          <a:prstGeom prst="rect">
            <a:avLst/>
          </a:prstGeom>
          <a:noFill/>
          <a:ln w="9525">
            <a:noFill/>
            <a:miter lim="800000"/>
            <a:headEnd/>
            <a:tailEnd/>
          </a:ln>
          <a:effectLst/>
        </p:spPr>
        <p:txBody>
          <a:bodyPr wrap="none">
            <a:spAutoFit/>
          </a:bodyPr>
          <a:lstStyle/>
          <a:p>
            <a:r>
              <a:rPr lang="ja-JP" altLang="en-US"/>
              <a:t>既存市場</a:t>
            </a:r>
          </a:p>
        </p:txBody>
      </p:sp>
      <p:sp>
        <p:nvSpPr>
          <p:cNvPr id="47125" name="Text Box 21"/>
          <p:cNvSpPr txBox="1">
            <a:spLocks noChangeArrowheads="1"/>
          </p:cNvSpPr>
          <p:nvPr/>
        </p:nvSpPr>
        <p:spPr bwMode="auto">
          <a:xfrm>
            <a:off x="824136" y="4207768"/>
            <a:ext cx="1260475" cy="366713"/>
          </a:xfrm>
          <a:prstGeom prst="rect">
            <a:avLst/>
          </a:prstGeom>
          <a:noFill/>
          <a:ln w="9525">
            <a:noFill/>
            <a:miter lim="800000"/>
            <a:headEnd/>
            <a:tailEnd/>
          </a:ln>
          <a:effectLst/>
        </p:spPr>
        <p:txBody>
          <a:bodyPr wrap="none">
            <a:spAutoFit/>
          </a:bodyPr>
          <a:lstStyle/>
          <a:p>
            <a:r>
              <a:rPr lang="ja-JP" altLang="en-US"/>
              <a:t>新しい市場</a:t>
            </a:r>
          </a:p>
        </p:txBody>
      </p:sp>
      <p:sp>
        <p:nvSpPr>
          <p:cNvPr id="47126" name="Text Box 22"/>
          <p:cNvSpPr txBox="1">
            <a:spLocks noChangeArrowheads="1"/>
          </p:cNvSpPr>
          <p:nvPr/>
        </p:nvSpPr>
        <p:spPr bwMode="auto">
          <a:xfrm>
            <a:off x="3033936" y="5198368"/>
            <a:ext cx="3730625" cy="366713"/>
          </a:xfrm>
          <a:prstGeom prst="rect">
            <a:avLst/>
          </a:prstGeom>
          <a:noFill/>
          <a:ln w="9525">
            <a:noFill/>
            <a:miter lim="800000"/>
            <a:headEnd/>
            <a:tailEnd/>
          </a:ln>
          <a:effectLst/>
        </p:spPr>
        <p:txBody>
          <a:bodyPr wrap="none">
            <a:spAutoFit/>
          </a:bodyPr>
          <a:lstStyle/>
          <a:p>
            <a:r>
              <a:rPr lang="ja-JP" altLang="en-US"/>
              <a:t>市場機会マトリックス（アンゾフ </a:t>
            </a:r>
            <a:r>
              <a:rPr lang="en-US" altLang="ja-JP"/>
              <a:t>1957)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ja-JP" altLang="en-US"/>
              <a:t>戦略の決定要因（続き）</a:t>
            </a:r>
          </a:p>
        </p:txBody>
      </p:sp>
      <p:sp>
        <p:nvSpPr>
          <p:cNvPr id="49156" name="Text Box 4"/>
          <p:cNvSpPr txBox="1">
            <a:spLocks noChangeArrowheads="1"/>
          </p:cNvSpPr>
          <p:nvPr/>
        </p:nvSpPr>
        <p:spPr bwMode="auto">
          <a:xfrm>
            <a:off x="683568" y="1765920"/>
            <a:ext cx="6577013" cy="457200"/>
          </a:xfrm>
          <a:prstGeom prst="rect">
            <a:avLst/>
          </a:prstGeom>
          <a:noFill/>
          <a:ln w="9525">
            <a:noFill/>
            <a:miter lim="800000"/>
            <a:headEnd/>
            <a:tailEnd/>
          </a:ln>
          <a:effectLst/>
        </p:spPr>
        <p:txBody>
          <a:bodyPr wrap="none">
            <a:spAutoFit/>
          </a:bodyPr>
          <a:lstStyle/>
          <a:p>
            <a:r>
              <a:rPr lang="ja-JP" altLang="en-US" sz="2400" dirty="0"/>
              <a:t>２．イノベーションの保護（特許の取得可能性など）</a:t>
            </a:r>
          </a:p>
        </p:txBody>
      </p:sp>
      <p:sp>
        <p:nvSpPr>
          <p:cNvPr id="49158" name="Text Box 6"/>
          <p:cNvSpPr txBox="1">
            <a:spLocks noChangeArrowheads="1"/>
          </p:cNvSpPr>
          <p:nvPr/>
        </p:nvSpPr>
        <p:spPr bwMode="auto">
          <a:xfrm>
            <a:off x="683568" y="2680320"/>
            <a:ext cx="5065713" cy="457200"/>
          </a:xfrm>
          <a:prstGeom prst="rect">
            <a:avLst/>
          </a:prstGeom>
          <a:noFill/>
          <a:ln w="9525">
            <a:noFill/>
            <a:miter lim="800000"/>
            <a:headEnd/>
            <a:tailEnd/>
          </a:ln>
          <a:effectLst/>
        </p:spPr>
        <p:txBody>
          <a:bodyPr wrap="none">
            <a:spAutoFit/>
          </a:bodyPr>
          <a:lstStyle/>
          <a:p>
            <a:r>
              <a:rPr lang="ja-JP" altLang="en-US" sz="2400"/>
              <a:t>３．市場規模（規模の経済、経験効果）</a:t>
            </a:r>
          </a:p>
        </p:txBody>
      </p:sp>
      <p:sp>
        <p:nvSpPr>
          <p:cNvPr id="49159" name="Text Box 7"/>
          <p:cNvSpPr txBox="1">
            <a:spLocks noChangeArrowheads="1"/>
          </p:cNvSpPr>
          <p:nvPr/>
        </p:nvSpPr>
        <p:spPr bwMode="auto">
          <a:xfrm>
            <a:off x="683568" y="3594720"/>
            <a:ext cx="5949950" cy="457200"/>
          </a:xfrm>
          <a:prstGeom prst="rect">
            <a:avLst/>
          </a:prstGeom>
          <a:noFill/>
          <a:ln w="9525">
            <a:noFill/>
            <a:miter lim="800000"/>
            <a:headEnd/>
            <a:tailEnd/>
          </a:ln>
          <a:effectLst/>
        </p:spPr>
        <p:txBody>
          <a:bodyPr wrap="none">
            <a:spAutoFit/>
          </a:bodyPr>
          <a:lstStyle/>
          <a:p>
            <a:r>
              <a:rPr lang="ja-JP" altLang="en-US" sz="2400"/>
              <a:t>４．競争環境（模倣の早さ、参入のコストなど）</a:t>
            </a:r>
          </a:p>
        </p:txBody>
      </p:sp>
      <p:sp>
        <p:nvSpPr>
          <p:cNvPr id="49160" name="Text Box 8"/>
          <p:cNvSpPr txBox="1">
            <a:spLocks noChangeArrowheads="1"/>
          </p:cNvSpPr>
          <p:nvPr/>
        </p:nvSpPr>
        <p:spPr bwMode="auto">
          <a:xfrm>
            <a:off x="683568" y="4509120"/>
            <a:ext cx="3528530" cy="461665"/>
          </a:xfrm>
          <a:prstGeom prst="rect">
            <a:avLst/>
          </a:prstGeom>
          <a:noFill/>
          <a:ln w="9525">
            <a:noFill/>
            <a:miter lim="800000"/>
            <a:headEnd/>
            <a:tailEnd/>
          </a:ln>
          <a:effectLst/>
        </p:spPr>
        <p:txBody>
          <a:bodyPr wrap="none">
            <a:spAutoFit/>
          </a:bodyPr>
          <a:lstStyle/>
          <a:p>
            <a:r>
              <a:rPr lang="ja-JP" altLang="en-US" sz="2400" dirty="0"/>
              <a:t>５</a:t>
            </a:r>
            <a:r>
              <a:rPr lang="ja-JP" altLang="en-US" sz="2400" dirty="0" smtClean="0"/>
              <a:t>．流通チャンネルの確保</a:t>
            </a:r>
            <a:endParaRPr lang="ja-JP" alt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ja-JP" altLang="en-US" sz="3600"/>
              <a:t>新製品開発の戦略、成功率、貢献度</a:t>
            </a:r>
          </a:p>
        </p:txBody>
      </p:sp>
      <p:sp>
        <p:nvSpPr>
          <p:cNvPr id="51204" name="Line 4"/>
          <p:cNvSpPr>
            <a:spLocks noChangeShapeType="1"/>
          </p:cNvSpPr>
          <p:nvPr/>
        </p:nvSpPr>
        <p:spPr bwMode="auto">
          <a:xfrm>
            <a:off x="3851920" y="1772816"/>
            <a:ext cx="0" cy="3886200"/>
          </a:xfrm>
          <a:prstGeom prst="line">
            <a:avLst/>
          </a:prstGeom>
          <a:noFill/>
          <a:ln w="19050">
            <a:solidFill>
              <a:schemeClr val="tx1"/>
            </a:solidFill>
            <a:round/>
            <a:headEnd/>
            <a:tailEnd/>
          </a:ln>
          <a:effectLst/>
        </p:spPr>
        <p:txBody>
          <a:bodyPr/>
          <a:lstStyle/>
          <a:p>
            <a:endParaRPr lang="ja-JP" altLang="en-US"/>
          </a:p>
        </p:txBody>
      </p:sp>
      <p:sp>
        <p:nvSpPr>
          <p:cNvPr id="51205" name="Line 5"/>
          <p:cNvSpPr>
            <a:spLocks noChangeShapeType="1"/>
          </p:cNvSpPr>
          <p:nvPr/>
        </p:nvSpPr>
        <p:spPr bwMode="auto">
          <a:xfrm>
            <a:off x="880120" y="3677816"/>
            <a:ext cx="6172200" cy="0"/>
          </a:xfrm>
          <a:prstGeom prst="line">
            <a:avLst/>
          </a:prstGeom>
          <a:noFill/>
          <a:ln w="19050">
            <a:solidFill>
              <a:schemeClr val="tx1"/>
            </a:solidFill>
            <a:round/>
            <a:headEnd/>
            <a:tailEnd/>
          </a:ln>
          <a:effectLst/>
        </p:spPr>
        <p:txBody>
          <a:bodyPr/>
          <a:lstStyle/>
          <a:p>
            <a:endParaRPr lang="ja-JP" altLang="en-US"/>
          </a:p>
        </p:txBody>
      </p:sp>
      <p:sp>
        <p:nvSpPr>
          <p:cNvPr id="51206" name="Text Box 6"/>
          <p:cNvSpPr txBox="1">
            <a:spLocks noChangeArrowheads="1"/>
          </p:cNvSpPr>
          <p:nvPr/>
        </p:nvSpPr>
        <p:spPr bwMode="auto">
          <a:xfrm>
            <a:off x="3836045" y="1620416"/>
            <a:ext cx="717550" cy="304800"/>
          </a:xfrm>
          <a:prstGeom prst="rect">
            <a:avLst/>
          </a:prstGeom>
          <a:noFill/>
          <a:ln w="9525">
            <a:noFill/>
            <a:miter lim="800000"/>
            <a:headEnd/>
            <a:tailEnd/>
          </a:ln>
          <a:effectLst/>
        </p:spPr>
        <p:txBody>
          <a:bodyPr wrap="none">
            <a:spAutoFit/>
          </a:bodyPr>
          <a:lstStyle/>
          <a:p>
            <a:r>
              <a:rPr lang="ja-JP" altLang="en-US" sz="1400"/>
              <a:t>成功率</a:t>
            </a:r>
          </a:p>
        </p:txBody>
      </p:sp>
      <p:sp>
        <p:nvSpPr>
          <p:cNvPr id="51207" name="Text Box 7"/>
          <p:cNvSpPr txBox="1">
            <a:spLocks noChangeArrowheads="1"/>
          </p:cNvSpPr>
          <p:nvPr/>
        </p:nvSpPr>
        <p:spPr bwMode="auto">
          <a:xfrm>
            <a:off x="6595120" y="3754016"/>
            <a:ext cx="1425575" cy="517525"/>
          </a:xfrm>
          <a:prstGeom prst="rect">
            <a:avLst/>
          </a:prstGeom>
          <a:noFill/>
          <a:ln w="9525">
            <a:noFill/>
            <a:miter lim="800000"/>
            <a:headEnd/>
            <a:tailEnd/>
          </a:ln>
          <a:effectLst/>
        </p:spPr>
        <p:txBody>
          <a:bodyPr wrap="none">
            <a:spAutoFit/>
          </a:bodyPr>
          <a:lstStyle/>
          <a:p>
            <a:r>
              <a:rPr lang="ja-JP" altLang="en-US" sz="1400"/>
              <a:t>新製品の売上げ</a:t>
            </a:r>
          </a:p>
          <a:p>
            <a:r>
              <a:rPr lang="ja-JP" altLang="en-US" sz="1400"/>
              <a:t>の割合</a:t>
            </a:r>
          </a:p>
        </p:txBody>
      </p:sp>
      <p:sp>
        <p:nvSpPr>
          <p:cNvPr id="51208" name="Oval 8"/>
          <p:cNvSpPr>
            <a:spLocks noChangeArrowheads="1"/>
          </p:cNvSpPr>
          <p:nvPr/>
        </p:nvSpPr>
        <p:spPr bwMode="auto">
          <a:xfrm>
            <a:off x="5528320" y="2230016"/>
            <a:ext cx="76200" cy="76200"/>
          </a:xfrm>
          <a:prstGeom prst="ellipse">
            <a:avLst/>
          </a:prstGeom>
          <a:solidFill>
            <a:schemeClr val="tx1"/>
          </a:solidFill>
          <a:ln w="9525">
            <a:solidFill>
              <a:schemeClr val="tx1"/>
            </a:solidFill>
            <a:round/>
            <a:headEnd/>
            <a:tailEnd/>
          </a:ln>
          <a:effectLst/>
        </p:spPr>
        <p:txBody>
          <a:bodyPr wrap="none" anchor="ctr"/>
          <a:lstStyle/>
          <a:p>
            <a:endParaRPr lang="ja-JP" altLang="en-US"/>
          </a:p>
        </p:txBody>
      </p:sp>
      <p:sp>
        <p:nvSpPr>
          <p:cNvPr id="51209" name="Oval 9"/>
          <p:cNvSpPr>
            <a:spLocks noChangeArrowheads="1"/>
          </p:cNvSpPr>
          <p:nvPr/>
        </p:nvSpPr>
        <p:spPr bwMode="auto">
          <a:xfrm>
            <a:off x="4004320" y="5430416"/>
            <a:ext cx="76200" cy="76200"/>
          </a:xfrm>
          <a:prstGeom prst="ellipse">
            <a:avLst/>
          </a:prstGeom>
          <a:solidFill>
            <a:schemeClr val="tx1"/>
          </a:solidFill>
          <a:ln w="9525">
            <a:solidFill>
              <a:schemeClr val="tx1"/>
            </a:solidFill>
            <a:round/>
            <a:headEnd/>
            <a:tailEnd/>
          </a:ln>
          <a:effectLst/>
        </p:spPr>
        <p:txBody>
          <a:bodyPr wrap="none" anchor="ctr"/>
          <a:lstStyle/>
          <a:p>
            <a:endParaRPr lang="ja-JP" altLang="en-US"/>
          </a:p>
        </p:txBody>
      </p:sp>
      <p:sp>
        <p:nvSpPr>
          <p:cNvPr id="51210" name="Oval 10"/>
          <p:cNvSpPr>
            <a:spLocks noChangeArrowheads="1"/>
          </p:cNvSpPr>
          <p:nvPr/>
        </p:nvSpPr>
        <p:spPr bwMode="auto">
          <a:xfrm>
            <a:off x="1261120" y="4135016"/>
            <a:ext cx="76200" cy="76200"/>
          </a:xfrm>
          <a:prstGeom prst="ellipse">
            <a:avLst/>
          </a:prstGeom>
          <a:solidFill>
            <a:schemeClr val="tx1"/>
          </a:solidFill>
          <a:ln w="9525">
            <a:solidFill>
              <a:schemeClr val="tx1"/>
            </a:solidFill>
            <a:round/>
            <a:headEnd/>
            <a:tailEnd/>
          </a:ln>
          <a:effectLst/>
        </p:spPr>
        <p:txBody>
          <a:bodyPr wrap="none" anchor="ctr"/>
          <a:lstStyle/>
          <a:p>
            <a:endParaRPr lang="ja-JP" altLang="en-US"/>
          </a:p>
        </p:txBody>
      </p:sp>
      <p:sp>
        <p:nvSpPr>
          <p:cNvPr id="51211" name="Oval 11"/>
          <p:cNvSpPr>
            <a:spLocks noChangeArrowheads="1"/>
          </p:cNvSpPr>
          <p:nvPr/>
        </p:nvSpPr>
        <p:spPr bwMode="auto">
          <a:xfrm>
            <a:off x="1261120" y="4973216"/>
            <a:ext cx="76200" cy="76200"/>
          </a:xfrm>
          <a:prstGeom prst="ellipse">
            <a:avLst/>
          </a:prstGeom>
          <a:solidFill>
            <a:schemeClr val="tx1"/>
          </a:solidFill>
          <a:ln w="9525">
            <a:solidFill>
              <a:schemeClr val="tx1"/>
            </a:solidFill>
            <a:round/>
            <a:headEnd/>
            <a:tailEnd/>
          </a:ln>
          <a:effectLst/>
        </p:spPr>
        <p:txBody>
          <a:bodyPr wrap="none" anchor="ctr"/>
          <a:lstStyle/>
          <a:p>
            <a:endParaRPr lang="ja-JP" altLang="en-US"/>
          </a:p>
        </p:txBody>
      </p:sp>
      <p:sp>
        <p:nvSpPr>
          <p:cNvPr id="51212" name="Oval 12"/>
          <p:cNvSpPr>
            <a:spLocks noChangeArrowheads="1"/>
          </p:cNvSpPr>
          <p:nvPr/>
        </p:nvSpPr>
        <p:spPr bwMode="auto">
          <a:xfrm>
            <a:off x="1946920" y="2458616"/>
            <a:ext cx="76200" cy="76200"/>
          </a:xfrm>
          <a:prstGeom prst="ellipse">
            <a:avLst/>
          </a:prstGeom>
          <a:solidFill>
            <a:schemeClr val="tx1"/>
          </a:solidFill>
          <a:ln w="9525">
            <a:solidFill>
              <a:schemeClr val="tx1"/>
            </a:solidFill>
            <a:round/>
            <a:headEnd/>
            <a:tailEnd/>
          </a:ln>
          <a:effectLst/>
        </p:spPr>
        <p:txBody>
          <a:bodyPr wrap="none" anchor="ctr"/>
          <a:lstStyle/>
          <a:p>
            <a:endParaRPr lang="ja-JP" altLang="en-US"/>
          </a:p>
        </p:txBody>
      </p:sp>
      <p:sp>
        <p:nvSpPr>
          <p:cNvPr id="51213" name="Text Box 13"/>
          <p:cNvSpPr txBox="1">
            <a:spLocks noChangeArrowheads="1"/>
          </p:cNvSpPr>
          <p:nvPr/>
        </p:nvSpPr>
        <p:spPr bwMode="auto">
          <a:xfrm>
            <a:off x="5604520" y="2153816"/>
            <a:ext cx="1766888" cy="517525"/>
          </a:xfrm>
          <a:prstGeom prst="rect">
            <a:avLst/>
          </a:prstGeom>
          <a:noFill/>
          <a:ln w="9525">
            <a:noFill/>
            <a:miter lim="800000"/>
            <a:headEnd/>
            <a:tailEnd/>
          </a:ln>
          <a:effectLst/>
        </p:spPr>
        <p:txBody>
          <a:bodyPr wrap="none">
            <a:spAutoFit/>
          </a:bodyPr>
          <a:lstStyle/>
          <a:p>
            <a:r>
              <a:rPr lang="ja-JP" altLang="en-US" sz="1400"/>
              <a:t>マーケティングと技術</a:t>
            </a:r>
          </a:p>
          <a:p>
            <a:r>
              <a:rPr lang="ja-JP" altLang="en-US" sz="1400"/>
              <a:t>の統合</a:t>
            </a:r>
          </a:p>
        </p:txBody>
      </p:sp>
      <p:sp>
        <p:nvSpPr>
          <p:cNvPr id="51214" name="Text Box 14"/>
          <p:cNvSpPr txBox="1">
            <a:spLocks noChangeArrowheads="1"/>
          </p:cNvSpPr>
          <p:nvPr/>
        </p:nvSpPr>
        <p:spPr bwMode="auto">
          <a:xfrm>
            <a:off x="4080520" y="5278016"/>
            <a:ext cx="1073150" cy="304800"/>
          </a:xfrm>
          <a:prstGeom prst="rect">
            <a:avLst/>
          </a:prstGeom>
          <a:noFill/>
          <a:ln w="9525">
            <a:noFill/>
            <a:miter lim="800000"/>
            <a:headEnd/>
            <a:tailEnd/>
          </a:ln>
          <a:effectLst/>
        </p:spPr>
        <p:txBody>
          <a:bodyPr wrap="none">
            <a:spAutoFit/>
          </a:bodyPr>
          <a:lstStyle/>
          <a:p>
            <a:r>
              <a:rPr lang="ja-JP" altLang="en-US" sz="1400"/>
              <a:t>技術主導型</a:t>
            </a:r>
          </a:p>
        </p:txBody>
      </p:sp>
      <p:sp>
        <p:nvSpPr>
          <p:cNvPr id="51216" name="Text Box 16"/>
          <p:cNvSpPr txBox="1">
            <a:spLocks noChangeArrowheads="1"/>
          </p:cNvSpPr>
          <p:nvPr/>
        </p:nvSpPr>
        <p:spPr bwMode="auto">
          <a:xfrm>
            <a:off x="2023120" y="2382416"/>
            <a:ext cx="1368425" cy="304800"/>
          </a:xfrm>
          <a:prstGeom prst="rect">
            <a:avLst/>
          </a:prstGeom>
          <a:noFill/>
          <a:ln w="9525">
            <a:noFill/>
            <a:miter lim="800000"/>
            <a:headEnd/>
            <a:tailEnd/>
          </a:ln>
          <a:effectLst/>
        </p:spPr>
        <p:txBody>
          <a:bodyPr wrap="none">
            <a:spAutoFit/>
          </a:bodyPr>
          <a:lstStyle/>
          <a:p>
            <a:r>
              <a:rPr lang="ja-JP" altLang="en-US" sz="1400"/>
              <a:t>低予算、保守的</a:t>
            </a:r>
          </a:p>
        </p:txBody>
      </p:sp>
      <p:sp>
        <p:nvSpPr>
          <p:cNvPr id="51217" name="Text Box 17"/>
          <p:cNvSpPr txBox="1">
            <a:spLocks noChangeArrowheads="1"/>
          </p:cNvSpPr>
          <p:nvPr/>
        </p:nvSpPr>
        <p:spPr bwMode="auto">
          <a:xfrm>
            <a:off x="1337320" y="3982616"/>
            <a:ext cx="1546225" cy="304800"/>
          </a:xfrm>
          <a:prstGeom prst="rect">
            <a:avLst/>
          </a:prstGeom>
          <a:noFill/>
          <a:ln w="9525">
            <a:noFill/>
            <a:miter lim="800000"/>
            <a:headEnd/>
            <a:tailEnd/>
          </a:ln>
          <a:effectLst/>
        </p:spPr>
        <p:txBody>
          <a:bodyPr wrap="none">
            <a:spAutoFit/>
          </a:bodyPr>
          <a:lstStyle/>
          <a:p>
            <a:r>
              <a:rPr lang="ja-JP" altLang="en-US" sz="1400"/>
              <a:t>高予算、散乱銃型</a:t>
            </a:r>
          </a:p>
        </p:txBody>
      </p:sp>
      <p:sp>
        <p:nvSpPr>
          <p:cNvPr id="51218" name="Text Box 18"/>
          <p:cNvSpPr txBox="1">
            <a:spLocks noChangeArrowheads="1"/>
          </p:cNvSpPr>
          <p:nvPr/>
        </p:nvSpPr>
        <p:spPr bwMode="auto">
          <a:xfrm>
            <a:off x="1413520" y="4897016"/>
            <a:ext cx="1392238" cy="517525"/>
          </a:xfrm>
          <a:prstGeom prst="rect">
            <a:avLst/>
          </a:prstGeom>
          <a:noFill/>
          <a:ln w="9525">
            <a:noFill/>
            <a:miter lim="800000"/>
            <a:headEnd/>
            <a:tailEnd/>
          </a:ln>
          <a:effectLst/>
        </p:spPr>
        <p:txBody>
          <a:bodyPr wrap="none">
            <a:spAutoFit/>
          </a:bodyPr>
          <a:lstStyle/>
          <a:p>
            <a:r>
              <a:rPr lang="ja-JP" altLang="en-US" sz="1400"/>
              <a:t>マーケティング、</a:t>
            </a:r>
          </a:p>
          <a:p>
            <a:r>
              <a:rPr lang="ja-JP" altLang="en-US" sz="1400"/>
              <a:t>技術力なし</a:t>
            </a:r>
          </a:p>
        </p:txBody>
      </p:sp>
      <p:sp>
        <p:nvSpPr>
          <p:cNvPr id="51219" name="Text Box 19"/>
          <p:cNvSpPr txBox="1">
            <a:spLocks noChangeArrowheads="1"/>
          </p:cNvSpPr>
          <p:nvPr/>
        </p:nvSpPr>
        <p:spPr bwMode="auto">
          <a:xfrm>
            <a:off x="539552" y="5949280"/>
            <a:ext cx="1657350" cy="366712"/>
          </a:xfrm>
          <a:prstGeom prst="rect">
            <a:avLst/>
          </a:prstGeom>
          <a:noFill/>
          <a:ln w="9525">
            <a:noFill/>
            <a:miter lim="800000"/>
            <a:headEnd/>
            <a:tailEnd/>
          </a:ln>
          <a:effectLst/>
        </p:spPr>
        <p:txBody>
          <a:bodyPr wrap="none">
            <a:spAutoFit/>
          </a:bodyPr>
          <a:lstStyle/>
          <a:p>
            <a:r>
              <a:rPr lang="en-US" altLang="ja-JP" dirty="0"/>
              <a:t>Cooper (1984)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ja-JP" altLang="en-US"/>
              <a:t>新製品開発コスト</a:t>
            </a:r>
          </a:p>
        </p:txBody>
      </p:sp>
      <p:graphicFrame>
        <p:nvGraphicFramePr>
          <p:cNvPr id="28849" name="Group 177"/>
          <p:cNvGraphicFramePr>
            <a:graphicFrameLocks noGrp="1"/>
          </p:cNvGraphicFramePr>
          <p:nvPr/>
        </p:nvGraphicFramePr>
        <p:xfrm>
          <a:off x="457200" y="1676400"/>
          <a:ext cx="8382000" cy="4645026"/>
        </p:xfrm>
        <a:graphic>
          <a:graphicData uri="http://schemas.openxmlformats.org/drawingml/2006/table">
            <a:tbl>
              <a:tblPr/>
              <a:tblGrid>
                <a:gridCol w="1676400"/>
                <a:gridCol w="1676400"/>
                <a:gridCol w="1676400"/>
                <a:gridCol w="1676400"/>
                <a:gridCol w="1676400"/>
              </a:tblGrid>
              <a:tr h="581025">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段階</a:t>
                      </a:r>
                    </a:p>
                  </a:txBody>
                  <a:tcPr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消費財（＄）</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産業財（＄）</a:t>
                      </a:r>
                    </a:p>
                  </a:txBody>
                  <a:tcPr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r>
              <a:tr h="579438">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平均</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コスト幅</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平均</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コスト幅</a:t>
                      </a:r>
                    </a:p>
                  </a:txBody>
                  <a:tcPr anchor="ctr" horzOverflow="overflow">
                    <a:lnL>
                      <a:noFill/>
                    </a:lnL>
                    <a:lnR w="28575"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機会の発見</a:t>
                      </a:r>
                    </a:p>
                  </a:txBody>
                  <a:tcPr anchor="ctr"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200</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100-500</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100</a:t>
                      </a: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0-200</a:t>
                      </a:r>
                    </a:p>
                  </a:txBody>
                  <a:tcPr anchor="ctr" horzOverflow="overflow">
                    <a:lnL>
                      <a:noFill/>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設計</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400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200-1,500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1,300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100-2,800</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テスト</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100-6,000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600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200-1,000</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5794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　開発コスト</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2,600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400-8,000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300-4,000</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導入</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10,000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5,000-50,000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2,700</a:t>
                      </a: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800-9,000</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r>
              <a:tr h="5810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800" b="0" i="0" u="none" strike="noStrike" cap="none" normalizeH="0" baseline="0" smtClean="0">
                          <a:ln>
                            <a:noFill/>
                          </a:ln>
                          <a:solidFill>
                            <a:schemeClr val="tx1"/>
                          </a:solidFill>
                          <a:effectLst/>
                          <a:latin typeface="Arial" charset="0"/>
                          <a:ea typeface="ＭＳ Ｐゴシック" charset="-128"/>
                        </a:rPr>
                        <a:t>　総コスト</a:t>
                      </a: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12,600</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6,300-68,000</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4,700</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800" b="0" i="0" u="none" strike="noStrike" cap="none" normalizeH="0" baseline="0" smtClean="0">
                          <a:ln>
                            <a:noFill/>
                          </a:ln>
                          <a:solidFill>
                            <a:schemeClr val="tx1"/>
                          </a:solidFill>
                          <a:effectLst/>
                          <a:latin typeface="Arial" charset="0"/>
                          <a:ea typeface="ＭＳ Ｐゴシック" charset="-128"/>
                        </a:rPr>
                        <a:t>1,100-13,000</a:t>
                      </a:r>
                    </a:p>
                  </a:txBody>
                  <a:tcPr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850" name="Line 178"/>
          <p:cNvSpPr>
            <a:spLocks noChangeShapeType="1"/>
          </p:cNvSpPr>
          <p:nvPr/>
        </p:nvSpPr>
        <p:spPr bwMode="auto">
          <a:xfrm>
            <a:off x="2743200" y="2209800"/>
            <a:ext cx="2286000" cy="0"/>
          </a:xfrm>
          <a:prstGeom prst="line">
            <a:avLst/>
          </a:prstGeom>
          <a:noFill/>
          <a:ln w="9525">
            <a:solidFill>
              <a:schemeClr val="tx1"/>
            </a:solidFill>
            <a:round/>
            <a:headEnd/>
            <a:tailEnd/>
          </a:ln>
          <a:effectLst/>
        </p:spPr>
        <p:txBody>
          <a:bodyPr/>
          <a:lstStyle/>
          <a:p>
            <a:endParaRPr lang="ja-JP" altLang="en-US"/>
          </a:p>
        </p:txBody>
      </p:sp>
      <p:sp>
        <p:nvSpPr>
          <p:cNvPr id="28851" name="Line 179"/>
          <p:cNvSpPr>
            <a:spLocks noChangeShapeType="1"/>
          </p:cNvSpPr>
          <p:nvPr/>
        </p:nvSpPr>
        <p:spPr bwMode="auto">
          <a:xfrm>
            <a:off x="6096000" y="2209800"/>
            <a:ext cx="2362200" cy="0"/>
          </a:xfrm>
          <a:prstGeom prst="line">
            <a:avLst/>
          </a:prstGeom>
          <a:noFill/>
          <a:ln w="9525">
            <a:solidFill>
              <a:schemeClr val="tx1"/>
            </a:solidFill>
            <a:round/>
            <a:headEnd/>
            <a:tailEnd/>
          </a:ln>
          <a:effectLst/>
        </p:spPr>
        <p:txBody>
          <a:bodyPr/>
          <a:lstStyle/>
          <a:p>
            <a:endParaRPr lang="ja-JP"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154</TotalTime>
  <Words>1117</Words>
  <Application>Microsoft Office PowerPoint</Application>
  <PresentationFormat>画面に合わせる (4:3)</PresentationFormat>
  <Paragraphs>283</Paragraphs>
  <Slides>21</Slides>
  <Notes>21</Notes>
  <HiddenSlides>0</HiddenSlides>
  <MMClips>0</MMClips>
  <ScaleCrop>false</ScaleCrop>
  <HeadingPairs>
    <vt:vector size="4" baseType="variant">
      <vt:variant>
        <vt:lpstr>テーマ</vt:lpstr>
      </vt:variant>
      <vt:variant>
        <vt:i4>1</vt:i4>
      </vt:variant>
      <vt:variant>
        <vt:lpstr>スライド タイトル</vt:lpstr>
      </vt:variant>
      <vt:variant>
        <vt:i4>21</vt:i4>
      </vt:variant>
    </vt:vector>
  </HeadingPairs>
  <TitlesOfParts>
    <vt:vector size="22" baseType="lpstr">
      <vt:lpstr>アース</vt:lpstr>
      <vt:lpstr>新製品の開発</vt:lpstr>
      <vt:lpstr>スライド 2</vt:lpstr>
      <vt:lpstr>「新製品」とは</vt:lpstr>
      <vt:lpstr>新製品の重要性</vt:lpstr>
      <vt:lpstr>新製品開発戦略（続き）</vt:lpstr>
      <vt:lpstr>戦略の決定要因</vt:lpstr>
      <vt:lpstr>戦略の決定要因（続き）</vt:lpstr>
      <vt:lpstr>新製品開発の戦略、成功率、貢献度</vt:lpstr>
      <vt:lpstr>新製品開発コスト</vt:lpstr>
      <vt:lpstr>新製品開発の期間</vt:lpstr>
      <vt:lpstr>開発のリスク</vt:lpstr>
      <vt:lpstr>スライド 12</vt:lpstr>
      <vt:lpstr>市場機会の魅力度</vt:lpstr>
      <vt:lpstr>アイデアの創出</vt:lpstr>
      <vt:lpstr>新製品の設計プロセス</vt:lpstr>
      <vt:lpstr>アイデアから製品コンセプトへ</vt:lpstr>
      <vt:lpstr>製品コンセプトの開発</vt:lpstr>
      <vt:lpstr>マーケティング戦略の立案</vt:lpstr>
      <vt:lpstr>プロトタイプの設計と生産</vt:lpstr>
      <vt:lpstr>製品テスト</vt:lpstr>
      <vt:lpstr>新製品の導入に関する意思決定</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新製品の開発</dc:title>
  <cp:lastModifiedBy> </cp:lastModifiedBy>
  <cp:revision>6</cp:revision>
  <dcterms:modified xsi:type="dcterms:W3CDTF">2013-11-20T02:48:26Z</dcterms:modified>
</cp:coreProperties>
</file>