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Default Extension="wav" ContentType="audio/wav"/>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tags/tag15.xml" ContentType="application/vnd.openxmlformats-officedocument.presentationml.tags+xml"/>
  <Default Extension="vml" ContentType="application/vnd.openxmlformats-officedocument.vmlDrawing"/>
  <Override PartName="/ppt/notesSlides/notesSlide6.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66" r:id="rId3"/>
    <p:sldId id="265" r:id="rId4"/>
    <p:sldId id="263" r:id="rId5"/>
    <p:sldId id="262" r:id="rId6"/>
    <p:sldId id="257" r:id="rId7"/>
    <p:sldId id="258" r:id="rId8"/>
    <p:sldId id="259" r:id="rId9"/>
    <p:sldId id="260" r:id="rId10"/>
    <p:sldId id="264" r:id="rId11"/>
    <p:sldId id="261" r:id="rId12"/>
    <p:sldId id="282"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21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7710B0-432F-4CED-A39C-B00AAD800B4E}" type="datetimeFigureOut">
              <a:rPr kumimoji="1" lang="ja-JP" altLang="en-US" smtClean="0"/>
              <a:pPr/>
              <a:t>2012/11/28</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DBE4FF-8BDC-4DAF-BABC-50E46B66C8FB}"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DBE4FF-8BDC-4DAF-BABC-50E46B66C8FB}"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DBE4FF-8BDC-4DAF-BABC-50E46B66C8FB}"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B11EBB2-8993-4950-B115-9714603C7B7C}" type="slidenum">
              <a:rPr lang="en-US" altLang="ja-JP" smtClean="0"/>
              <a:pPr/>
              <a:t>11</a:t>
            </a:fld>
            <a:endParaRPr lang="en-US" altLang="ja-JP"/>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A13ED8-4E39-452C-A3DA-6EF3DD3DCBA4}" type="slidenum">
              <a:rPr lang="en-US" altLang="ja-JP"/>
              <a:pPr/>
              <a:t>13</a:t>
            </a:fld>
            <a:endParaRPr lang="en-US" altLang="ja-JP"/>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2000F7-C058-4F5C-8746-AE01ACEB1661}" type="slidenum">
              <a:rPr lang="en-US" altLang="ja-JP"/>
              <a:pPr/>
              <a:t>14</a:t>
            </a:fld>
            <a:endParaRPr lang="en-US" altLang="ja-JP"/>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DBE210-B155-4772-87C7-93B1F95588AE}" type="slidenum">
              <a:rPr lang="en-US" altLang="ja-JP"/>
              <a:pPr/>
              <a:t>15</a:t>
            </a:fld>
            <a:endParaRPr lang="en-US" altLang="ja-JP"/>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DB30F3-5781-4D4C-9EFF-8EABD6FF140A}" type="slidenum">
              <a:rPr lang="en-US" altLang="ja-JP"/>
              <a:pPr/>
              <a:t>16</a:t>
            </a:fld>
            <a:endParaRPr lang="en-US" altLang="ja-JP"/>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72EE78-41B1-4AF4-84AC-A9D8A03B31EE}" type="slidenum">
              <a:rPr lang="en-US" altLang="ja-JP"/>
              <a:pPr/>
              <a:t>17</a:t>
            </a:fld>
            <a:endParaRPr lang="en-US" altLang="ja-JP"/>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115A003-CA41-41C9-908F-0863223B2539}" type="slidenum">
              <a:rPr kumimoji="1" lang="ja-JP" altLang="en-US" smtClean="0"/>
              <a:pPr/>
              <a:t>18</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p:cNvSpPr>
            <a:spLocks noGrp="1" noRot="1" noChangeAspect="1" noTextEdit="1"/>
          </p:cNvSpPr>
          <p:nvPr>
            <p:ph type="sldImg"/>
          </p:nvPr>
        </p:nvSpPr>
        <p:spPr>
          <a:ln/>
        </p:spPr>
      </p:sp>
      <p:sp>
        <p:nvSpPr>
          <p:cNvPr id="28675" name="ノート プレースホルダ 2"/>
          <p:cNvSpPr>
            <a:spLocks noGrp="1"/>
          </p:cNvSpPr>
          <p:nvPr>
            <p:ph type="body" idx="1"/>
          </p:nvPr>
        </p:nvSpPr>
        <p:spPr>
          <a:noFill/>
          <a:ln/>
        </p:spPr>
        <p:txBody>
          <a:bodyPr/>
          <a:lstStyle/>
          <a:p>
            <a:endParaRPr lang="ja-JP" altLang="en-US" smtClean="0">
              <a:ea typeface="ＭＳ Ｐ明朝" charset="-128"/>
            </a:endParaRPr>
          </a:p>
        </p:txBody>
      </p:sp>
      <p:sp>
        <p:nvSpPr>
          <p:cNvPr id="28676" name="スライド番号プレースホルダ 3"/>
          <p:cNvSpPr>
            <a:spLocks noGrp="1"/>
          </p:cNvSpPr>
          <p:nvPr>
            <p:ph type="sldNum" sz="quarter" idx="5"/>
          </p:nvPr>
        </p:nvSpPr>
        <p:spPr>
          <a:noFill/>
        </p:spPr>
        <p:txBody>
          <a:bodyPr/>
          <a:lstStyle/>
          <a:p>
            <a:fld id="{63144A9F-797D-4306-8296-DD1D63A014B1}" type="slidenum">
              <a:rPr lang="en-US" altLang="ja-JP" smtClean="0">
                <a:ea typeface="ＭＳ Ｐゴシック" charset="-128"/>
              </a:rPr>
              <a:pPr/>
              <a:t>19</a:t>
            </a:fld>
            <a:endParaRPr lang="en-US" altLang="ja-JP" smtClean="0">
              <a:ea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a:ln/>
        </p:spPr>
      </p:sp>
      <p:sp>
        <p:nvSpPr>
          <p:cNvPr id="29699" name="ノート プレースホルダ 2"/>
          <p:cNvSpPr>
            <a:spLocks noGrp="1"/>
          </p:cNvSpPr>
          <p:nvPr>
            <p:ph type="body" idx="1"/>
          </p:nvPr>
        </p:nvSpPr>
        <p:spPr>
          <a:noFill/>
          <a:ln/>
        </p:spPr>
        <p:txBody>
          <a:bodyPr/>
          <a:lstStyle/>
          <a:p>
            <a:endParaRPr lang="ja-JP" altLang="en-US" smtClean="0">
              <a:ea typeface="ＭＳ Ｐ明朝" charset="-128"/>
            </a:endParaRPr>
          </a:p>
        </p:txBody>
      </p:sp>
      <p:sp>
        <p:nvSpPr>
          <p:cNvPr id="29700" name="スライド番号プレースホルダ 3"/>
          <p:cNvSpPr>
            <a:spLocks noGrp="1"/>
          </p:cNvSpPr>
          <p:nvPr>
            <p:ph type="sldNum" sz="quarter" idx="5"/>
          </p:nvPr>
        </p:nvSpPr>
        <p:spPr>
          <a:noFill/>
        </p:spPr>
        <p:txBody>
          <a:bodyPr/>
          <a:lstStyle/>
          <a:p>
            <a:fld id="{8EA22140-A016-4166-B0F4-BF7211A10AE4}" type="slidenum">
              <a:rPr lang="en-US" altLang="ja-JP" smtClean="0">
                <a:ea typeface="ＭＳ Ｐゴシック" charset="-128"/>
              </a:rPr>
              <a:pPr/>
              <a:t>20</a:t>
            </a:fld>
            <a:endParaRPr lang="en-US" altLang="ja-JP" smtClean="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DBE4FF-8BDC-4DAF-BABC-50E46B66C8FB}"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a:ln/>
        </p:spPr>
      </p:sp>
      <p:sp>
        <p:nvSpPr>
          <p:cNvPr id="30723" name="ノート プレースホルダ 2"/>
          <p:cNvSpPr>
            <a:spLocks noGrp="1"/>
          </p:cNvSpPr>
          <p:nvPr>
            <p:ph type="body" idx="1"/>
          </p:nvPr>
        </p:nvSpPr>
        <p:spPr>
          <a:noFill/>
          <a:ln/>
        </p:spPr>
        <p:txBody>
          <a:bodyPr/>
          <a:lstStyle/>
          <a:p>
            <a:endParaRPr lang="ja-JP" altLang="en-US" smtClean="0">
              <a:ea typeface="ＭＳ Ｐ明朝" charset="-128"/>
            </a:endParaRPr>
          </a:p>
        </p:txBody>
      </p:sp>
      <p:sp>
        <p:nvSpPr>
          <p:cNvPr id="30724" name="スライド番号プレースホルダ 3"/>
          <p:cNvSpPr>
            <a:spLocks noGrp="1"/>
          </p:cNvSpPr>
          <p:nvPr>
            <p:ph type="sldNum" sz="quarter" idx="5"/>
          </p:nvPr>
        </p:nvSpPr>
        <p:spPr>
          <a:noFill/>
        </p:spPr>
        <p:txBody>
          <a:bodyPr/>
          <a:lstStyle/>
          <a:p>
            <a:fld id="{0CE543CA-33A6-4DB1-853B-BBF091380770}" type="slidenum">
              <a:rPr lang="en-US" altLang="ja-JP" smtClean="0">
                <a:ea typeface="ＭＳ Ｐゴシック" charset="-128"/>
              </a:rPr>
              <a:pPr/>
              <a:t>21</a:t>
            </a:fld>
            <a:endParaRPr lang="en-US" altLang="ja-JP" smtClean="0">
              <a:ea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 1"/>
          <p:cNvSpPr>
            <a:spLocks noGrp="1" noRot="1" noChangeAspect="1" noTextEdit="1"/>
          </p:cNvSpPr>
          <p:nvPr>
            <p:ph type="sldImg"/>
          </p:nvPr>
        </p:nvSpPr>
        <p:spPr>
          <a:ln/>
        </p:spPr>
      </p:sp>
      <p:sp>
        <p:nvSpPr>
          <p:cNvPr id="31747" name="ノート プレースホルダ 2"/>
          <p:cNvSpPr>
            <a:spLocks noGrp="1"/>
          </p:cNvSpPr>
          <p:nvPr>
            <p:ph type="body" idx="1"/>
          </p:nvPr>
        </p:nvSpPr>
        <p:spPr>
          <a:noFill/>
          <a:ln/>
        </p:spPr>
        <p:txBody>
          <a:bodyPr/>
          <a:lstStyle/>
          <a:p>
            <a:endParaRPr lang="ja-JP" altLang="en-US" smtClean="0">
              <a:ea typeface="ＭＳ Ｐ明朝" charset="-128"/>
            </a:endParaRPr>
          </a:p>
        </p:txBody>
      </p:sp>
      <p:sp>
        <p:nvSpPr>
          <p:cNvPr id="31748" name="スライド番号プレースホルダ 3"/>
          <p:cNvSpPr>
            <a:spLocks noGrp="1"/>
          </p:cNvSpPr>
          <p:nvPr>
            <p:ph type="sldNum" sz="quarter" idx="5"/>
          </p:nvPr>
        </p:nvSpPr>
        <p:spPr>
          <a:noFill/>
        </p:spPr>
        <p:txBody>
          <a:bodyPr/>
          <a:lstStyle/>
          <a:p>
            <a:fld id="{1BE1FB8E-462A-4C28-95C7-C78350BD611E}" type="slidenum">
              <a:rPr lang="en-US" altLang="ja-JP" smtClean="0">
                <a:ea typeface="ＭＳ Ｐゴシック" charset="-128"/>
              </a:rPr>
              <a:pPr/>
              <a:t>22</a:t>
            </a:fld>
            <a:endParaRPr lang="en-US" altLang="ja-JP" smtClean="0">
              <a:ea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a:ln/>
        </p:spPr>
      </p:sp>
      <p:sp>
        <p:nvSpPr>
          <p:cNvPr id="32771" name="ノート プレースホルダ 2"/>
          <p:cNvSpPr>
            <a:spLocks noGrp="1"/>
          </p:cNvSpPr>
          <p:nvPr>
            <p:ph type="body" idx="1"/>
          </p:nvPr>
        </p:nvSpPr>
        <p:spPr>
          <a:noFill/>
          <a:ln/>
        </p:spPr>
        <p:txBody>
          <a:bodyPr/>
          <a:lstStyle/>
          <a:p>
            <a:endParaRPr lang="ja-JP" altLang="en-US" smtClean="0">
              <a:ea typeface="ＭＳ Ｐ明朝" charset="-128"/>
            </a:endParaRPr>
          </a:p>
        </p:txBody>
      </p:sp>
      <p:sp>
        <p:nvSpPr>
          <p:cNvPr id="32772" name="スライド番号プレースホルダ 3"/>
          <p:cNvSpPr>
            <a:spLocks noGrp="1"/>
          </p:cNvSpPr>
          <p:nvPr>
            <p:ph type="sldNum" sz="quarter" idx="5"/>
          </p:nvPr>
        </p:nvSpPr>
        <p:spPr>
          <a:noFill/>
        </p:spPr>
        <p:txBody>
          <a:bodyPr/>
          <a:lstStyle/>
          <a:p>
            <a:fld id="{B81E566B-ABE6-4E28-8BAD-AD7404649DE2}" type="slidenum">
              <a:rPr lang="en-US" altLang="ja-JP" smtClean="0">
                <a:ea typeface="ＭＳ Ｐゴシック" charset="-128"/>
              </a:rPr>
              <a:pPr/>
              <a:t>23</a:t>
            </a:fld>
            <a:endParaRPr lang="en-US" altLang="ja-JP" smtClean="0">
              <a:ea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C0979F2-4472-4B5D-B69D-C0C423C95B05}" type="slidenum">
              <a:rPr lang="en-US" altLang="ja-JP" smtClean="0">
                <a:ea typeface="ＭＳ Ｐゴシック" charset="-128"/>
              </a:rPr>
              <a:pPr/>
              <a:t>24</a:t>
            </a:fld>
            <a:endParaRPr lang="en-US" altLang="ja-JP" smtClean="0">
              <a:ea typeface="ＭＳ Ｐゴシック" charset="-128"/>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ja-JP" altLang="ja-JP" smtClean="0">
              <a:ea typeface="ＭＳ Ｐ明朝"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0D3D741-40E5-4A72-BD01-F366D30433DC}" type="slidenum">
              <a:rPr lang="en-US" altLang="ja-JP" smtClean="0">
                <a:ea typeface="ＭＳ Ｐゴシック" charset="-128"/>
              </a:rPr>
              <a:pPr/>
              <a:t>25</a:t>
            </a:fld>
            <a:endParaRPr lang="en-US" altLang="ja-JP" smtClean="0">
              <a:ea typeface="ＭＳ Ｐゴシック" charset="-128"/>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ja-JP" altLang="ja-JP" smtClean="0">
              <a:ea typeface="ＭＳ Ｐ明朝"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a:ln/>
        </p:spPr>
      </p:sp>
      <p:sp>
        <p:nvSpPr>
          <p:cNvPr id="30723" name="ノート プレースホルダ 2"/>
          <p:cNvSpPr>
            <a:spLocks noGrp="1"/>
          </p:cNvSpPr>
          <p:nvPr>
            <p:ph type="body" idx="1"/>
          </p:nvPr>
        </p:nvSpPr>
        <p:spPr>
          <a:noFill/>
          <a:ln/>
        </p:spPr>
        <p:txBody>
          <a:bodyPr/>
          <a:lstStyle/>
          <a:p>
            <a:endParaRPr lang="ja-JP" altLang="en-US" smtClean="0">
              <a:ea typeface="ＭＳ Ｐ明朝" charset="-128"/>
            </a:endParaRPr>
          </a:p>
        </p:txBody>
      </p:sp>
      <p:sp>
        <p:nvSpPr>
          <p:cNvPr id="30724" name="スライド番号プレースホルダ 3"/>
          <p:cNvSpPr>
            <a:spLocks noGrp="1"/>
          </p:cNvSpPr>
          <p:nvPr>
            <p:ph type="sldNum" sz="quarter" idx="5"/>
          </p:nvPr>
        </p:nvSpPr>
        <p:spPr>
          <a:noFill/>
        </p:spPr>
        <p:txBody>
          <a:bodyPr/>
          <a:lstStyle/>
          <a:p>
            <a:fld id="{0CE543CA-33A6-4DB1-853B-BBF091380770}" type="slidenum">
              <a:rPr lang="en-US" altLang="ja-JP" smtClean="0">
                <a:ea typeface="ＭＳ Ｐゴシック" charset="-128"/>
              </a:rPr>
              <a:pPr/>
              <a:t>26</a:t>
            </a:fld>
            <a:endParaRPr lang="en-US" altLang="ja-JP" smtClean="0">
              <a:ea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115A003-CA41-41C9-908F-0863223B2539}" type="slidenum">
              <a:rPr kumimoji="1" lang="ja-JP" altLang="en-US" smtClean="0"/>
              <a:pPr/>
              <a:t>27</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DBE4FF-8BDC-4DAF-BABC-50E46B66C8FB}" type="slidenum">
              <a:rPr kumimoji="1" lang="ja-JP" altLang="en-US" smtClean="0"/>
              <a:pPr/>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DBE4FF-8BDC-4DAF-BABC-50E46B66C8FB}"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DBE4FF-8BDC-4DAF-BABC-50E46B66C8FB}"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B11EBB2-8993-4950-B115-9714603C7B7C}" type="slidenum">
              <a:rPr lang="en-US" altLang="ja-JP" smtClean="0"/>
              <a:pPr/>
              <a:t>6</a:t>
            </a:fld>
            <a:endParaRPr lang="en-US" altLang="ja-JP"/>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B11EBB2-8993-4950-B115-9714603C7B7C}" type="slidenum">
              <a:rPr lang="en-US" altLang="ja-JP" smtClean="0"/>
              <a:pPr/>
              <a:t>7</a:t>
            </a:fld>
            <a:endParaRPr lang="en-US" altLang="ja-JP"/>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B11EBB2-8993-4950-B115-9714603C7B7C}" type="slidenum">
              <a:rPr lang="en-US" altLang="ja-JP" smtClean="0"/>
              <a:pPr/>
              <a:t>8</a:t>
            </a:fld>
            <a:endParaRPr lang="en-US" altLang="ja-JP"/>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B11EBB2-8993-4950-B115-9714603C7B7C}" type="slidenum">
              <a:rPr lang="en-US" altLang="ja-JP" smtClean="0"/>
              <a:pPr/>
              <a:t>9</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8" name="タイトル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ja-JP" altLang="en-US" smtClean="0"/>
              <a:t>マスタ タイトルの書式設定</a:t>
            </a:r>
            <a:endParaRPr kumimoji="0" lang="en-US"/>
          </a:p>
        </p:txBody>
      </p:sp>
      <p:sp>
        <p:nvSpPr>
          <p:cNvPr id="9" name="サブタイトル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28" name="日付プレースホルダ 27"/>
          <p:cNvSpPr>
            <a:spLocks noGrp="1"/>
          </p:cNvSpPr>
          <p:nvPr>
            <p:ph type="dt" sz="half" idx="10"/>
          </p:nvPr>
        </p:nvSpPr>
        <p:spPr>
          <a:xfrm>
            <a:off x="6400800" y="6355080"/>
            <a:ext cx="2286000" cy="365760"/>
          </a:xfrm>
        </p:spPr>
        <p:txBody>
          <a:bodyPr/>
          <a:lstStyle>
            <a:lvl1pPr>
              <a:defRPr sz="1400"/>
            </a:lvl1pPr>
          </a:lstStyle>
          <a:p>
            <a:fld id="{E90ED720-0104-4369-84BC-D37694168613}" type="datetimeFigureOut">
              <a:rPr kumimoji="1" lang="ja-JP" altLang="en-US" smtClean="0"/>
              <a:pPr/>
              <a:t>2012/11/28</a:t>
            </a:fld>
            <a:endParaRPr kumimoji="1" lang="ja-JP" altLang="en-US"/>
          </a:p>
        </p:txBody>
      </p:sp>
      <p:sp>
        <p:nvSpPr>
          <p:cNvPr id="17" name="フッター プレースホルダ 16"/>
          <p:cNvSpPr>
            <a:spLocks noGrp="1"/>
          </p:cNvSpPr>
          <p:nvPr>
            <p:ph type="ftr" sz="quarter" idx="11"/>
          </p:nvPr>
        </p:nvSpPr>
        <p:spPr>
          <a:xfrm>
            <a:off x="2898648" y="6355080"/>
            <a:ext cx="3474720" cy="365760"/>
          </a:xfrm>
        </p:spPr>
        <p:txBody>
          <a:bodyPr/>
          <a:lstStyle/>
          <a:p>
            <a:endParaRPr kumimoji="1" lang="ja-JP" altLang="en-US"/>
          </a:p>
        </p:txBody>
      </p:sp>
      <p:sp>
        <p:nvSpPr>
          <p:cNvPr id="29" name="スライド番号プレースホルダ 28"/>
          <p:cNvSpPr>
            <a:spLocks noGrp="1"/>
          </p:cNvSpPr>
          <p:nvPr>
            <p:ph type="sldNum" sz="quarter" idx="12"/>
          </p:nvPr>
        </p:nvSpPr>
        <p:spPr>
          <a:xfrm>
            <a:off x="1216152" y="6355080"/>
            <a:ext cx="1219200" cy="365760"/>
          </a:xfrm>
        </p:spPr>
        <p:txBody>
          <a:bodyPr/>
          <a:lstStyle/>
          <a:p>
            <a:fld id="{D2D8002D-B5B0-4BAC-B1F6-782DDCCE6D9C}" type="slidenum">
              <a:rPr kumimoji="1" lang="ja-JP" altLang="en-US" smtClean="0"/>
              <a:pPr/>
              <a:t>&lt;#&gt;</a:t>
            </a:fld>
            <a:endParaRPr kumimoji="1" lang="ja-JP" altLang="en-US"/>
          </a:p>
        </p:txBody>
      </p:sp>
      <p:sp>
        <p:nvSpPr>
          <p:cNvPr id="21" name="正方形/長方形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正方形/長方形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正方形/長方形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正方形/長方形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2012/11/28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2012/11/28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
        <p:nvSpPr>
          <p:cNvPr id="7" name="直線コネクタ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二等辺三角形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直線コネクタ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2012/11/28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
        <p:nvSpPr>
          <p:cNvPr id="8" name="コンテンツ プレースホルダ 7"/>
          <p:cNvSpPr>
            <a:spLocks noGrp="1"/>
          </p:cNvSpPr>
          <p:nvPr>
            <p:ph sz="quarter" idx="1"/>
          </p:nvPr>
        </p:nvSpPr>
        <p:spPr>
          <a:xfrm>
            <a:off x="457200" y="1219200"/>
            <a:ext cx="8229600" cy="493776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a:xfrm>
            <a:off x="6400800" y="6355080"/>
            <a:ext cx="2286000" cy="365760"/>
          </a:xfrm>
        </p:spPr>
        <p:txBody>
          <a:bodyPr/>
          <a:lstStyle/>
          <a:p>
            <a:fld id="{E90ED720-0104-4369-84BC-D37694168613}" type="datetimeFigureOut">
              <a:rPr kumimoji="1" lang="ja-JP" altLang="en-US" smtClean="0"/>
              <a:pPr/>
              <a:t>2012/11/28</a:t>
            </a:fld>
            <a:endParaRPr kumimoji="1" lang="ja-JP" altLang="en-US"/>
          </a:p>
        </p:txBody>
      </p:sp>
      <p:sp>
        <p:nvSpPr>
          <p:cNvPr id="5" name="フッター プレースホルダ 4"/>
          <p:cNvSpPr>
            <a:spLocks noGrp="1"/>
          </p:cNvSpPr>
          <p:nvPr>
            <p:ph type="ftr" sz="quarter" idx="11"/>
          </p:nvPr>
        </p:nvSpPr>
        <p:spPr>
          <a:xfrm>
            <a:off x="2898648" y="6355080"/>
            <a:ext cx="3474720" cy="365760"/>
          </a:xfrm>
        </p:spPr>
        <p:txBody>
          <a:bodyPr/>
          <a:lstStyle/>
          <a:p>
            <a:endParaRPr kumimoji="1" lang="ja-JP" altLang="en-US"/>
          </a:p>
        </p:txBody>
      </p:sp>
      <p:sp>
        <p:nvSpPr>
          <p:cNvPr id="6" name="スライド番号プレースホルダ 5"/>
          <p:cNvSpPr>
            <a:spLocks noGrp="1"/>
          </p:cNvSpPr>
          <p:nvPr>
            <p:ph type="sldNum" sz="quarter" idx="12"/>
          </p:nvPr>
        </p:nvSpPr>
        <p:spPr>
          <a:xfrm>
            <a:off x="1069848" y="6355080"/>
            <a:ext cx="1520952" cy="365760"/>
          </a:xfrm>
        </p:spPr>
        <p:txBody>
          <a:bodyPr/>
          <a:lstStyle/>
          <a:p>
            <a:fld id="{D2D8002D-B5B0-4BAC-B1F6-782DDCCE6D9C}" type="slidenum">
              <a:rPr kumimoji="1" lang="ja-JP" altLang="en-US" smtClean="0"/>
              <a:pPr/>
              <a:t>&lt;#&gt;</a:t>
            </a:fld>
            <a:endParaRPr kumimoji="1" lang="ja-JP" altLang="en-US"/>
          </a:p>
        </p:txBody>
      </p:sp>
      <p:sp>
        <p:nvSpPr>
          <p:cNvPr id="7" name="正方形/長方形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kumimoji="0" lang="ja-JP" altLang="en-US" smtClean="0"/>
              <a:t>マスタ タイトルの書式設定</a:t>
            </a:r>
            <a:endParaRPr kumimoji="0" 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2012/11/28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
        <p:nvSpPr>
          <p:cNvPr id="9" name="コンテンツ プレースホルダ 8"/>
          <p:cNvSpPr>
            <a:spLocks noGrp="1"/>
          </p:cNvSpPr>
          <p:nvPr>
            <p:ph sz="quarter" idx="1"/>
          </p:nvPr>
        </p:nvSpPr>
        <p:spPr>
          <a:xfrm>
            <a:off x="457200" y="1219200"/>
            <a:ext cx="4041648" cy="493776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 10"/>
          <p:cNvSpPr>
            <a:spLocks noGrp="1"/>
          </p:cNvSpPr>
          <p:nvPr>
            <p:ph sz="quarter" idx="2"/>
          </p:nvPr>
        </p:nvSpPr>
        <p:spPr>
          <a:xfrm>
            <a:off x="4632198" y="1216152"/>
            <a:ext cx="4041648" cy="493776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nchor="ctr"/>
          <a:lstStyle>
            <a:lvl1pPr>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4" name="テキスト プレースホルダ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pPr/>
              <a:t>2012/11/28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
        <p:nvSpPr>
          <p:cNvPr id="11" name="コンテンツ プレースホルダ 10"/>
          <p:cNvSpPr>
            <a:spLocks noGrp="1"/>
          </p:cNvSpPr>
          <p:nvPr>
            <p:ph sz="quarter" idx="2"/>
          </p:nvPr>
        </p:nvSpPr>
        <p:spPr>
          <a:xfrm>
            <a:off x="457200" y="2133600"/>
            <a:ext cx="4038600" cy="40386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 12"/>
          <p:cNvSpPr>
            <a:spLocks noGrp="1"/>
          </p:cNvSpPr>
          <p:nvPr>
            <p:ph sz="quarter" idx="4"/>
          </p:nvPr>
        </p:nvSpPr>
        <p:spPr>
          <a:xfrm>
            <a:off x="4648200" y="2133600"/>
            <a:ext cx="4038600" cy="40386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pPr/>
              <a:t>2012/11/28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pPr/>
              <a:t>2012/11/28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
        <p:nvSpPr>
          <p:cNvPr id="5" name="直線コネクタ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2012/11/28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直線コネクタ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コンテンツ プレースホルダ 11"/>
          <p:cNvSpPr>
            <a:spLocks noGrp="1"/>
          </p:cNvSpPr>
          <p:nvPr>
            <p:ph sz="quarter" idx="1"/>
          </p:nvPr>
        </p:nvSpPr>
        <p:spPr>
          <a:xfrm>
            <a:off x="304800" y="304800"/>
            <a:ext cx="5715000" cy="57150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ja-JP" altLang="en-US" smtClean="0"/>
              <a:t>マスタ タイトルの書式設定</a:t>
            </a:r>
            <a:endParaRPr kumimoji="0" lang="en-US"/>
          </a:p>
        </p:txBody>
      </p:sp>
      <p:sp>
        <p:nvSpPr>
          <p:cNvPr id="3" name="図プレースホルダ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ja-JP" altLang="en-US" smtClean="0"/>
              <a:t>アイコンをクリックして図を追加</a:t>
            </a:r>
            <a:endParaRPr kumimoji="0" lang="en-US" dirty="0"/>
          </a:p>
        </p:txBody>
      </p:sp>
      <p:sp>
        <p:nvSpPr>
          <p:cNvPr id="4" name="テキスト プレースホルダ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2012/11/28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タイトル プレースホルダ 21"/>
          <p:cNvSpPr>
            <a:spLocks noGrp="1"/>
          </p:cNvSpPr>
          <p:nvPr>
            <p:ph type="title"/>
          </p:nvPr>
        </p:nvSpPr>
        <p:spPr>
          <a:xfrm>
            <a:off x="457200" y="152400"/>
            <a:ext cx="8229600" cy="990600"/>
          </a:xfrm>
          <a:prstGeom prst="rect">
            <a:avLst/>
          </a:prstGeom>
        </p:spPr>
        <p:txBody>
          <a:bodyPr vert="horz" anchor="b" anchorCtr="0">
            <a:normAutofit/>
          </a:bodyPr>
          <a:lstStyle/>
          <a:p>
            <a:r>
              <a:rPr kumimoji="0" lang="ja-JP" altLang="en-US" smtClean="0"/>
              <a:t>マスタ タイトルの書式設定</a:t>
            </a:r>
            <a:endParaRPr kumimoji="0" lang="en-US"/>
          </a:p>
        </p:txBody>
      </p:sp>
      <p:sp>
        <p:nvSpPr>
          <p:cNvPr id="13" name="テキスト プレースホルダ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E90ED720-0104-4369-84BC-D37694168613}" type="datetimeFigureOut">
              <a:rPr kumimoji="1" lang="ja-JP" altLang="en-US" smtClean="0"/>
              <a:pPr/>
              <a:t>2012/11/28</a:t>
            </a:fld>
            <a:endParaRPr kumimoji="1" lang="ja-JP" altLang="en-US"/>
          </a:p>
        </p:txBody>
      </p:sp>
      <p:sp>
        <p:nvSpPr>
          <p:cNvPr id="3" name="フッター プレースホルダ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kumimoji="1" lang="ja-JP" altLang="en-US"/>
          </a:p>
        </p:txBody>
      </p:sp>
      <p:sp>
        <p:nvSpPr>
          <p:cNvPr id="23" name="スライド番号プレースホルダ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D2D8002D-B5B0-4BAC-B1F6-782DDCCE6D9C}" type="slidenum">
              <a:rPr kumimoji="1" lang="ja-JP" altLang="en-US" smtClean="0"/>
              <a:pPr/>
              <a:t>&lt;#&gt;</a:t>
            </a:fld>
            <a:endParaRPr kumimoji="1" lang="ja-JP" altLang="en-US"/>
          </a:p>
        </p:txBody>
      </p:sp>
      <p:sp>
        <p:nvSpPr>
          <p:cNvPr id="28" name="直線コネクタ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直線コネクタ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二等辺三角形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1"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3.xml"/><Relationship Id="rId7" Type="http://schemas.openxmlformats.org/officeDocument/2006/relationships/notesSlide" Target="../notesSlides/notesSlide16.xml"/><Relationship Id="rId12" Type="http://schemas.openxmlformats.org/officeDocument/2006/relationships/image" Target="../media/image1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xml"/><Relationship Id="rId11" Type="http://schemas.openxmlformats.org/officeDocument/2006/relationships/image" Target="../media/image10.png"/><Relationship Id="rId5" Type="http://schemas.openxmlformats.org/officeDocument/2006/relationships/tags" Target="../tags/tag5.xml"/><Relationship Id="rId10" Type="http://schemas.openxmlformats.org/officeDocument/2006/relationships/image" Target="../media/image9.png"/><Relationship Id="rId4" Type="http://schemas.openxmlformats.org/officeDocument/2006/relationships/tags" Target="../tags/tag4.xml"/><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13.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2.png"/><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1.xml"/><Relationship Id="rId7" Type="http://schemas.openxmlformats.org/officeDocument/2006/relationships/image" Target="../media/image15.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4.png"/><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14.xml"/><Relationship Id="rId7" Type="http://schemas.openxmlformats.org/officeDocument/2006/relationships/image" Target="../media/image17.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6.png"/><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Microsoft_Office_Excel_97-2003_______1.xls"/><Relationship Id="rId4" Type="http://schemas.openxmlformats.org/officeDocument/2006/relationships/audio" Target="../media/audio1.wav"/></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Microsoft_Office_Excel_97-2003_______2.xls"/><Relationship Id="rId4" Type="http://schemas.openxmlformats.org/officeDocument/2006/relationships/audio" Target="../media/audio1.wav"/></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新製品の普及</a:t>
            </a:r>
            <a:endParaRPr kumimoji="1" lang="ja-JP" altLang="en-US" dirty="0"/>
          </a:p>
        </p:txBody>
      </p:sp>
      <p:sp>
        <p:nvSpPr>
          <p:cNvPr id="3" name="サブタイトル 2"/>
          <p:cNvSpPr>
            <a:spLocks noGrp="1"/>
          </p:cNvSpPr>
          <p:nvPr>
            <p:ph type="subTitle" idx="1"/>
          </p:nvPr>
        </p:nvSpPr>
        <p:spPr/>
        <p:txBody>
          <a:bodyPr/>
          <a:lstStyle/>
          <a:p>
            <a:endParaRPr kumimoji="1" lang="ja-JP"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a:t>
            </a:r>
            <a:r>
              <a:rPr kumimoji="1" lang="ja-JP" altLang="en-US" dirty="0" smtClean="0"/>
              <a:t>字型の普及過程</a:t>
            </a:r>
            <a:endParaRPr kumimoji="1" lang="ja-JP" altLang="en-US" dirty="0"/>
          </a:p>
        </p:txBody>
      </p:sp>
      <p:cxnSp>
        <p:nvCxnSpPr>
          <p:cNvPr id="5" name="直線矢印コネクタ 4"/>
          <p:cNvCxnSpPr/>
          <p:nvPr/>
        </p:nvCxnSpPr>
        <p:spPr>
          <a:xfrm flipV="1">
            <a:off x="1907704" y="1844824"/>
            <a:ext cx="0" cy="3672408"/>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9" name="直線矢印コネクタ 8"/>
          <p:cNvCxnSpPr/>
          <p:nvPr/>
        </p:nvCxnSpPr>
        <p:spPr>
          <a:xfrm>
            <a:off x="1907704" y="5517232"/>
            <a:ext cx="4896544" cy="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6" name="フリーフォーム 15"/>
          <p:cNvSpPr/>
          <p:nvPr/>
        </p:nvSpPr>
        <p:spPr>
          <a:xfrm>
            <a:off x="1905000" y="2228850"/>
            <a:ext cx="4248150" cy="3276600"/>
          </a:xfrm>
          <a:custGeom>
            <a:avLst/>
            <a:gdLst>
              <a:gd name="connsiteX0" fmla="*/ 0 w 4248150"/>
              <a:gd name="connsiteY0" fmla="*/ 3276600 h 3276600"/>
              <a:gd name="connsiteX1" fmla="*/ 1790700 w 4248150"/>
              <a:gd name="connsiteY1" fmla="*/ 2809875 h 3276600"/>
              <a:gd name="connsiteX2" fmla="*/ 2943225 w 4248150"/>
              <a:gd name="connsiteY2" fmla="*/ 561975 h 3276600"/>
              <a:gd name="connsiteX3" fmla="*/ 4248150 w 4248150"/>
              <a:gd name="connsiteY3" fmla="*/ 0 h 3276600"/>
            </a:gdLst>
            <a:ahLst/>
            <a:cxnLst>
              <a:cxn ang="0">
                <a:pos x="connsiteX0" y="connsiteY0"/>
              </a:cxn>
              <a:cxn ang="0">
                <a:pos x="connsiteX1" y="connsiteY1"/>
              </a:cxn>
              <a:cxn ang="0">
                <a:pos x="connsiteX2" y="connsiteY2"/>
              </a:cxn>
              <a:cxn ang="0">
                <a:pos x="connsiteX3" y="connsiteY3"/>
              </a:cxn>
            </a:cxnLst>
            <a:rect l="l" t="t" r="r" b="b"/>
            <a:pathLst>
              <a:path w="4248150" h="3276600">
                <a:moveTo>
                  <a:pt x="0" y="3276600"/>
                </a:moveTo>
                <a:cubicBezTo>
                  <a:pt x="650081" y="3269456"/>
                  <a:pt x="1300163" y="3262313"/>
                  <a:pt x="1790700" y="2809875"/>
                </a:cubicBezTo>
                <a:cubicBezTo>
                  <a:pt x="2281238" y="2357438"/>
                  <a:pt x="2533650" y="1030287"/>
                  <a:pt x="2943225" y="561975"/>
                </a:cubicBezTo>
                <a:cubicBezTo>
                  <a:pt x="3352800" y="93663"/>
                  <a:pt x="3800475" y="46831"/>
                  <a:pt x="424815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19" name="直線コネクタ 18"/>
          <p:cNvCxnSpPr/>
          <p:nvPr/>
        </p:nvCxnSpPr>
        <p:spPr>
          <a:xfrm>
            <a:off x="1907704" y="2204864"/>
            <a:ext cx="4248472" cy="0"/>
          </a:xfrm>
          <a:prstGeom prst="line">
            <a:avLst/>
          </a:prstGeom>
        </p:spPr>
        <p:style>
          <a:lnRef idx="1">
            <a:schemeClr val="dk1"/>
          </a:lnRef>
          <a:fillRef idx="0">
            <a:schemeClr val="dk1"/>
          </a:fillRef>
          <a:effectRef idx="0">
            <a:schemeClr val="dk1"/>
          </a:effectRef>
          <a:fontRef idx="minor">
            <a:schemeClr val="tx1"/>
          </a:fontRef>
        </p:style>
      </p:cxnSp>
      <p:sp>
        <p:nvSpPr>
          <p:cNvPr id="20" name="テキスト ボックス 19"/>
          <p:cNvSpPr txBox="1"/>
          <p:nvPr/>
        </p:nvSpPr>
        <p:spPr>
          <a:xfrm>
            <a:off x="755576" y="3284984"/>
            <a:ext cx="461665" cy="784830"/>
          </a:xfrm>
          <a:prstGeom prst="rect">
            <a:avLst/>
          </a:prstGeom>
          <a:noFill/>
        </p:spPr>
        <p:txBody>
          <a:bodyPr vert="eaVert" wrap="none" rtlCol="0">
            <a:spAutoFit/>
          </a:bodyPr>
          <a:lstStyle/>
          <a:p>
            <a:r>
              <a:rPr kumimoji="1" lang="ja-JP" altLang="en-US" dirty="0" smtClean="0"/>
              <a:t>普及率</a:t>
            </a:r>
            <a:endParaRPr kumimoji="1" lang="ja-JP" altLang="en-US" dirty="0"/>
          </a:p>
        </p:txBody>
      </p:sp>
      <p:sp>
        <p:nvSpPr>
          <p:cNvPr id="21" name="テキスト ボックス 20"/>
          <p:cNvSpPr txBox="1"/>
          <p:nvPr/>
        </p:nvSpPr>
        <p:spPr>
          <a:xfrm>
            <a:off x="1115616" y="2060848"/>
            <a:ext cx="686406" cy="369332"/>
          </a:xfrm>
          <a:prstGeom prst="rect">
            <a:avLst/>
          </a:prstGeom>
          <a:noFill/>
        </p:spPr>
        <p:txBody>
          <a:bodyPr wrap="none" rtlCol="0">
            <a:spAutoFit/>
          </a:bodyPr>
          <a:lstStyle/>
          <a:p>
            <a:r>
              <a:rPr kumimoji="1" lang="en-US" altLang="ja-JP" dirty="0" smtClean="0"/>
              <a:t>100%</a:t>
            </a:r>
            <a:endParaRPr kumimoji="1" lang="ja-JP" altLang="en-US" dirty="0"/>
          </a:p>
        </p:txBody>
      </p:sp>
      <p:sp>
        <p:nvSpPr>
          <p:cNvPr id="22" name="テキスト ボックス 21"/>
          <p:cNvSpPr txBox="1"/>
          <p:nvPr/>
        </p:nvSpPr>
        <p:spPr>
          <a:xfrm>
            <a:off x="3923928" y="5661248"/>
            <a:ext cx="646331" cy="369332"/>
          </a:xfrm>
          <a:prstGeom prst="rect">
            <a:avLst/>
          </a:prstGeom>
          <a:noFill/>
        </p:spPr>
        <p:txBody>
          <a:bodyPr wrap="none" rtlCol="0">
            <a:spAutoFit/>
          </a:bodyPr>
          <a:lstStyle/>
          <a:p>
            <a:r>
              <a:rPr lang="ja-JP" altLang="en-US" dirty="0" smtClean="0"/>
              <a:t>時間</a:t>
            </a:r>
            <a:endParaRPr kumimoji="1" lang="ja-JP"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ja-JP" altLang="en-US"/>
              <a:t>採用速度と新製品の特質</a:t>
            </a:r>
          </a:p>
        </p:txBody>
      </p:sp>
      <p:sp>
        <p:nvSpPr>
          <p:cNvPr id="22531" name="Rectangle 3"/>
          <p:cNvSpPr>
            <a:spLocks noGrp="1" noChangeArrowheads="1"/>
          </p:cNvSpPr>
          <p:nvPr>
            <p:ph type="body" idx="1"/>
          </p:nvPr>
        </p:nvSpPr>
        <p:spPr/>
        <p:txBody>
          <a:bodyPr/>
          <a:lstStyle/>
          <a:p>
            <a:pPr>
              <a:lnSpc>
                <a:spcPct val="90000"/>
              </a:lnSpc>
            </a:pPr>
            <a:r>
              <a:rPr lang="ja-JP" altLang="en-US" sz="2800" dirty="0"/>
              <a:t>相対的優位性</a:t>
            </a:r>
          </a:p>
          <a:p>
            <a:pPr>
              <a:lnSpc>
                <a:spcPct val="90000"/>
              </a:lnSpc>
            </a:pPr>
            <a:endParaRPr lang="ja-JP" altLang="en-US" sz="2800" dirty="0"/>
          </a:p>
          <a:p>
            <a:pPr>
              <a:lnSpc>
                <a:spcPct val="90000"/>
              </a:lnSpc>
            </a:pPr>
            <a:r>
              <a:rPr lang="ja-JP" altLang="en-US" sz="2800" dirty="0"/>
              <a:t>整合性</a:t>
            </a:r>
          </a:p>
          <a:p>
            <a:pPr>
              <a:lnSpc>
                <a:spcPct val="90000"/>
              </a:lnSpc>
            </a:pPr>
            <a:endParaRPr lang="ja-JP" altLang="en-US" sz="2800" dirty="0"/>
          </a:p>
          <a:p>
            <a:pPr>
              <a:lnSpc>
                <a:spcPct val="90000"/>
              </a:lnSpc>
            </a:pPr>
            <a:r>
              <a:rPr lang="ja-JP" altLang="en-US" sz="2800" dirty="0"/>
              <a:t>複雑性</a:t>
            </a:r>
          </a:p>
          <a:p>
            <a:pPr>
              <a:lnSpc>
                <a:spcPct val="90000"/>
              </a:lnSpc>
            </a:pPr>
            <a:endParaRPr lang="ja-JP" altLang="en-US" sz="2800" dirty="0"/>
          </a:p>
          <a:p>
            <a:pPr>
              <a:lnSpc>
                <a:spcPct val="90000"/>
              </a:lnSpc>
            </a:pPr>
            <a:r>
              <a:rPr lang="ja-JP" altLang="en-US" sz="2800" dirty="0"/>
              <a:t>可分性</a:t>
            </a:r>
          </a:p>
          <a:p>
            <a:pPr>
              <a:lnSpc>
                <a:spcPct val="90000"/>
              </a:lnSpc>
            </a:pPr>
            <a:endParaRPr lang="ja-JP" altLang="en-US" sz="2800" dirty="0"/>
          </a:p>
          <a:p>
            <a:pPr>
              <a:lnSpc>
                <a:spcPct val="90000"/>
              </a:lnSpc>
            </a:pPr>
            <a:r>
              <a:rPr lang="ja-JP" altLang="en-US" sz="2800" dirty="0"/>
              <a:t>伝達可能性</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323528" y="2636912"/>
            <a:ext cx="8229600" cy="914400"/>
          </a:xfrm>
        </p:spPr>
        <p:txBody>
          <a:bodyPr/>
          <a:lstStyle/>
          <a:p>
            <a:pPr algn="ctr"/>
            <a:r>
              <a:rPr kumimoji="1" lang="ja-JP" altLang="en-US" dirty="0" smtClean="0"/>
              <a:t>売上の予測</a:t>
            </a:r>
            <a:endParaRPr kumimoji="1" lang="ja-JP"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ja-JP" altLang="en-US"/>
              <a:t>売上予測に関する留意点</a:t>
            </a:r>
          </a:p>
        </p:txBody>
      </p:sp>
      <p:sp>
        <p:nvSpPr>
          <p:cNvPr id="20483" name="Rectangle 3"/>
          <p:cNvSpPr>
            <a:spLocks noGrp="1" noChangeArrowheads="1"/>
          </p:cNvSpPr>
          <p:nvPr>
            <p:ph sz="quarter" idx="1"/>
          </p:nvPr>
        </p:nvSpPr>
        <p:spPr>
          <a:xfrm>
            <a:off x="457200" y="1340768"/>
            <a:ext cx="8229600" cy="4816192"/>
          </a:xfrm>
        </p:spPr>
        <p:txBody>
          <a:bodyPr/>
          <a:lstStyle/>
          <a:p>
            <a:r>
              <a:rPr lang="ja-JP" altLang="en-US" dirty="0"/>
              <a:t>予測精度</a:t>
            </a:r>
          </a:p>
          <a:p>
            <a:endParaRPr lang="ja-JP" altLang="en-US" dirty="0"/>
          </a:p>
          <a:p>
            <a:r>
              <a:rPr lang="ja-JP" altLang="en-US" dirty="0"/>
              <a:t>予測期間</a:t>
            </a:r>
          </a:p>
          <a:p>
            <a:endParaRPr lang="ja-JP" altLang="en-US" dirty="0"/>
          </a:p>
          <a:p>
            <a:r>
              <a:rPr lang="ja-JP" altLang="en-US" dirty="0"/>
              <a:t>費用</a:t>
            </a:r>
          </a:p>
          <a:p>
            <a:endParaRPr lang="ja-JP" altLang="en-US" dirty="0"/>
          </a:p>
          <a:p>
            <a:r>
              <a:rPr lang="ja-JP" altLang="en-US" dirty="0"/>
              <a:t>新製品の診断システム</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ja-JP" altLang="en-US"/>
              <a:t>予測方法</a:t>
            </a:r>
          </a:p>
        </p:txBody>
      </p:sp>
      <p:cxnSp>
        <p:nvCxnSpPr>
          <p:cNvPr id="5" name="直線矢印コネクタ 4"/>
          <p:cNvCxnSpPr/>
          <p:nvPr/>
        </p:nvCxnSpPr>
        <p:spPr>
          <a:xfrm>
            <a:off x="899592" y="3717032"/>
            <a:ext cx="7128792"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7" name="円/楕円 6"/>
          <p:cNvSpPr/>
          <p:nvPr/>
        </p:nvSpPr>
        <p:spPr>
          <a:xfrm>
            <a:off x="4211960" y="364502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7308304" y="3933056"/>
            <a:ext cx="646331" cy="369332"/>
          </a:xfrm>
          <a:prstGeom prst="rect">
            <a:avLst/>
          </a:prstGeom>
          <a:noFill/>
        </p:spPr>
        <p:txBody>
          <a:bodyPr wrap="none" rtlCol="0">
            <a:spAutoFit/>
          </a:bodyPr>
          <a:lstStyle/>
          <a:p>
            <a:r>
              <a:rPr lang="ja-JP" altLang="en-US" dirty="0" smtClean="0"/>
              <a:t>時間</a:t>
            </a:r>
            <a:endParaRPr kumimoji="1" lang="ja-JP" altLang="en-US" dirty="0"/>
          </a:p>
        </p:txBody>
      </p:sp>
      <p:sp>
        <p:nvSpPr>
          <p:cNvPr id="9" name="テキスト ボックス 8"/>
          <p:cNvSpPr txBox="1"/>
          <p:nvPr/>
        </p:nvSpPr>
        <p:spPr>
          <a:xfrm>
            <a:off x="2987824" y="4221088"/>
            <a:ext cx="1338828"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dirty="0" smtClean="0"/>
              <a:t>新製品発売</a:t>
            </a:r>
            <a:endParaRPr kumimoji="1" lang="ja-JP" altLang="en-US" dirty="0"/>
          </a:p>
        </p:txBody>
      </p:sp>
      <p:cxnSp>
        <p:nvCxnSpPr>
          <p:cNvPr id="13" name="直線矢印コネクタ 12"/>
          <p:cNvCxnSpPr>
            <a:stCxn id="7" idx="3"/>
            <a:endCxn id="9" idx="0"/>
          </p:cNvCxnSpPr>
          <p:nvPr/>
        </p:nvCxnSpPr>
        <p:spPr>
          <a:xfrm flipH="1">
            <a:off x="3657238" y="3767949"/>
            <a:ext cx="575813" cy="4531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1187624" y="2708920"/>
            <a:ext cx="2600392" cy="338554"/>
          </a:xfrm>
          <a:prstGeom prst="rect">
            <a:avLst/>
          </a:prstGeom>
          <a:noFill/>
        </p:spPr>
        <p:txBody>
          <a:bodyPr wrap="none" rtlCol="0">
            <a:spAutoFit/>
          </a:bodyPr>
          <a:lstStyle/>
          <a:p>
            <a:r>
              <a:rPr kumimoji="1" lang="ja-JP" altLang="en-US" sz="1600" dirty="0" smtClean="0"/>
              <a:t>過去の経験に基づいた判断</a:t>
            </a:r>
            <a:endParaRPr kumimoji="1" lang="ja-JP" altLang="en-US" sz="1600" dirty="0"/>
          </a:p>
        </p:txBody>
      </p:sp>
      <p:sp>
        <p:nvSpPr>
          <p:cNvPr id="16" name="テキスト ボックス 15"/>
          <p:cNvSpPr txBox="1"/>
          <p:nvPr/>
        </p:nvSpPr>
        <p:spPr>
          <a:xfrm>
            <a:off x="1187624" y="3090446"/>
            <a:ext cx="2068195" cy="338554"/>
          </a:xfrm>
          <a:prstGeom prst="rect">
            <a:avLst/>
          </a:prstGeom>
          <a:noFill/>
        </p:spPr>
        <p:txBody>
          <a:bodyPr wrap="none" rtlCol="0">
            <a:spAutoFit/>
          </a:bodyPr>
          <a:lstStyle/>
          <a:p>
            <a:r>
              <a:rPr kumimoji="1" lang="ja-JP" altLang="en-US" sz="1600" dirty="0" smtClean="0"/>
              <a:t>調査・実験による予測</a:t>
            </a:r>
            <a:endParaRPr kumimoji="1" lang="ja-JP" altLang="en-US" sz="1600" dirty="0"/>
          </a:p>
        </p:txBody>
      </p:sp>
      <p:sp>
        <p:nvSpPr>
          <p:cNvPr id="17" name="テキスト ボックス 16"/>
          <p:cNvSpPr txBox="1"/>
          <p:nvPr/>
        </p:nvSpPr>
        <p:spPr>
          <a:xfrm>
            <a:off x="4932040" y="2852936"/>
            <a:ext cx="1938351" cy="307777"/>
          </a:xfrm>
          <a:prstGeom prst="rect">
            <a:avLst/>
          </a:prstGeom>
          <a:noFill/>
        </p:spPr>
        <p:txBody>
          <a:bodyPr wrap="none" rtlCol="0">
            <a:spAutoFit/>
          </a:bodyPr>
          <a:lstStyle/>
          <a:p>
            <a:r>
              <a:rPr kumimoji="1" lang="ja-JP" altLang="en-US" sz="1400" dirty="0" smtClean="0"/>
              <a:t>試用と反復購入の測定</a:t>
            </a:r>
            <a:endParaRPr kumimoji="1" lang="ja-JP" alt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ja-JP"/>
              <a:t>ASSESSOR</a:t>
            </a:r>
            <a:r>
              <a:rPr lang="ja-JP" altLang="en-US"/>
              <a:t>モデル</a:t>
            </a:r>
          </a:p>
        </p:txBody>
      </p:sp>
      <p:sp>
        <p:nvSpPr>
          <p:cNvPr id="17412" name="Rectangle 4"/>
          <p:cNvSpPr>
            <a:spLocks noChangeArrowheads="1"/>
          </p:cNvSpPr>
          <p:nvPr/>
        </p:nvSpPr>
        <p:spPr bwMode="auto">
          <a:xfrm>
            <a:off x="1066800" y="1344960"/>
            <a:ext cx="2362200" cy="1143000"/>
          </a:xfrm>
          <a:prstGeom prst="rect">
            <a:avLst/>
          </a:prstGeom>
          <a:solidFill>
            <a:schemeClr val="bg1"/>
          </a:solidFill>
          <a:ln w="9525">
            <a:solidFill>
              <a:schemeClr val="tx1"/>
            </a:solidFill>
            <a:miter lim="800000"/>
            <a:headEnd/>
            <a:tailEnd/>
          </a:ln>
          <a:effectLst/>
        </p:spPr>
        <p:txBody>
          <a:bodyPr wrap="none" anchor="ctr"/>
          <a:lstStyle/>
          <a:p>
            <a:pPr algn="ctr"/>
            <a:r>
              <a:rPr lang="ja-JP" altLang="en-US" b="1" dirty="0"/>
              <a:t>マネジメント・インプット</a:t>
            </a:r>
          </a:p>
          <a:p>
            <a:pPr algn="ctr"/>
            <a:r>
              <a:rPr lang="ja-JP" altLang="en-US" dirty="0"/>
              <a:t>（ポジショニング戦略、</a:t>
            </a:r>
          </a:p>
          <a:p>
            <a:pPr algn="ctr"/>
            <a:r>
              <a:rPr lang="ja-JP" altLang="en-US" dirty="0" smtClean="0"/>
              <a:t>マーケティング・プラン</a:t>
            </a:r>
            <a:r>
              <a:rPr lang="ja-JP" altLang="en-US" dirty="0"/>
              <a:t>）</a:t>
            </a:r>
          </a:p>
        </p:txBody>
      </p:sp>
      <p:sp>
        <p:nvSpPr>
          <p:cNvPr id="17413" name="Rectangle 5"/>
          <p:cNvSpPr>
            <a:spLocks noChangeArrowheads="1"/>
          </p:cNvSpPr>
          <p:nvPr/>
        </p:nvSpPr>
        <p:spPr bwMode="auto">
          <a:xfrm>
            <a:off x="5867400" y="1268760"/>
            <a:ext cx="2362200" cy="1143000"/>
          </a:xfrm>
          <a:prstGeom prst="rect">
            <a:avLst/>
          </a:prstGeom>
          <a:solidFill>
            <a:schemeClr val="bg1"/>
          </a:solidFill>
          <a:ln w="9525">
            <a:solidFill>
              <a:schemeClr val="tx1"/>
            </a:solidFill>
            <a:miter lim="800000"/>
            <a:headEnd/>
            <a:tailEnd/>
          </a:ln>
          <a:effectLst/>
        </p:spPr>
        <p:txBody>
          <a:bodyPr wrap="none" anchor="ctr"/>
          <a:lstStyle/>
          <a:p>
            <a:pPr algn="ctr"/>
            <a:r>
              <a:rPr lang="ja-JP" altLang="en-US" b="1" dirty="0"/>
              <a:t>消費者リサーチ情報</a:t>
            </a:r>
          </a:p>
          <a:p>
            <a:pPr algn="ctr"/>
            <a:r>
              <a:rPr lang="ja-JP" altLang="en-US" dirty="0"/>
              <a:t>（実験室測定値、使用後</a:t>
            </a:r>
          </a:p>
          <a:p>
            <a:pPr algn="ctr"/>
            <a:r>
              <a:rPr lang="ja-JP" altLang="en-US" dirty="0"/>
              <a:t>の</a:t>
            </a:r>
            <a:r>
              <a:rPr lang="ja-JP" altLang="en-US" dirty="0" smtClean="0"/>
              <a:t>測定）</a:t>
            </a:r>
            <a:endParaRPr lang="ja-JP" altLang="en-US" dirty="0"/>
          </a:p>
        </p:txBody>
      </p:sp>
      <p:sp>
        <p:nvSpPr>
          <p:cNvPr id="17414" name="Oval 6"/>
          <p:cNvSpPr>
            <a:spLocks noChangeArrowheads="1"/>
          </p:cNvSpPr>
          <p:nvPr/>
        </p:nvSpPr>
        <p:spPr bwMode="auto">
          <a:xfrm>
            <a:off x="4419600" y="2716560"/>
            <a:ext cx="304800" cy="304800"/>
          </a:xfrm>
          <a:prstGeom prst="ellipse">
            <a:avLst/>
          </a:prstGeom>
          <a:solidFill>
            <a:schemeClr val="bg1"/>
          </a:solidFill>
          <a:ln w="9525">
            <a:solidFill>
              <a:schemeClr val="tx1"/>
            </a:solidFill>
            <a:round/>
            <a:headEnd/>
            <a:tailEnd/>
          </a:ln>
          <a:effectLst/>
        </p:spPr>
        <p:txBody>
          <a:bodyPr wrap="none" anchor="ctr"/>
          <a:lstStyle/>
          <a:p>
            <a:endParaRPr lang="ja-JP" altLang="en-US"/>
          </a:p>
        </p:txBody>
      </p:sp>
      <p:cxnSp>
        <p:nvCxnSpPr>
          <p:cNvPr id="17415" name="AutoShape 7"/>
          <p:cNvCxnSpPr>
            <a:cxnSpLocks noChangeShapeType="1"/>
            <a:stCxn id="17412" idx="2"/>
            <a:endCxn id="17414" idx="2"/>
          </p:cNvCxnSpPr>
          <p:nvPr/>
        </p:nvCxnSpPr>
        <p:spPr bwMode="auto">
          <a:xfrm rot="16200000" flipH="1">
            <a:off x="3143250" y="1592610"/>
            <a:ext cx="381000" cy="2171700"/>
          </a:xfrm>
          <a:prstGeom prst="bentConnector2">
            <a:avLst/>
          </a:prstGeom>
          <a:noFill/>
          <a:ln w="9525">
            <a:solidFill>
              <a:schemeClr val="tx1"/>
            </a:solidFill>
            <a:miter lim="800000"/>
            <a:headEnd/>
            <a:tailEnd type="triangle" w="med" len="med"/>
          </a:ln>
          <a:effectLst/>
        </p:spPr>
      </p:cxnSp>
      <p:cxnSp>
        <p:nvCxnSpPr>
          <p:cNvPr id="17416" name="AutoShape 8"/>
          <p:cNvCxnSpPr>
            <a:cxnSpLocks noChangeShapeType="1"/>
            <a:stCxn id="17413" idx="2"/>
            <a:endCxn id="17414" idx="6"/>
          </p:cNvCxnSpPr>
          <p:nvPr/>
        </p:nvCxnSpPr>
        <p:spPr bwMode="auto">
          <a:xfrm rot="5400000">
            <a:off x="5657850" y="1478310"/>
            <a:ext cx="457200" cy="2324100"/>
          </a:xfrm>
          <a:prstGeom prst="bentConnector2">
            <a:avLst/>
          </a:prstGeom>
          <a:noFill/>
          <a:ln w="9525">
            <a:solidFill>
              <a:schemeClr val="tx1"/>
            </a:solidFill>
            <a:miter lim="800000"/>
            <a:headEnd/>
            <a:tailEnd type="triangle" w="med" len="med"/>
          </a:ln>
          <a:effectLst/>
        </p:spPr>
      </p:cxnSp>
      <p:sp>
        <p:nvSpPr>
          <p:cNvPr id="17417" name="Rectangle 9"/>
          <p:cNvSpPr>
            <a:spLocks noChangeArrowheads="1"/>
          </p:cNvSpPr>
          <p:nvPr/>
        </p:nvSpPr>
        <p:spPr bwMode="auto">
          <a:xfrm>
            <a:off x="1295400" y="3402360"/>
            <a:ext cx="1524000" cy="609600"/>
          </a:xfrm>
          <a:prstGeom prst="rect">
            <a:avLst/>
          </a:prstGeom>
          <a:solidFill>
            <a:schemeClr val="bg1"/>
          </a:solidFill>
          <a:ln w="9525">
            <a:solidFill>
              <a:schemeClr val="tx1"/>
            </a:solidFill>
            <a:miter lim="800000"/>
            <a:headEnd/>
            <a:tailEnd/>
          </a:ln>
          <a:effectLst/>
        </p:spPr>
        <p:txBody>
          <a:bodyPr wrap="none" anchor="ctr"/>
          <a:lstStyle/>
          <a:p>
            <a:pPr algn="ctr"/>
            <a:r>
              <a:rPr lang="ja-JP" altLang="en-US" b="1"/>
              <a:t>選好モデル</a:t>
            </a:r>
            <a:endParaRPr lang="ja-JP" altLang="en-US"/>
          </a:p>
        </p:txBody>
      </p:sp>
      <p:sp>
        <p:nvSpPr>
          <p:cNvPr id="17418" name="Rectangle 10"/>
          <p:cNvSpPr>
            <a:spLocks noChangeArrowheads="1"/>
          </p:cNvSpPr>
          <p:nvPr/>
        </p:nvSpPr>
        <p:spPr bwMode="auto">
          <a:xfrm>
            <a:off x="5638800" y="3402360"/>
            <a:ext cx="2438400" cy="685800"/>
          </a:xfrm>
          <a:prstGeom prst="rect">
            <a:avLst/>
          </a:prstGeom>
          <a:solidFill>
            <a:schemeClr val="bg1"/>
          </a:solidFill>
          <a:ln w="9525">
            <a:solidFill>
              <a:schemeClr val="tx1"/>
            </a:solidFill>
            <a:miter lim="800000"/>
            <a:headEnd/>
            <a:tailEnd/>
          </a:ln>
          <a:effectLst/>
        </p:spPr>
        <p:txBody>
          <a:bodyPr wrap="none" anchor="ctr"/>
          <a:lstStyle/>
          <a:p>
            <a:pPr algn="ctr"/>
            <a:r>
              <a:rPr lang="ja-JP" altLang="en-US" b="1"/>
              <a:t>試用と反復購入モデル</a:t>
            </a:r>
          </a:p>
        </p:txBody>
      </p:sp>
      <p:sp>
        <p:nvSpPr>
          <p:cNvPr id="17419" name="Line 11"/>
          <p:cNvSpPr>
            <a:spLocks noChangeShapeType="1"/>
          </p:cNvSpPr>
          <p:nvPr/>
        </p:nvSpPr>
        <p:spPr bwMode="auto">
          <a:xfrm flipH="1">
            <a:off x="2362200" y="2945160"/>
            <a:ext cx="2057400" cy="457200"/>
          </a:xfrm>
          <a:prstGeom prst="line">
            <a:avLst/>
          </a:prstGeom>
          <a:noFill/>
          <a:ln w="9525">
            <a:solidFill>
              <a:schemeClr val="tx1"/>
            </a:solidFill>
            <a:round/>
            <a:headEnd/>
            <a:tailEnd type="triangle" w="med" len="med"/>
          </a:ln>
          <a:effectLst/>
        </p:spPr>
        <p:txBody>
          <a:bodyPr/>
          <a:lstStyle/>
          <a:p>
            <a:endParaRPr lang="ja-JP" altLang="en-US"/>
          </a:p>
        </p:txBody>
      </p:sp>
      <p:sp>
        <p:nvSpPr>
          <p:cNvPr id="17420" name="Line 12"/>
          <p:cNvSpPr>
            <a:spLocks noChangeShapeType="1"/>
          </p:cNvSpPr>
          <p:nvPr/>
        </p:nvSpPr>
        <p:spPr bwMode="auto">
          <a:xfrm>
            <a:off x="4724400" y="2945160"/>
            <a:ext cx="1752600" cy="457200"/>
          </a:xfrm>
          <a:prstGeom prst="line">
            <a:avLst/>
          </a:prstGeom>
          <a:noFill/>
          <a:ln w="9525">
            <a:solidFill>
              <a:schemeClr val="tx1"/>
            </a:solidFill>
            <a:round/>
            <a:headEnd/>
            <a:tailEnd type="triangle" w="med" len="med"/>
          </a:ln>
          <a:effectLst/>
        </p:spPr>
        <p:txBody>
          <a:bodyPr/>
          <a:lstStyle/>
          <a:p>
            <a:endParaRPr lang="ja-JP" altLang="en-US"/>
          </a:p>
        </p:txBody>
      </p:sp>
      <p:sp>
        <p:nvSpPr>
          <p:cNvPr id="17421" name="AutoShape 13"/>
          <p:cNvSpPr>
            <a:spLocks noChangeArrowheads="1"/>
          </p:cNvSpPr>
          <p:nvPr/>
        </p:nvSpPr>
        <p:spPr bwMode="auto">
          <a:xfrm>
            <a:off x="3810000" y="4392960"/>
            <a:ext cx="1676400" cy="762000"/>
          </a:xfrm>
          <a:prstGeom prst="roundRect">
            <a:avLst>
              <a:gd name="adj" fmla="val 16667"/>
            </a:avLst>
          </a:prstGeom>
          <a:solidFill>
            <a:schemeClr val="bg1"/>
          </a:solidFill>
          <a:ln w="9525">
            <a:solidFill>
              <a:schemeClr val="tx1"/>
            </a:solidFill>
            <a:round/>
            <a:headEnd/>
            <a:tailEnd/>
          </a:ln>
          <a:effectLst/>
        </p:spPr>
        <p:txBody>
          <a:bodyPr wrap="none" anchor="ctr"/>
          <a:lstStyle/>
          <a:p>
            <a:pPr algn="ctr"/>
            <a:r>
              <a:rPr lang="ja-JP" altLang="en-US" b="1"/>
              <a:t>インプットの調整</a:t>
            </a:r>
          </a:p>
        </p:txBody>
      </p:sp>
      <p:sp>
        <p:nvSpPr>
          <p:cNvPr id="17422" name="Line 14"/>
          <p:cNvSpPr>
            <a:spLocks noChangeShapeType="1"/>
          </p:cNvSpPr>
          <p:nvPr/>
        </p:nvSpPr>
        <p:spPr bwMode="auto">
          <a:xfrm>
            <a:off x="2286000" y="4011960"/>
            <a:ext cx="1524000" cy="609600"/>
          </a:xfrm>
          <a:prstGeom prst="line">
            <a:avLst/>
          </a:prstGeom>
          <a:noFill/>
          <a:ln w="9525">
            <a:solidFill>
              <a:schemeClr val="tx1"/>
            </a:solidFill>
            <a:round/>
            <a:headEnd/>
            <a:tailEnd type="triangle" w="med" len="med"/>
          </a:ln>
          <a:effectLst/>
        </p:spPr>
        <p:txBody>
          <a:bodyPr/>
          <a:lstStyle/>
          <a:p>
            <a:endParaRPr lang="ja-JP" altLang="en-US"/>
          </a:p>
        </p:txBody>
      </p:sp>
      <p:sp>
        <p:nvSpPr>
          <p:cNvPr id="17423" name="Line 15"/>
          <p:cNvSpPr>
            <a:spLocks noChangeShapeType="1"/>
          </p:cNvSpPr>
          <p:nvPr/>
        </p:nvSpPr>
        <p:spPr bwMode="auto">
          <a:xfrm flipH="1">
            <a:off x="5486400" y="4088160"/>
            <a:ext cx="1066800" cy="609600"/>
          </a:xfrm>
          <a:prstGeom prst="line">
            <a:avLst/>
          </a:prstGeom>
          <a:noFill/>
          <a:ln w="9525">
            <a:solidFill>
              <a:schemeClr val="tx1"/>
            </a:solidFill>
            <a:round/>
            <a:headEnd/>
            <a:tailEnd type="triangle" w="med" len="med"/>
          </a:ln>
          <a:effectLst/>
        </p:spPr>
        <p:txBody>
          <a:bodyPr/>
          <a:lstStyle/>
          <a:p>
            <a:endParaRPr lang="ja-JP" altLang="en-US"/>
          </a:p>
        </p:txBody>
      </p:sp>
      <p:sp>
        <p:nvSpPr>
          <p:cNvPr id="17424" name="Rectangle 16"/>
          <p:cNvSpPr>
            <a:spLocks noChangeArrowheads="1"/>
          </p:cNvSpPr>
          <p:nvPr/>
        </p:nvSpPr>
        <p:spPr bwMode="auto">
          <a:xfrm>
            <a:off x="3810000" y="5535960"/>
            <a:ext cx="1600200" cy="685800"/>
          </a:xfrm>
          <a:prstGeom prst="rect">
            <a:avLst/>
          </a:prstGeom>
          <a:solidFill>
            <a:schemeClr val="bg1"/>
          </a:solidFill>
          <a:ln w="9525">
            <a:solidFill>
              <a:schemeClr val="tx1"/>
            </a:solidFill>
            <a:miter lim="800000"/>
            <a:headEnd/>
            <a:tailEnd/>
          </a:ln>
          <a:effectLst/>
        </p:spPr>
        <p:txBody>
          <a:bodyPr wrap="none" anchor="ctr"/>
          <a:lstStyle/>
          <a:p>
            <a:pPr algn="ctr"/>
            <a:r>
              <a:rPr lang="ja-JP" altLang="en-US" b="1"/>
              <a:t>シェアの予測</a:t>
            </a:r>
          </a:p>
        </p:txBody>
      </p:sp>
      <p:sp>
        <p:nvSpPr>
          <p:cNvPr id="17425" name="Line 17"/>
          <p:cNvSpPr>
            <a:spLocks noChangeShapeType="1"/>
          </p:cNvSpPr>
          <p:nvPr/>
        </p:nvSpPr>
        <p:spPr bwMode="auto">
          <a:xfrm>
            <a:off x="4648200" y="5154960"/>
            <a:ext cx="0" cy="381000"/>
          </a:xfrm>
          <a:prstGeom prst="line">
            <a:avLst/>
          </a:prstGeom>
          <a:noFill/>
          <a:ln w="9525">
            <a:solidFill>
              <a:schemeClr val="tx1"/>
            </a:solidFill>
            <a:round/>
            <a:headEnd/>
            <a:tailEnd type="triangle" w="med" len="med"/>
          </a:ln>
          <a:effectLst/>
        </p:spPr>
        <p:txBody>
          <a:bodyPr/>
          <a:lstStyle/>
          <a:p>
            <a:endParaRPr lang="ja-JP"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ja-JP"/>
              <a:t>ASSESSOR</a:t>
            </a:r>
            <a:r>
              <a:rPr lang="ja-JP" altLang="en-US"/>
              <a:t>モデルの目的</a:t>
            </a:r>
          </a:p>
        </p:txBody>
      </p:sp>
      <p:sp>
        <p:nvSpPr>
          <p:cNvPr id="21507" name="Rectangle 3"/>
          <p:cNvSpPr>
            <a:spLocks noGrp="1" noChangeArrowheads="1"/>
          </p:cNvSpPr>
          <p:nvPr>
            <p:ph sz="quarter" idx="1"/>
          </p:nvPr>
        </p:nvSpPr>
        <p:spPr>
          <a:xfrm>
            <a:off x="457200" y="1412776"/>
            <a:ext cx="8229600" cy="4744184"/>
          </a:xfrm>
        </p:spPr>
        <p:txBody>
          <a:bodyPr/>
          <a:lstStyle/>
          <a:p>
            <a:pPr>
              <a:lnSpc>
                <a:spcPct val="90000"/>
              </a:lnSpc>
            </a:pPr>
            <a:r>
              <a:rPr lang="ja-JP" altLang="en-US" dirty="0"/>
              <a:t>新製品の長期的なシェアと売上の予測</a:t>
            </a:r>
          </a:p>
          <a:p>
            <a:pPr>
              <a:lnSpc>
                <a:spcPct val="90000"/>
              </a:lnSpc>
            </a:pPr>
            <a:endParaRPr lang="ja-JP" altLang="en-US" dirty="0"/>
          </a:p>
          <a:p>
            <a:pPr>
              <a:lnSpc>
                <a:spcPct val="90000"/>
              </a:lnSpc>
            </a:pPr>
            <a:r>
              <a:rPr lang="ja-JP" altLang="en-US" dirty="0"/>
              <a:t>新製品の売上の源泉を調べる</a:t>
            </a:r>
          </a:p>
          <a:p>
            <a:pPr>
              <a:lnSpc>
                <a:spcPct val="90000"/>
              </a:lnSpc>
            </a:pPr>
            <a:endParaRPr lang="ja-JP" altLang="en-US" dirty="0"/>
          </a:p>
          <a:p>
            <a:pPr>
              <a:lnSpc>
                <a:spcPct val="90000"/>
              </a:lnSpc>
            </a:pPr>
            <a:r>
              <a:rPr lang="ja-JP" altLang="en-US" dirty="0"/>
              <a:t>製品改良とプロモーションと広告コピーの改善</a:t>
            </a:r>
          </a:p>
          <a:p>
            <a:pPr>
              <a:lnSpc>
                <a:spcPct val="90000"/>
              </a:lnSpc>
            </a:pPr>
            <a:endParaRPr lang="ja-JP" altLang="en-US" dirty="0"/>
          </a:p>
          <a:p>
            <a:pPr>
              <a:lnSpc>
                <a:spcPct val="90000"/>
              </a:lnSpc>
            </a:pPr>
            <a:r>
              <a:rPr lang="ja-JP" altLang="en-US" dirty="0" smtClean="0"/>
              <a:t>マーケティング</a:t>
            </a:r>
            <a:r>
              <a:rPr lang="ja-JP" altLang="en-US" dirty="0"/>
              <a:t>計画の評価</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ja-JP"/>
              <a:t>ASSESSOR</a:t>
            </a:r>
            <a:r>
              <a:rPr lang="ja-JP" altLang="en-US"/>
              <a:t>モデル</a:t>
            </a:r>
          </a:p>
        </p:txBody>
      </p:sp>
      <p:sp>
        <p:nvSpPr>
          <p:cNvPr id="24580" name="Text Box 4"/>
          <p:cNvSpPr txBox="1">
            <a:spLocks noChangeArrowheads="1"/>
          </p:cNvSpPr>
          <p:nvPr/>
        </p:nvSpPr>
        <p:spPr bwMode="auto">
          <a:xfrm>
            <a:off x="759619" y="1505502"/>
            <a:ext cx="1768475" cy="396875"/>
          </a:xfrm>
          <a:prstGeom prst="rect">
            <a:avLst/>
          </a:prstGeom>
          <a:noFill/>
          <a:ln w="9525">
            <a:noFill/>
            <a:miter lim="800000"/>
            <a:headEnd/>
            <a:tailEnd/>
          </a:ln>
          <a:effectLst/>
        </p:spPr>
        <p:txBody>
          <a:bodyPr wrap="none">
            <a:spAutoFit/>
          </a:bodyPr>
          <a:lstStyle/>
          <a:p>
            <a:r>
              <a:rPr lang="ja-JP" altLang="en-US" sz="2000" b="1"/>
              <a:t>１．選好モデル</a:t>
            </a:r>
          </a:p>
        </p:txBody>
      </p:sp>
      <p:pic>
        <p:nvPicPr>
          <p:cNvPr id="24582" name="Picture 6" descr="TP_tmp"/>
          <p:cNvPicPr>
            <a:picLocks noChangeAspect="1" noChangeArrowheads="1"/>
          </p:cNvPicPr>
          <p:nvPr>
            <p:custDataLst>
              <p:tags r:id="rId1"/>
            </p:custDataLst>
          </p:nvPr>
        </p:nvPicPr>
        <p:blipFill>
          <a:blip r:embed="rId8" cstate="print"/>
          <a:srcRect/>
          <a:stretch>
            <a:fillRect/>
          </a:stretch>
        </p:blipFill>
        <p:spPr bwMode="auto">
          <a:xfrm>
            <a:off x="1750219" y="2191302"/>
            <a:ext cx="1550988" cy="606425"/>
          </a:xfrm>
          <a:prstGeom prst="rect">
            <a:avLst/>
          </a:prstGeom>
          <a:noFill/>
          <a:ln w="9525" algn="ctr">
            <a:noFill/>
            <a:miter lim="800000"/>
            <a:headEnd/>
            <a:tailEnd/>
          </a:ln>
          <a:effectLst/>
        </p:spPr>
      </p:pic>
      <p:pic>
        <p:nvPicPr>
          <p:cNvPr id="24584" name="Picture 8" descr="TP_tmp"/>
          <p:cNvPicPr>
            <a:picLocks noChangeAspect="1" noChangeArrowheads="1"/>
          </p:cNvPicPr>
          <p:nvPr>
            <p:custDataLst>
              <p:tags r:id="rId2"/>
            </p:custDataLst>
          </p:nvPr>
        </p:nvPicPr>
        <p:blipFill>
          <a:blip r:embed="rId9" cstate="print"/>
          <a:srcRect/>
          <a:stretch>
            <a:fillRect/>
          </a:stretch>
        </p:blipFill>
        <p:spPr bwMode="auto">
          <a:xfrm>
            <a:off x="5026819" y="2191302"/>
            <a:ext cx="2157413" cy="606425"/>
          </a:xfrm>
          <a:prstGeom prst="rect">
            <a:avLst/>
          </a:prstGeom>
          <a:noFill/>
          <a:ln w="9525" algn="ctr">
            <a:noFill/>
            <a:miter lim="800000"/>
            <a:headEnd/>
            <a:tailEnd/>
          </a:ln>
          <a:effectLst/>
        </p:spPr>
      </p:pic>
      <p:sp>
        <p:nvSpPr>
          <p:cNvPr id="24585" name="Text Box 9"/>
          <p:cNvSpPr txBox="1">
            <a:spLocks noChangeArrowheads="1"/>
          </p:cNvSpPr>
          <p:nvPr/>
        </p:nvSpPr>
        <p:spPr bwMode="auto">
          <a:xfrm>
            <a:off x="1521619" y="3029502"/>
            <a:ext cx="2122488" cy="336550"/>
          </a:xfrm>
          <a:prstGeom prst="rect">
            <a:avLst/>
          </a:prstGeom>
          <a:noFill/>
          <a:ln w="9525">
            <a:noFill/>
            <a:miter lim="800000"/>
            <a:headEnd/>
            <a:tailEnd/>
          </a:ln>
          <a:effectLst/>
        </p:spPr>
        <p:txBody>
          <a:bodyPr wrap="none">
            <a:spAutoFit/>
          </a:bodyPr>
          <a:lstStyle/>
          <a:p>
            <a:r>
              <a:rPr lang="ja-JP" altLang="en-US" sz="1600"/>
              <a:t>新製品導入前のシェア</a:t>
            </a:r>
          </a:p>
        </p:txBody>
      </p:sp>
      <p:sp>
        <p:nvSpPr>
          <p:cNvPr id="24586" name="Text Box 10"/>
          <p:cNvSpPr txBox="1">
            <a:spLocks noChangeArrowheads="1"/>
          </p:cNvSpPr>
          <p:nvPr/>
        </p:nvSpPr>
        <p:spPr bwMode="auto">
          <a:xfrm>
            <a:off x="5026819" y="3029502"/>
            <a:ext cx="2122488" cy="336550"/>
          </a:xfrm>
          <a:prstGeom prst="rect">
            <a:avLst/>
          </a:prstGeom>
          <a:noFill/>
          <a:ln w="9525">
            <a:noFill/>
            <a:miter lim="800000"/>
            <a:headEnd/>
            <a:tailEnd/>
          </a:ln>
          <a:effectLst/>
        </p:spPr>
        <p:txBody>
          <a:bodyPr wrap="none">
            <a:spAutoFit/>
          </a:bodyPr>
          <a:lstStyle/>
          <a:p>
            <a:r>
              <a:rPr lang="ja-JP" altLang="en-US" sz="1600"/>
              <a:t>新製品導入後のシェア</a:t>
            </a:r>
          </a:p>
        </p:txBody>
      </p:sp>
      <p:sp>
        <p:nvSpPr>
          <p:cNvPr id="24587" name="Text Box 11"/>
          <p:cNvSpPr txBox="1">
            <a:spLocks noChangeArrowheads="1"/>
          </p:cNvSpPr>
          <p:nvPr/>
        </p:nvSpPr>
        <p:spPr bwMode="auto">
          <a:xfrm>
            <a:off x="835819" y="3867702"/>
            <a:ext cx="2986088" cy="396875"/>
          </a:xfrm>
          <a:prstGeom prst="rect">
            <a:avLst/>
          </a:prstGeom>
          <a:noFill/>
          <a:ln w="9525">
            <a:noFill/>
            <a:miter lim="800000"/>
            <a:headEnd/>
            <a:tailEnd/>
          </a:ln>
          <a:effectLst/>
        </p:spPr>
        <p:txBody>
          <a:bodyPr wrap="none">
            <a:spAutoFit/>
          </a:bodyPr>
          <a:lstStyle/>
          <a:p>
            <a:r>
              <a:rPr lang="ja-JP" altLang="en-US" sz="2000" b="1" dirty="0"/>
              <a:t>２．試用と反復購入モデル</a:t>
            </a:r>
          </a:p>
        </p:txBody>
      </p:sp>
      <p:pic>
        <p:nvPicPr>
          <p:cNvPr id="24589" name="Picture 13" descr="TP_tmp"/>
          <p:cNvPicPr>
            <a:picLocks noChangeAspect="1" noChangeArrowheads="1"/>
          </p:cNvPicPr>
          <p:nvPr>
            <p:custDataLst>
              <p:tags r:id="rId3"/>
            </p:custDataLst>
          </p:nvPr>
        </p:nvPicPr>
        <p:blipFill>
          <a:blip r:embed="rId10" cstate="print"/>
          <a:srcRect/>
          <a:stretch>
            <a:fillRect/>
          </a:stretch>
        </p:blipFill>
        <p:spPr bwMode="auto">
          <a:xfrm>
            <a:off x="2817019" y="4629702"/>
            <a:ext cx="1447800" cy="285750"/>
          </a:xfrm>
          <a:prstGeom prst="rect">
            <a:avLst/>
          </a:prstGeom>
          <a:noFill/>
          <a:ln w="9525" algn="ctr">
            <a:noFill/>
            <a:miter lim="800000"/>
            <a:headEnd/>
            <a:tailEnd/>
          </a:ln>
          <a:effectLst/>
        </p:spPr>
      </p:pic>
      <p:sp>
        <p:nvSpPr>
          <p:cNvPr id="24590" name="Text Box 14"/>
          <p:cNvSpPr txBox="1">
            <a:spLocks noChangeArrowheads="1"/>
          </p:cNvSpPr>
          <p:nvPr/>
        </p:nvSpPr>
        <p:spPr bwMode="auto">
          <a:xfrm>
            <a:off x="1140619" y="4553502"/>
            <a:ext cx="1614488" cy="336550"/>
          </a:xfrm>
          <a:prstGeom prst="rect">
            <a:avLst/>
          </a:prstGeom>
          <a:noFill/>
          <a:ln w="9525">
            <a:noFill/>
            <a:miter lim="800000"/>
            <a:headEnd/>
            <a:tailEnd/>
          </a:ln>
          <a:effectLst/>
        </p:spPr>
        <p:txBody>
          <a:bodyPr wrap="none">
            <a:spAutoFit/>
          </a:bodyPr>
          <a:lstStyle/>
          <a:p>
            <a:r>
              <a:rPr lang="ja-JP" altLang="en-US" sz="1600"/>
              <a:t>新製品のシェア：</a:t>
            </a:r>
          </a:p>
        </p:txBody>
      </p:sp>
      <p:pic>
        <p:nvPicPr>
          <p:cNvPr id="24593" name="Picture 17" descr="TP_tmp"/>
          <p:cNvPicPr>
            <a:picLocks noChangeAspect="1" noChangeArrowheads="1"/>
          </p:cNvPicPr>
          <p:nvPr>
            <p:custDataLst>
              <p:tags r:id="rId4"/>
            </p:custDataLst>
          </p:nvPr>
        </p:nvPicPr>
        <p:blipFill>
          <a:blip r:embed="rId11" cstate="print"/>
          <a:srcRect/>
          <a:stretch>
            <a:fillRect/>
          </a:stretch>
        </p:blipFill>
        <p:spPr bwMode="auto">
          <a:xfrm>
            <a:off x="1293019" y="5163102"/>
            <a:ext cx="511175" cy="227013"/>
          </a:xfrm>
          <a:prstGeom prst="rect">
            <a:avLst/>
          </a:prstGeom>
          <a:noFill/>
          <a:ln w="9525" algn="ctr">
            <a:noFill/>
            <a:miter lim="800000"/>
            <a:headEnd/>
            <a:tailEnd/>
          </a:ln>
          <a:effectLst/>
        </p:spPr>
      </p:pic>
      <p:pic>
        <p:nvPicPr>
          <p:cNvPr id="24594" name="Picture 18" descr="TP_tmp"/>
          <p:cNvPicPr>
            <a:picLocks noChangeAspect="1" noChangeArrowheads="1"/>
          </p:cNvPicPr>
          <p:nvPr>
            <p:custDataLst>
              <p:tags r:id="rId5"/>
            </p:custDataLst>
          </p:nvPr>
        </p:nvPicPr>
        <p:blipFill>
          <a:blip r:embed="rId12" cstate="print"/>
          <a:srcRect/>
          <a:stretch>
            <a:fillRect/>
          </a:stretch>
        </p:blipFill>
        <p:spPr bwMode="auto">
          <a:xfrm>
            <a:off x="1293019" y="5620302"/>
            <a:ext cx="539750" cy="227013"/>
          </a:xfrm>
          <a:prstGeom prst="rect">
            <a:avLst/>
          </a:prstGeom>
          <a:noFill/>
          <a:ln w="9525" algn="ctr">
            <a:noFill/>
            <a:miter lim="800000"/>
            <a:headEnd/>
            <a:tailEnd/>
          </a:ln>
          <a:effectLst/>
        </p:spPr>
      </p:pic>
      <p:sp>
        <p:nvSpPr>
          <p:cNvPr id="24595" name="Text Box 19"/>
          <p:cNvSpPr txBox="1">
            <a:spLocks noChangeArrowheads="1"/>
          </p:cNvSpPr>
          <p:nvPr/>
        </p:nvSpPr>
        <p:spPr bwMode="auto">
          <a:xfrm>
            <a:off x="1902619" y="5163102"/>
            <a:ext cx="2806700" cy="336550"/>
          </a:xfrm>
          <a:prstGeom prst="rect">
            <a:avLst/>
          </a:prstGeom>
          <a:noFill/>
          <a:ln w="9525">
            <a:noFill/>
            <a:miter lim="800000"/>
            <a:headEnd/>
            <a:tailEnd/>
          </a:ln>
          <a:effectLst/>
        </p:spPr>
        <p:txBody>
          <a:bodyPr wrap="none">
            <a:spAutoFit/>
          </a:bodyPr>
          <a:lstStyle/>
          <a:p>
            <a:r>
              <a:rPr lang="ja-JP" altLang="en-US" sz="1600"/>
              <a:t>新製品の長期的な使用購入率</a:t>
            </a:r>
          </a:p>
        </p:txBody>
      </p:sp>
      <p:sp>
        <p:nvSpPr>
          <p:cNvPr id="24596" name="Text Box 20"/>
          <p:cNvSpPr txBox="1">
            <a:spLocks noChangeArrowheads="1"/>
          </p:cNvSpPr>
          <p:nvPr/>
        </p:nvSpPr>
        <p:spPr bwMode="auto">
          <a:xfrm>
            <a:off x="1902619" y="5620302"/>
            <a:ext cx="2806700" cy="336550"/>
          </a:xfrm>
          <a:prstGeom prst="rect">
            <a:avLst/>
          </a:prstGeom>
          <a:noFill/>
          <a:ln w="9525">
            <a:noFill/>
            <a:miter lim="800000"/>
            <a:headEnd/>
            <a:tailEnd/>
          </a:ln>
          <a:effectLst/>
        </p:spPr>
        <p:txBody>
          <a:bodyPr wrap="none">
            <a:spAutoFit/>
          </a:bodyPr>
          <a:lstStyle/>
          <a:p>
            <a:r>
              <a:rPr lang="ja-JP" altLang="en-US" sz="1600"/>
              <a:t>新製品の長期的な反復購入率</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バスモデル</a:t>
            </a:r>
            <a:endParaRPr kumimoji="1" lang="ja-JP" altLang="en-US" dirty="0"/>
          </a:p>
        </p:txBody>
      </p:sp>
      <p:sp>
        <p:nvSpPr>
          <p:cNvPr id="4" name="円/楕円 3"/>
          <p:cNvSpPr/>
          <p:nvPr/>
        </p:nvSpPr>
        <p:spPr>
          <a:xfrm>
            <a:off x="611560" y="2276872"/>
            <a:ext cx="2736304" cy="2664296"/>
          </a:xfrm>
          <a:prstGeom prst="ellipse">
            <a:avLst/>
          </a:prstGeom>
          <a:gradFill>
            <a:gsLst>
              <a:gs pos="0">
                <a:srgbClr val="5E9EFF"/>
              </a:gs>
              <a:gs pos="39999">
                <a:srgbClr val="85C2FF"/>
              </a:gs>
              <a:gs pos="70000">
                <a:srgbClr val="C4D6EB"/>
              </a:gs>
              <a:gs pos="100000">
                <a:srgbClr val="FFEBFA"/>
              </a:gs>
            </a:gsLst>
            <a:lin ang="5400000" scaled="0"/>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5" name="フリーフォーム 4"/>
          <p:cNvSpPr/>
          <p:nvPr/>
        </p:nvSpPr>
        <p:spPr>
          <a:xfrm>
            <a:off x="609600" y="3429000"/>
            <a:ext cx="2743200" cy="360040"/>
          </a:xfrm>
          <a:custGeom>
            <a:avLst/>
            <a:gdLst>
              <a:gd name="connsiteX0" fmla="*/ 0 w 2743200"/>
              <a:gd name="connsiteY0" fmla="*/ 407987 h 795337"/>
              <a:gd name="connsiteX1" fmla="*/ 1095375 w 2743200"/>
              <a:gd name="connsiteY1" fmla="*/ 55562 h 795337"/>
              <a:gd name="connsiteX2" fmla="*/ 2000250 w 2743200"/>
              <a:gd name="connsiteY2" fmla="*/ 741362 h 795337"/>
              <a:gd name="connsiteX3" fmla="*/ 2743200 w 2743200"/>
              <a:gd name="connsiteY3" fmla="*/ 379412 h 795337"/>
            </a:gdLst>
            <a:ahLst/>
            <a:cxnLst>
              <a:cxn ang="0">
                <a:pos x="connsiteX0" y="connsiteY0"/>
              </a:cxn>
              <a:cxn ang="0">
                <a:pos x="connsiteX1" y="connsiteY1"/>
              </a:cxn>
              <a:cxn ang="0">
                <a:pos x="connsiteX2" y="connsiteY2"/>
              </a:cxn>
              <a:cxn ang="0">
                <a:pos x="connsiteX3" y="connsiteY3"/>
              </a:cxn>
            </a:cxnLst>
            <a:rect l="l" t="t" r="r" b="b"/>
            <a:pathLst>
              <a:path w="2743200" h="795337">
                <a:moveTo>
                  <a:pt x="0" y="407987"/>
                </a:moveTo>
                <a:cubicBezTo>
                  <a:pt x="381000" y="203993"/>
                  <a:pt x="762000" y="0"/>
                  <a:pt x="1095375" y="55562"/>
                </a:cubicBezTo>
                <a:cubicBezTo>
                  <a:pt x="1428750" y="111124"/>
                  <a:pt x="1725613" y="687387"/>
                  <a:pt x="2000250" y="741362"/>
                </a:cubicBezTo>
                <a:cubicBezTo>
                  <a:pt x="2274887" y="795337"/>
                  <a:pt x="2509043" y="587374"/>
                  <a:pt x="2743200" y="379412"/>
                </a:cubicBezTo>
              </a:path>
            </a:pathLst>
          </a:custGeom>
          <a:ln>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6" name="テキスト ボックス 5"/>
          <p:cNvSpPr txBox="1"/>
          <p:nvPr/>
        </p:nvSpPr>
        <p:spPr>
          <a:xfrm>
            <a:off x="1331640" y="2852936"/>
            <a:ext cx="1415772" cy="338554"/>
          </a:xfrm>
          <a:prstGeom prst="rect">
            <a:avLst/>
          </a:prstGeom>
          <a:noFill/>
        </p:spPr>
        <p:txBody>
          <a:bodyPr wrap="none" rtlCol="0">
            <a:spAutoFit/>
          </a:bodyPr>
          <a:lstStyle/>
          <a:p>
            <a:r>
              <a:rPr kumimoji="1" lang="ja-JP" altLang="en-US" sz="1600" dirty="0" smtClean="0"/>
              <a:t>革新的採用者</a:t>
            </a:r>
            <a:endParaRPr kumimoji="1" lang="ja-JP" altLang="en-US" sz="1600" dirty="0"/>
          </a:p>
        </p:txBody>
      </p:sp>
      <p:sp>
        <p:nvSpPr>
          <p:cNvPr id="7" name="テキスト ボックス 6"/>
          <p:cNvSpPr txBox="1"/>
          <p:nvPr/>
        </p:nvSpPr>
        <p:spPr>
          <a:xfrm>
            <a:off x="1547664" y="4005064"/>
            <a:ext cx="800219" cy="338554"/>
          </a:xfrm>
          <a:prstGeom prst="rect">
            <a:avLst/>
          </a:prstGeom>
          <a:noFill/>
        </p:spPr>
        <p:txBody>
          <a:bodyPr wrap="none" rtlCol="0">
            <a:spAutoFit/>
          </a:bodyPr>
          <a:lstStyle/>
          <a:p>
            <a:r>
              <a:rPr kumimoji="1" lang="ja-JP" altLang="en-US" sz="1600" dirty="0" smtClean="0"/>
              <a:t>追随者</a:t>
            </a:r>
            <a:endParaRPr kumimoji="1" lang="ja-JP" altLang="en-US" sz="1600" dirty="0"/>
          </a:p>
        </p:txBody>
      </p:sp>
      <p:sp>
        <p:nvSpPr>
          <p:cNvPr id="8" name="テキスト ボックス 7"/>
          <p:cNvSpPr txBox="1"/>
          <p:nvPr/>
        </p:nvSpPr>
        <p:spPr>
          <a:xfrm>
            <a:off x="827584" y="5157192"/>
            <a:ext cx="2492990" cy="369332"/>
          </a:xfrm>
          <a:prstGeom prst="rect">
            <a:avLst/>
          </a:prstGeom>
          <a:noFill/>
        </p:spPr>
        <p:txBody>
          <a:bodyPr wrap="none" rtlCol="0">
            <a:spAutoFit/>
          </a:bodyPr>
          <a:lstStyle/>
          <a:p>
            <a:r>
              <a:rPr lang="ja-JP" altLang="en-US" dirty="0" smtClean="0"/>
              <a:t>潜在採用者（市場規模）</a:t>
            </a:r>
            <a:endParaRPr kumimoji="1" lang="ja-JP" altLang="en-US" dirty="0"/>
          </a:p>
        </p:txBody>
      </p:sp>
      <p:sp>
        <p:nvSpPr>
          <p:cNvPr id="9" name="テキスト ボックス 8"/>
          <p:cNvSpPr txBox="1"/>
          <p:nvPr/>
        </p:nvSpPr>
        <p:spPr>
          <a:xfrm>
            <a:off x="5076056" y="2348880"/>
            <a:ext cx="2585964" cy="2308324"/>
          </a:xfrm>
          <a:prstGeom prst="rect">
            <a:avLst/>
          </a:prstGeom>
          <a:noFill/>
        </p:spPr>
        <p:txBody>
          <a:bodyPr wrap="none" rtlCol="0">
            <a:spAutoFit/>
          </a:bodyPr>
          <a:lstStyle/>
          <a:p>
            <a:r>
              <a:rPr kumimoji="1" lang="ja-JP" altLang="en-US" dirty="0" smtClean="0"/>
              <a:t>購入頻度の低い製品</a:t>
            </a:r>
            <a:r>
              <a:rPr lang="ja-JP" altLang="en-US" dirty="0" smtClean="0"/>
              <a:t>：</a:t>
            </a:r>
            <a:endParaRPr lang="en-US" altLang="ja-JP" dirty="0" smtClean="0"/>
          </a:p>
          <a:p>
            <a:r>
              <a:rPr lang="ja-JP" altLang="en-US" dirty="0" smtClean="0"/>
              <a:t>－</a:t>
            </a:r>
            <a:r>
              <a:rPr kumimoji="1" lang="ja-JP" altLang="en-US" dirty="0" smtClean="0"/>
              <a:t>耐久財</a:t>
            </a:r>
            <a:endParaRPr kumimoji="1" lang="en-US" altLang="ja-JP" dirty="0" smtClean="0"/>
          </a:p>
          <a:p>
            <a:r>
              <a:rPr lang="ja-JP" altLang="en-US" dirty="0" smtClean="0"/>
              <a:t>－産業財</a:t>
            </a:r>
            <a:endParaRPr lang="en-US" altLang="ja-JP" dirty="0" smtClean="0"/>
          </a:p>
          <a:p>
            <a:endParaRPr lang="en-US" altLang="ja-JP" dirty="0" smtClean="0"/>
          </a:p>
          <a:p>
            <a:endParaRPr lang="en-US" altLang="ja-JP" dirty="0" smtClean="0"/>
          </a:p>
          <a:p>
            <a:r>
              <a:rPr lang="ja-JP" altLang="en-US" dirty="0" smtClean="0"/>
              <a:t>各購買期間での採用者：</a:t>
            </a:r>
            <a:endParaRPr lang="en-US" altLang="ja-JP" dirty="0" smtClean="0"/>
          </a:p>
          <a:p>
            <a:endParaRPr lang="en-US" altLang="ja-JP" dirty="0" smtClean="0"/>
          </a:p>
          <a:p>
            <a:r>
              <a:rPr lang="ja-JP" altLang="en-US" dirty="0" smtClean="0"/>
              <a:t>革新的採用者＋追随者</a:t>
            </a:r>
            <a:endParaRPr lang="en-US" altLang="ja-JP"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p:txBody>
          <a:bodyPr/>
          <a:lstStyle/>
          <a:p>
            <a:r>
              <a:rPr lang="ja-JP" altLang="en-US" smtClean="0"/>
              <a:t>バスモデル</a:t>
            </a:r>
          </a:p>
        </p:txBody>
      </p:sp>
      <p:sp>
        <p:nvSpPr>
          <p:cNvPr id="15363" name="コンテンツ プレースホルダ 2"/>
          <p:cNvSpPr>
            <a:spLocks noGrp="1"/>
          </p:cNvSpPr>
          <p:nvPr>
            <p:ph sz="quarter" idx="1"/>
          </p:nvPr>
        </p:nvSpPr>
        <p:spPr>
          <a:xfrm>
            <a:off x="457200" y="1219200"/>
            <a:ext cx="8229600" cy="4937125"/>
          </a:xfrm>
        </p:spPr>
        <p:txBody>
          <a:bodyPr/>
          <a:lstStyle/>
          <a:p>
            <a:r>
              <a:rPr lang="ja-JP" altLang="en-US" sz="2400" dirty="0" smtClean="0"/>
              <a:t>目的：新製品を最終的に購入する消費者数の推定。</a:t>
            </a:r>
            <a:endParaRPr lang="en-US" altLang="ja-JP" sz="2400" dirty="0" smtClean="0"/>
          </a:p>
          <a:p>
            <a:pPr marL="0"/>
            <a:r>
              <a:rPr lang="ja-JP" altLang="en-US" sz="2400" dirty="0" smtClean="0"/>
              <a:t>仮定：</a:t>
            </a:r>
            <a:endParaRPr lang="ja-JP" altLang="en-US" sz="1600" i="1" dirty="0" smtClean="0">
              <a:latin typeface="Century" pitchFamily="18" charset="0"/>
            </a:endParaRPr>
          </a:p>
        </p:txBody>
      </p:sp>
      <p:sp>
        <p:nvSpPr>
          <p:cNvPr id="15364" name="AutoShape 4"/>
          <p:cNvSpPr>
            <a:spLocks noChangeArrowheads="1"/>
          </p:cNvSpPr>
          <p:nvPr/>
        </p:nvSpPr>
        <p:spPr bwMode="auto">
          <a:xfrm>
            <a:off x="1071563" y="2867422"/>
            <a:ext cx="1785937" cy="1924050"/>
          </a:xfrm>
          <a:prstGeom prst="roundRect">
            <a:avLst>
              <a:gd name="adj" fmla="val 16667"/>
            </a:avLst>
          </a:prstGeom>
          <a:solidFill>
            <a:schemeClr val="bg1"/>
          </a:solidFill>
          <a:ln w="9525">
            <a:solidFill>
              <a:schemeClr val="tx1"/>
            </a:solidFill>
            <a:round/>
            <a:headEnd/>
            <a:tailEnd/>
          </a:ln>
        </p:spPr>
        <p:txBody>
          <a:bodyPr wrap="none" anchor="ctr"/>
          <a:lstStyle/>
          <a:p>
            <a:pPr algn="ctr"/>
            <a:r>
              <a:rPr lang="en-US" altLang="ja-JP" sz="2400" i="1" dirty="0"/>
              <a:t>N</a:t>
            </a:r>
          </a:p>
          <a:p>
            <a:pPr algn="ctr"/>
            <a:r>
              <a:rPr lang="ja-JP" altLang="en-US" sz="2400" dirty="0"/>
              <a:t>市場規模</a:t>
            </a:r>
          </a:p>
        </p:txBody>
      </p:sp>
      <p:sp>
        <p:nvSpPr>
          <p:cNvPr id="15365" name="Text Box 5"/>
          <p:cNvSpPr txBox="1">
            <a:spLocks noChangeArrowheads="1"/>
          </p:cNvSpPr>
          <p:nvPr/>
        </p:nvSpPr>
        <p:spPr bwMode="auto">
          <a:xfrm>
            <a:off x="4124325" y="2276872"/>
            <a:ext cx="508000" cy="366712"/>
          </a:xfrm>
          <a:prstGeom prst="rect">
            <a:avLst/>
          </a:prstGeom>
          <a:noFill/>
          <a:ln w="9525">
            <a:noFill/>
            <a:miter lim="800000"/>
            <a:headEnd/>
            <a:tailEnd/>
          </a:ln>
        </p:spPr>
        <p:txBody>
          <a:bodyPr wrap="none">
            <a:spAutoFit/>
          </a:bodyPr>
          <a:lstStyle/>
          <a:p>
            <a:r>
              <a:rPr lang="en-US" altLang="ja-JP"/>
              <a:t>t=1</a:t>
            </a:r>
          </a:p>
        </p:txBody>
      </p:sp>
      <p:sp>
        <p:nvSpPr>
          <p:cNvPr id="15366" name="Text Box 6"/>
          <p:cNvSpPr txBox="1">
            <a:spLocks noChangeArrowheads="1"/>
          </p:cNvSpPr>
          <p:nvPr/>
        </p:nvSpPr>
        <p:spPr bwMode="auto">
          <a:xfrm>
            <a:off x="5343525" y="2276872"/>
            <a:ext cx="508000" cy="366712"/>
          </a:xfrm>
          <a:prstGeom prst="rect">
            <a:avLst/>
          </a:prstGeom>
          <a:noFill/>
          <a:ln w="9525">
            <a:noFill/>
            <a:miter lim="800000"/>
            <a:headEnd/>
            <a:tailEnd/>
          </a:ln>
        </p:spPr>
        <p:txBody>
          <a:bodyPr wrap="none">
            <a:spAutoFit/>
          </a:bodyPr>
          <a:lstStyle/>
          <a:p>
            <a:r>
              <a:rPr lang="en-US" altLang="ja-JP"/>
              <a:t>t=2</a:t>
            </a:r>
          </a:p>
        </p:txBody>
      </p:sp>
      <p:sp>
        <p:nvSpPr>
          <p:cNvPr id="15367" name="Text Box 7"/>
          <p:cNvSpPr txBox="1">
            <a:spLocks noChangeArrowheads="1"/>
          </p:cNvSpPr>
          <p:nvPr/>
        </p:nvSpPr>
        <p:spPr bwMode="auto">
          <a:xfrm>
            <a:off x="6562725" y="2276872"/>
            <a:ext cx="508000" cy="366712"/>
          </a:xfrm>
          <a:prstGeom prst="rect">
            <a:avLst/>
          </a:prstGeom>
          <a:noFill/>
          <a:ln w="9525">
            <a:noFill/>
            <a:miter lim="800000"/>
            <a:headEnd/>
            <a:tailEnd/>
          </a:ln>
        </p:spPr>
        <p:txBody>
          <a:bodyPr wrap="none">
            <a:spAutoFit/>
          </a:bodyPr>
          <a:lstStyle/>
          <a:p>
            <a:r>
              <a:rPr lang="en-US" altLang="ja-JP"/>
              <a:t>t=3</a:t>
            </a:r>
          </a:p>
        </p:txBody>
      </p:sp>
      <p:sp>
        <p:nvSpPr>
          <p:cNvPr id="15368" name="Oval 8"/>
          <p:cNvSpPr>
            <a:spLocks noChangeArrowheads="1"/>
          </p:cNvSpPr>
          <p:nvPr/>
        </p:nvSpPr>
        <p:spPr bwMode="auto">
          <a:xfrm>
            <a:off x="4048125" y="2962672"/>
            <a:ext cx="685800" cy="685800"/>
          </a:xfrm>
          <a:prstGeom prst="ellipse">
            <a:avLst/>
          </a:prstGeom>
          <a:noFill/>
          <a:ln w="9525">
            <a:solidFill>
              <a:schemeClr val="tx1"/>
            </a:solidFill>
            <a:round/>
            <a:headEnd/>
            <a:tailEnd/>
          </a:ln>
        </p:spPr>
        <p:txBody>
          <a:bodyPr wrap="none" anchor="ctr"/>
          <a:lstStyle/>
          <a:p>
            <a:pPr algn="ctr"/>
            <a:r>
              <a:rPr lang="en-US" altLang="ja-JP" sz="1600" i="1" dirty="0">
                <a:latin typeface="Century" pitchFamily="18" charset="0"/>
              </a:rPr>
              <a:t>p</a:t>
            </a:r>
          </a:p>
        </p:txBody>
      </p:sp>
      <p:sp>
        <p:nvSpPr>
          <p:cNvPr id="15369" name="Oval 9"/>
          <p:cNvSpPr>
            <a:spLocks noChangeArrowheads="1"/>
          </p:cNvSpPr>
          <p:nvPr/>
        </p:nvSpPr>
        <p:spPr bwMode="auto">
          <a:xfrm>
            <a:off x="5267325" y="2962672"/>
            <a:ext cx="685800" cy="685800"/>
          </a:xfrm>
          <a:prstGeom prst="ellipse">
            <a:avLst/>
          </a:prstGeom>
          <a:noFill/>
          <a:ln w="9525">
            <a:solidFill>
              <a:schemeClr val="tx1"/>
            </a:solidFill>
            <a:round/>
            <a:headEnd/>
            <a:tailEnd/>
          </a:ln>
        </p:spPr>
        <p:txBody>
          <a:bodyPr wrap="none" anchor="ctr"/>
          <a:lstStyle/>
          <a:p>
            <a:pPr algn="ctr"/>
            <a:r>
              <a:rPr lang="en-US" altLang="ja-JP" sz="1600" i="1" dirty="0">
                <a:latin typeface="Century" pitchFamily="18" charset="0"/>
              </a:rPr>
              <a:t>p</a:t>
            </a:r>
          </a:p>
        </p:txBody>
      </p:sp>
      <p:sp>
        <p:nvSpPr>
          <p:cNvPr id="15370" name="Oval 10"/>
          <p:cNvSpPr>
            <a:spLocks noChangeArrowheads="1"/>
          </p:cNvSpPr>
          <p:nvPr/>
        </p:nvSpPr>
        <p:spPr bwMode="auto">
          <a:xfrm>
            <a:off x="6486525" y="2962672"/>
            <a:ext cx="685800" cy="685800"/>
          </a:xfrm>
          <a:prstGeom prst="ellipse">
            <a:avLst/>
          </a:prstGeom>
          <a:noFill/>
          <a:ln w="9525">
            <a:solidFill>
              <a:schemeClr val="tx1"/>
            </a:solidFill>
            <a:round/>
            <a:headEnd/>
            <a:tailEnd/>
          </a:ln>
        </p:spPr>
        <p:txBody>
          <a:bodyPr wrap="none" anchor="ctr"/>
          <a:lstStyle/>
          <a:p>
            <a:pPr algn="ctr"/>
            <a:r>
              <a:rPr lang="en-US" altLang="ja-JP" sz="1600" i="1" dirty="0">
                <a:latin typeface="Century" pitchFamily="18" charset="0"/>
              </a:rPr>
              <a:t>p</a:t>
            </a:r>
          </a:p>
        </p:txBody>
      </p:sp>
      <p:sp>
        <p:nvSpPr>
          <p:cNvPr id="15371" name="Oval 11"/>
          <p:cNvSpPr>
            <a:spLocks noChangeArrowheads="1"/>
          </p:cNvSpPr>
          <p:nvPr/>
        </p:nvSpPr>
        <p:spPr bwMode="auto">
          <a:xfrm>
            <a:off x="5148263" y="4105672"/>
            <a:ext cx="863600" cy="849312"/>
          </a:xfrm>
          <a:prstGeom prst="ellipse">
            <a:avLst/>
          </a:prstGeom>
          <a:noFill/>
          <a:ln w="9525">
            <a:solidFill>
              <a:schemeClr val="tx1"/>
            </a:solidFill>
            <a:round/>
            <a:headEnd/>
            <a:tailEnd/>
          </a:ln>
        </p:spPr>
        <p:txBody>
          <a:bodyPr wrap="none" anchor="ctr"/>
          <a:lstStyle/>
          <a:p>
            <a:pPr algn="ctr"/>
            <a:r>
              <a:rPr lang="en-US" altLang="ja-JP" sz="1600" i="1" dirty="0" smtClean="0">
                <a:latin typeface="Century" pitchFamily="18" charset="0"/>
              </a:rPr>
              <a:t>qF(t-1)</a:t>
            </a:r>
            <a:endParaRPr lang="en-US" altLang="ja-JP" sz="1600" i="1" dirty="0">
              <a:latin typeface="Century" pitchFamily="18" charset="0"/>
            </a:endParaRPr>
          </a:p>
        </p:txBody>
      </p:sp>
      <p:sp>
        <p:nvSpPr>
          <p:cNvPr id="15372" name="Text Box 13"/>
          <p:cNvSpPr txBox="1">
            <a:spLocks noChangeArrowheads="1"/>
          </p:cNvSpPr>
          <p:nvPr/>
        </p:nvSpPr>
        <p:spPr bwMode="auto">
          <a:xfrm>
            <a:off x="5480050" y="3684984"/>
            <a:ext cx="317500" cy="366713"/>
          </a:xfrm>
          <a:prstGeom prst="rect">
            <a:avLst/>
          </a:prstGeom>
          <a:noFill/>
          <a:ln w="9525">
            <a:noFill/>
            <a:miter lim="800000"/>
            <a:headEnd/>
            <a:tailEnd/>
          </a:ln>
        </p:spPr>
        <p:txBody>
          <a:bodyPr wrap="none">
            <a:spAutoFit/>
          </a:bodyPr>
          <a:lstStyle/>
          <a:p>
            <a:r>
              <a:rPr lang="en-US" altLang="ja-JP"/>
              <a:t>+</a:t>
            </a:r>
          </a:p>
        </p:txBody>
      </p:sp>
      <p:sp>
        <p:nvSpPr>
          <p:cNvPr id="15373" name="Text Box 14"/>
          <p:cNvSpPr txBox="1">
            <a:spLocks noChangeArrowheads="1"/>
          </p:cNvSpPr>
          <p:nvPr/>
        </p:nvSpPr>
        <p:spPr bwMode="auto">
          <a:xfrm>
            <a:off x="6715125" y="3724672"/>
            <a:ext cx="317500" cy="366712"/>
          </a:xfrm>
          <a:prstGeom prst="rect">
            <a:avLst/>
          </a:prstGeom>
          <a:noFill/>
          <a:ln w="9525">
            <a:noFill/>
            <a:miter lim="800000"/>
            <a:headEnd/>
            <a:tailEnd/>
          </a:ln>
        </p:spPr>
        <p:txBody>
          <a:bodyPr wrap="none">
            <a:spAutoFit/>
          </a:bodyPr>
          <a:lstStyle/>
          <a:p>
            <a:r>
              <a:rPr lang="en-US" altLang="ja-JP"/>
              <a:t>+</a:t>
            </a:r>
          </a:p>
        </p:txBody>
      </p:sp>
      <p:sp>
        <p:nvSpPr>
          <p:cNvPr id="15374" name="Text Box 16"/>
          <p:cNvSpPr txBox="1">
            <a:spLocks noChangeArrowheads="1"/>
          </p:cNvSpPr>
          <p:nvPr/>
        </p:nvSpPr>
        <p:spPr bwMode="auto">
          <a:xfrm>
            <a:off x="771525" y="5172472"/>
            <a:ext cx="5142755" cy="923330"/>
          </a:xfrm>
          <a:prstGeom prst="rect">
            <a:avLst/>
          </a:prstGeom>
          <a:noFill/>
          <a:ln w="9525">
            <a:noFill/>
            <a:miter lim="800000"/>
            <a:headEnd/>
            <a:tailEnd/>
          </a:ln>
        </p:spPr>
        <p:txBody>
          <a:bodyPr wrap="none">
            <a:spAutoFit/>
          </a:bodyPr>
          <a:lstStyle/>
          <a:p>
            <a:r>
              <a:rPr lang="en-US" altLang="ja-JP" sz="1600" i="1" dirty="0">
                <a:latin typeface="Century" pitchFamily="18" charset="0"/>
              </a:rPr>
              <a:t>p</a:t>
            </a:r>
            <a:r>
              <a:rPr lang="en-US" altLang="ja-JP" dirty="0"/>
              <a:t> = </a:t>
            </a:r>
            <a:r>
              <a:rPr lang="ja-JP" altLang="en-US" dirty="0"/>
              <a:t>イノベーション</a:t>
            </a:r>
            <a:r>
              <a:rPr lang="ja-JP" altLang="en-US" dirty="0" smtClean="0"/>
              <a:t>係数（革新的採用者の影響割合）</a:t>
            </a:r>
            <a:endParaRPr lang="en-US" altLang="ja-JP" dirty="0" smtClean="0"/>
          </a:p>
          <a:p>
            <a:r>
              <a:rPr lang="en-US" altLang="ja-JP" sz="1600" i="1" dirty="0" smtClean="0">
                <a:latin typeface="Century" pitchFamily="18" charset="0"/>
              </a:rPr>
              <a:t>q</a:t>
            </a:r>
            <a:r>
              <a:rPr lang="en-US" altLang="ja-JP" dirty="0" smtClean="0"/>
              <a:t> </a:t>
            </a:r>
            <a:r>
              <a:rPr lang="en-US" altLang="ja-JP" dirty="0"/>
              <a:t>= </a:t>
            </a:r>
            <a:r>
              <a:rPr lang="ja-JP" altLang="en-US" dirty="0"/>
              <a:t>イミテーション係数</a:t>
            </a:r>
            <a:r>
              <a:rPr lang="ja-JP" altLang="en-US" dirty="0" smtClean="0"/>
              <a:t>（追随者の影響割合）</a:t>
            </a:r>
            <a:endParaRPr lang="ja-JP" altLang="en-US" dirty="0"/>
          </a:p>
          <a:p>
            <a:r>
              <a:rPr lang="en-US" altLang="ja-JP" sz="1600" i="1" dirty="0" smtClean="0">
                <a:latin typeface="Century" pitchFamily="18" charset="0"/>
              </a:rPr>
              <a:t>F(t</a:t>
            </a:r>
            <a:r>
              <a:rPr lang="en-US" altLang="ja-JP" sz="1600" i="1" dirty="0">
                <a:latin typeface="Century" pitchFamily="18" charset="0"/>
              </a:rPr>
              <a:t>)</a:t>
            </a:r>
            <a:r>
              <a:rPr lang="en-US" altLang="ja-JP" dirty="0"/>
              <a:t> = t</a:t>
            </a:r>
            <a:r>
              <a:rPr lang="ja-JP" altLang="en-US" dirty="0"/>
              <a:t>期までにすでに購入した人の割合</a:t>
            </a:r>
          </a:p>
        </p:txBody>
      </p:sp>
      <p:sp>
        <p:nvSpPr>
          <p:cNvPr id="15375" name="Oval 11"/>
          <p:cNvSpPr>
            <a:spLocks noChangeArrowheads="1"/>
          </p:cNvSpPr>
          <p:nvPr/>
        </p:nvSpPr>
        <p:spPr bwMode="auto">
          <a:xfrm>
            <a:off x="6443663" y="4091384"/>
            <a:ext cx="865187" cy="849313"/>
          </a:xfrm>
          <a:prstGeom prst="ellipse">
            <a:avLst/>
          </a:prstGeom>
          <a:noFill/>
          <a:ln w="9525">
            <a:solidFill>
              <a:schemeClr val="tx1"/>
            </a:solidFill>
            <a:round/>
            <a:headEnd/>
            <a:tailEnd/>
          </a:ln>
        </p:spPr>
        <p:txBody>
          <a:bodyPr wrap="none" anchor="ctr"/>
          <a:lstStyle/>
          <a:p>
            <a:pPr algn="ctr"/>
            <a:r>
              <a:rPr lang="en-US" altLang="ja-JP" sz="1600" i="1" dirty="0">
                <a:latin typeface="Century" pitchFamily="18" charset="0"/>
              </a:rPr>
              <a:t>qF(t-1)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laphamsquarterly.org/visual/LaphamMap081609.png"/>
          <p:cNvPicPr>
            <a:picLocks noChangeAspect="1" noChangeArrowheads="1"/>
          </p:cNvPicPr>
          <p:nvPr/>
        </p:nvPicPr>
        <p:blipFill>
          <a:blip r:embed="rId3" cstate="print"/>
          <a:srcRect/>
          <a:stretch>
            <a:fillRect/>
          </a:stretch>
        </p:blipFill>
        <p:spPr bwMode="auto">
          <a:xfrm>
            <a:off x="179512" y="548680"/>
            <a:ext cx="8728242" cy="576064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a:xfrm>
            <a:off x="428625" y="142875"/>
            <a:ext cx="8229600" cy="982663"/>
          </a:xfrm>
        </p:spPr>
        <p:txBody>
          <a:bodyPr/>
          <a:lstStyle/>
          <a:p>
            <a:r>
              <a:rPr lang="ja-JP" altLang="en-US" smtClean="0"/>
              <a:t>新製品の採用確率</a:t>
            </a:r>
          </a:p>
        </p:txBody>
      </p:sp>
      <p:pic>
        <p:nvPicPr>
          <p:cNvPr id="16387" name="図 21" descr="TP_tmp.png"/>
          <p:cNvPicPr>
            <a:picLocks noChangeAspect="1"/>
          </p:cNvPicPr>
          <p:nvPr>
            <p:custDataLst>
              <p:tags r:id="rId1"/>
            </p:custDataLst>
          </p:nvPr>
        </p:nvPicPr>
        <p:blipFill>
          <a:blip r:embed="rId6" cstate="print"/>
          <a:srcRect/>
          <a:stretch>
            <a:fillRect/>
          </a:stretch>
        </p:blipFill>
        <p:spPr bwMode="auto">
          <a:xfrm>
            <a:off x="1055688" y="1571625"/>
            <a:ext cx="482600" cy="279400"/>
          </a:xfrm>
          <a:prstGeom prst="rect">
            <a:avLst/>
          </a:prstGeom>
          <a:noFill/>
          <a:ln w="9525">
            <a:noFill/>
            <a:miter lim="800000"/>
            <a:headEnd/>
            <a:tailEnd/>
          </a:ln>
        </p:spPr>
      </p:pic>
      <p:sp>
        <p:nvSpPr>
          <p:cNvPr id="16388" name="テキスト ボックス 7"/>
          <p:cNvSpPr txBox="1">
            <a:spLocks noChangeArrowheads="1"/>
          </p:cNvSpPr>
          <p:nvPr/>
        </p:nvSpPr>
        <p:spPr bwMode="auto">
          <a:xfrm>
            <a:off x="1500188" y="1500188"/>
            <a:ext cx="3760787" cy="369887"/>
          </a:xfrm>
          <a:prstGeom prst="rect">
            <a:avLst/>
          </a:prstGeom>
          <a:noFill/>
          <a:ln w="9525">
            <a:noFill/>
            <a:miter lim="800000"/>
            <a:headEnd/>
            <a:tailEnd/>
          </a:ln>
        </p:spPr>
        <p:txBody>
          <a:bodyPr wrap="none">
            <a:spAutoFit/>
          </a:bodyPr>
          <a:lstStyle/>
          <a:p>
            <a:r>
              <a:rPr lang="en-US" altLang="ja-JP"/>
              <a:t>= t</a:t>
            </a:r>
            <a:r>
              <a:rPr lang="ja-JP" altLang="en-US"/>
              <a:t>期までに新製品を採用する確率。</a:t>
            </a:r>
          </a:p>
        </p:txBody>
      </p:sp>
      <p:cxnSp>
        <p:nvCxnSpPr>
          <p:cNvPr id="10" name="直線コネクタ 9"/>
          <p:cNvCxnSpPr/>
          <p:nvPr/>
        </p:nvCxnSpPr>
        <p:spPr>
          <a:xfrm rot="5400000">
            <a:off x="0" y="4357688"/>
            <a:ext cx="3143250" cy="0"/>
          </a:xfrm>
          <a:prstGeom prst="line">
            <a:avLst/>
          </a:prstGeom>
          <a:ln w="19050">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12" name="直線コネクタ 11"/>
          <p:cNvCxnSpPr/>
          <p:nvPr/>
        </p:nvCxnSpPr>
        <p:spPr>
          <a:xfrm>
            <a:off x="857250" y="5929313"/>
            <a:ext cx="6572250" cy="0"/>
          </a:xfrm>
          <a:prstGeom prst="line">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3" name="直線コネクタ 12"/>
          <p:cNvCxnSpPr/>
          <p:nvPr/>
        </p:nvCxnSpPr>
        <p:spPr>
          <a:xfrm>
            <a:off x="1214438" y="3286125"/>
            <a:ext cx="6143625" cy="0"/>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16392" name="図 15" descr="TP_tmp.png"/>
          <p:cNvPicPr>
            <a:picLocks noChangeAspect="1"/>
          </p:cNvPicPr>
          <p:nvPr>
            <p:custDataLst>
              <p:tags r:id="rId2"/>
            </p:custDataLst>
          </p:nvPr>
        </p:nvPicPr>
        <p:blipFill>
          <a:blip r:embed="rId6" cstate="print"/>
          <a:srcRect/>
          <a:stretch>
            <a:fillRect/>
          </a:stretch>
        </p:blipFill>
        <p:spPr bwMode="auto">
          <a:xfrm>
            <a:off x="4429125" y="4286250"/>
            <a:ext cx="358775" cy="207963"/>
          </a:xfrm>
          <a:prstGeom prst="rect">
            <a:avLst/>
          </a:prstGeom>
          <a:noFill/>
          <a:ln w="9525">
            <a:noFill/>
            <a:miter lim="800000"/>
            <a:headEnd/>
            <a:tailEnd/>
          </a:ln>
        </p:spPr>
      </p:pic>
      <p:pic>
        <p:nvPicPr>
          <p:cNvPr id="16393" name="図 18" descr="TP_tmp.png"/>
          <p:cNvPicPr>
            <a:picLocks noChangeAspect="1"/>
          </p:cNvPicPr>
          <p:nvPr>
            <p:custDataLst>
              <p:tags r:id="rId3"/>
            </p:custDataLst>
          </p:nvPr>
        </p:nvPicPr>
        <p:blipFill>
          <a:blip r:embed="rId7" cstate="print"/>
          <a:srcRect/>
          <a:stretch>
            <a:fillRect/>
          </a:stretch>
        </p:blipFill>
        <p:spPr bwMode="auto">
          <a:xfrm>
            <a:off x="7236296" y="6093296"/>
            <a:ext cx="122237" cy="214312"/>
          </a:xfrm>
          <a:prstGeom prst="rect">
            <a:avLst/>
          </a:prstGeom>
          <a:noFill/>
          <a:ln w="9525">
            <a:noFill/>
            <a:miter lim="800000"/>
            <a:headEnd/>
            <a:tailEnd/>
          </a:ln>
        </p:spPr>
      </p:pic>
      <p:sp>
        <p:nvSpPr>
          <p:cNvPr id="16394" name="テキスト ボックス 19"/>
          <p:cNvSpPr txBox="1">
            <a:spLocks noChangeArrowheads="1"/>
          </p:cNvSpPr>
          <p:nvPr/>
        </p:nvSpPr>
        <p:spPr bwMode="auto">
          <a:xfrm>
            <a:off x="785813" y="3143250"/>
            <a:ext cx="433387" cy="307975"/>
          </a:xfrm>
          <a:prstGeom prst="rect">
            <a:avLst/>
          </a:prstGeom>
          <a:noFill/>
          <a:ln w="9525">
            <a:noFill/>
            <a:miter lim="800000"/>
            <a:headEnd/>
            <a:tailEnd/>
          </a:ln>
        </p:spPr>
        <p:txBody>
          <a:bodyPr wrap="none">
            <a:spAutoFit/>
          </a:bodyPr>
          <a:lstStyle/>
          <a:p>
            <a:r>
              <a:rPr lang="en-US" altLang="ja-JP" sz="1400"/>
              <a:t>1.0</a:t>
            </a:r>
            <a:endParaRPr lang="ja-JP" altLang="en-US" sz="1400"/>
          </a:p>
        </p:txBody>
      </p:sp>
      <p:sp>
        <p:nvSpPr>
          <p:cNvPr id="21" name="フリーフォーム 20"/>
          <p:cNvSpPr/>
          <p:nvPr/>
        </p:nvSpPr>
        <p:spPr>
          <a:xfrm>
            <a:off x="1571625" y="3324225"/>
            <a:ext cx="5705475" cy="2609850"/>
          </a:xfrm>
          <a:custGeom>
            <a:avLst/>
            <a:gdLst>
              <a:gd name="connsiteX0" fmla="*/ 0 w 5705475"/>
              <a:gd name="connsiteY0" fmla="*/ 2609850 h 2609850"/>
              <a:gd name="connsiteX1" fmla="*/ 1676400 w 5705475"/>
              <a:gd name="connsiteY1" fmla="*/ 2314575 h 2609850"/>
              <a:gd name="connsiteX2" fmla="*/ 2724150 w 5705475"/>
              <a:gd name="connsiteY2" fmla="*/ 866775 h 2609850"/>
              <a:gd name="connsiteX3" fmla="*/ 3724275 w 5705475"/>
              <a:gd name="connsiteY3" fmla="*/ 161925 h 2609850"/>
              <a:gd name="connsiteX4" fmla="*/ 5705475 w 5705475"/>
              <a:gd name="connsiteY4" fmla="*/ 0 h 2609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5475" h="2609850">
                <a:moveTo>
                  <a:pt x="0" y="2609850"/>
                </a:moveTo>
                <a:cubicBezTo>
                  <a:pt x="611187" y="2607469"/>
                  <a:pt x="1222375" y="2605088"/>
                  <a:pt x="1676400" y="2314575"/>
                </a:cubicBezTo>
                <a:cubicBezTo>
                  <a:pt x="2130425" y="2024063"/>
                  <a:pt x="2382838" y="1225550"/>
                  <a:pt x="2724150" y="866775"/>
                </a:cubicBezTo>
                <a:cubicBezTo>
                  <a:pt x="3065463" y="508000"/>
                  <a:pt x="3227388" y="306387"/>
                  <a:pt x="3724275" y="161925"/>
                </a:cubicBezTo>
                <a:cubicBezTo>
                  <a:pt x="4221162" y="17463"/>
                  <a:pt x="4963318" y="8731"/>
                  <a:pt x="5705475" y="0"/>
                </a:cubicBezTo>
              </a:path>
            </a:pathLst>
          </a:custGeom>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a:p>
        </p:txBody>
      </p:sp>
      <p:sp>
        <p:nvSpPr>
          <p:cNvPr id="16396" name="テキスト ボックス 22"/>
          <p:cNvSpPr txBox="1">
            <a:spLocks noChangeArrowheads="1"/>
          </p:cNvSpPr>
          <p:nvPr/>
        </p:nvSpPr>
        <p:spPr bwMode="auto">
          <a:xfrm>
            <a:off x="1500188" y="1928813"/>
            <a:ext cx="3092450" cy="369887"/>
          </a:xfrm>
          <a:prstGeom prst="rect">
            <a:avLst/>
          </a:prstGeom>
          <a:noFill/>
          <a:ln w="9525">
            <a:noFill/>
            <a:miter lim="800000"/>
            <a:headEnd/>
            <a:tailEnd/>
          </a:ln>
        </p:spPr>
        <p:txBody>
          <a:bodyPr wrap="none">
            <a:spAutoFit/>
          </a:bodyPr>
          <a:lstStyle/>
          <a:p>
            <a:r>
              <a:rPr lang="en-US" altLang="ja-JP"/>
              <a:t>= t</a:t>
            </a:r>
            <a:r>
              <a:rPr lang="ja-JP" altLang="en-US"/>
              <a:t>期までの採用者数の割合。</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a:xfrm>
            <a:off x="468313" y="333375"/>
            <a:ext cx="8229600" cy="725488"/>
          </a:xfrm>
        </p:spPr>
        <p:txBody>
          <a:bodyPr>
            <a:normAutofit/>
          </a:bodyPr>
          <a:lstStyle/>
          <a:p>
            <a:r>
              <a:rPr lang="ja-JP" altLang="en-US" smtClean="0"/>
              <a:t>新製品の採用確率</a:t>
            </a:r>
          </a:p>
        </p:txBody>
      </p:sp>
      <p:pic>
        <p:nvPicPr>
          <p:cNvPr id="17411" name="図 21" descr="TP_tmp.png"/>
          <p:cNvPicPr>
            <a:picLocks noChangeAspect="1"/>
          </p:cNvPicPr>
          <p:nvPr>
            <p:custDataLst>
              <p:tags r:id="rId1"/>
            </p:custDataLst>
          </p:nvPr>
        </p:nvPicPr>
        <p:blipFill>
          <a:blip r:embed="rId6" cstate="print"/>
          <a:srcRect/>
          <a:stretch>
            <a:fillRect/>
          </a:stretch>
        </p:blipFill>
        <p:spPr bwMode="auto">
          <a:xfrm>
            <a:off x="1143000" y="1357313"/>
            <a:ext cx="1420813" cy="558800"/>
          </a:xfrm>
          <a:prstGeom prst="rect">
            <a:avLst/>
          </a:prstGeom>
          <a:noFill/>
          <a:ln w="9525">
            <a:noFill/>
            <a:miter lim="800000"/>
            <a:headEnd/>
            <a:tailEnd/>
          </a:ln>
        </p:spPr>
      </p:pic>
      <p:sp>
        <p:nvSpPr>
          <p:cNvPr id="17412" name="テキスト ボックス 7"/>
          <p:cNvSpPr txBox="1">
            <a:spLocks noChangeArrowheads="1"/>
          </p:cNvSpPr>
          <p:nvPr/>
        </p:nvSpPr>
        <p:spPr bwMode="auto">
          <a:xfrm>
            <a:off x="2500313" y="1500188"/>
            <a:ext cx="3219450" cy="369887"/>
          </a:xfrm>
          <a:prstGeom prst="rect">
            <a:avLst/>
          </a:prstGeom>
          <a:noFill/>
          <a:ln w="9525">
            <a:noFill/>
            <a:miter lim="800000"/>
            <a:headEnd/>
            <a:tailEnd/>
          </a:ln>
        </p:spPr>
        <p:txBody>
          <a:bodyPr wrap="none">
            <a:spAutoFit/>
          </a:bodyPr>
          <a:lstStyle/>
          <a:p>
            <a:r>
              <a:rPr lang="en-US" altLang="ja-JP"/>
              <a:t>=t</a:t>
            </a:r>
            <a:r>
              <a:rPr lang="ja-JP" altLang="en-US"/>
              <a:t>期に新製品を採用する確率。</a:t>
            </a:r>
          </a:p>
        </p:txBody>
      </p:sp>
      <p:cxnSp>
        <p:nvCxnSpPr>
          <p:cNvPr id="10" name="直線コネクタ 9"/>
          <p:cNvCxnSpPr/>
          <p:nvPr/>
        </p:nvCxnSpPr>
        <p:spPr>
          <a:xfrm rot="5400000">
            <a:off x="0" y="4357688"/>
            <a:ext cx="3143250" cy="0"/>
          </a:xfrm>
          <a:prstGeom prst="line">
            <a:avLst/>
          </a:prstGeom>
          <a:ln w="19050">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12" name="直線コネクタ 11"/>
          <p:cNvCxnSpPr/>
          <p:nvPr/>
        </p:nvCxnSpPr>
        <p:spPr>
          <a:xfrm>
            <a:off x="857250" y="5929313"/>
            <a:ext cx="6572250" cy="0"/>
          </a:xfrm>
          <a:prstGeom prst="line">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pic>
        <p:nvPicPr>
          <p:cNvPr id="17415" name="図 17" descr="TP_tmp.png"/>
          <p:cNvPicPr>
            <a:picLocks noChangeAspect="1"/>
          </p:cNvPicPr>
          <p:nvPr>
            <p:custDataLst>
              <p:tags r:id="rId2"/>
            </p:custDataLst>
          </p:nvPr>
        </p:nvPicPr>
        <p:blipFill>
          <a:blip r:embed="rId7" cstate="print"/>
          <a:srcRect/>
          <a:stretch>
            <a:fillRect/>
          </a:stretch>
        </p:blipFill>
        <p:spPr bwMode="auto">
          <a:xfrm>
            <a:off x="4572000" y="4143375"/>
            <a:ext cx="320675" cy="207963"/>
          </a:xfrm>
          <a:prstGeom prst="rect">
            <a:avLst/>
          </a:prstGeom>
          <a:noFill/>
          <a:ln w="9525">
            <a:noFill/>
            <a:miter lim="800000"/>
            <a:headEnd/>
            <a:tailEnd/>
          </a:ln>
        </p:spPr>
      </p:pic>
      <p:pic>
        <p:nvPicPr>
          <p:cNvPr id="17416" name="図 18" descr="TP_tmp.png"/>
          <p:cNvPicPr>
            <a:picLocks noChangeAspect="1"/>
          </p:cNvPicPr>
          <p:nvPr>
            <p:custDataLst>
              <p:tags r:id="rId3"/>
            </p:custDataLst>
          </p:nvPr>
        </p:nvPicPr>
        <p:blipFill>
          <a:blip r:embed="rId8" cstate="print"/>
          <a:srcRect/>
          <a:stretch>
            <a:fillRect/>
          </a:stretch>
        </p:blipFill>
        <p:spPr bwMode="auto">
          <a:xfrm>
            <a:off x="7164288" y="6093296"/>
            <a:ext cx="122237" cy="214312"/>
          </a:xfrm>
          <a:prstGeom prst="rect">
            <a:avLst/>
          </a:prstGeom>
          <a:noFill/>
          <a:ln w="9525">
            <a:noFill/>
            <a:miter lim="800000"/>
            <a:headEnd/>
            <a:tailEnd/>
          </a:ln>
        </p:spPr>
      </p:pic>
      <p:sp>
        <p:nvSpPr>
          <p:cNvPr id="17" name="フリーフォーム 16"/>
          <p:cNvSpPr/>
          <p:nvPr/>
        </p:nvSpPr>
        <p:spPr>
          <a:xfrm>
            <a:off x="1571625" y="3514725"/>
            <a:ext cx="5786438" cy="2438400"/>
          </a:xfrm>
          <a:custGeom>
            <a:avLst/>
            <a:gdLst>
              <a:gd name="connsiteX0" fmla="*/ 0 w 5786438"/>
              <a:gd name="connsiteY0" fmla="*/ 2409825 h 2438400"/>
              <a:gd name="connsiteX1" fmla="*/ 838200 w 5786438"/>
              <a:gd name="connsiteY1" fmla="*/ 1857375 h 2438400"/>
              <a:gd name="connsiteX2" fmla="*/ 2133600 w 5786438"/>
              <a:gd name="connsiteY2" fmla="*/ 28575 h 2438400"/>
              <a:gd name="connsiteX3" fmla="*/ 3419475 w 5786438"/>
              <a:gd name="connsiteY3" fmla="*/ 1685925 h 2438400"/>
              <a:gd name="connsiteX4" fmla="*/ 5400675 w 5786438"/>
              <a:gd name="connsiteY4" fmla="*/ 2324100 h 2438400"/>
              <a:gd name="connsiteX5" fmla="*/ 5734050 w 5786438"/>
              <a:gd name="connsiteY5" fmla="*/ 237172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6438" h="2438400">
                <a:moveTo>
                  <a:pt x="0" y="2409825"/>
                </a:moveTo>
                <a:cubicBezTo>
                  <a:pt x="241300" y="2332037"/>
                  <a:pt x="482600" y="2254250"/>
                  <a:pt x="838200" y="1857375"/>
                </a:cubicBezTo>
                <a:cubicBezTo>
                  <a:pt x="1193800" y="1460500"/>
                  <a:pt x="1703388" y="57150"/>
                  <a:pt x="2133600" y="28575"/>
                </a:cubicBezTo>
                <a:cubicBezTo>
                  <a:pt x="2563812" y="0"/>
                  <a:pt x="2874963" y="1303338"/>
                  <a:pt x="3419475" y="1685925"/>
                </a:cubicBezTo>
                <a:cubicBezTo>
                  <a:pt x="3963987" y="2068512"/>
                  <a:pt x="5014912" y="2209800"/>
                  <a:pt x="5400675" y="2324100"/>
                </a:cubicBezTo>
                <a:cubicBezTo>
                  <a:pt x="5786438" y="2438400"/>
                  <a:pt x="5760244" y="2405062"/>
                  <a:pt x="5734050" y="2371725"/>
                </a:cubicBezTo>
              </a:path>
            </a:pathLst>
          </a:custGeom>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a:p>
        </p:txBody>
      </p:sp>
      <p:sp>
        <p:nvSpPr>
          <p:cNvPr id="17418" name="テキスト ボックス 22"/>
          <p:cNvSpPr txBox="1">
            <a:spLocks noChangeArrowheads="1"/>
          </p:cNvSpPr>
          <p:nvPr/>
        </p:nvSpPr>
        <p:spPr bwMode="auto">
          <a:xfrm>
            <a:off x="2500313" y="2143125"/>
            <a:ext cx="3681412" cy="369888"/>
          </a:xfrm>
          <a:prstGeom prst="rect">
            <a:avLst/>
          </a:prstGeom>
          <a:noFill/>
          <a:ln w="9525">
            <a:noFill/>
            <a:miter lim="800000"/>
            <a:headEnd/>
            <a:tailEnd/>
          </a:ln>
        </p:spPr>
        <p:txBody>
          <a:bodyPr wrap="none">
            <a:spAutoFit/>
          </a:bodyPr>
          <a:lstStyle/>
          <a:p>
            <a:r>
              <a:rPr lang="en-US" altLang="ja-JP"/>
              <a:t>=t</a:t>
            </a:r>
            <a:r>
              <a:rPr lang="ja-JP" altLang="en-US"/>
              <a:t>期に新製品を採用する人の割合。</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p:cNvSpPr>
            <a:spLocks noGrp="1"/>
          </p:cNvSpPr>
          <p:nvPr>
            <p:ph type="title"/>
          </p:nvPr>
        </p:nvSpPr>
        <p:spPr>
          <a:xfrm>
            <a:off x="457200" y="274638"/>
            <a:ext cx="8229600" cy="725487"/>
          </a:xfrm>
        </p:spPr>
        <p:txBody>
          <a:bodyPr/>
          <a:lstStyle/>
          <a:p>
            <a:r>
              <a:rPr lang="ja-JP" altLang="en-US" sz="3600" smtClean="0"/>
              <a:t>新製品の採用の条件付き確率</a:t>
            </a:r>
          </a:p>
        </p:txBody>
      </p:sp>
      <p:pic>
        <p:nvPicPr>
          <p:cNvPr id="18435" name="図 4" descr="TP_tmp.png"/>
          <p:cNvPicPr>
            <a:picLocks noChangeAspect="1"/>
          </p:cNvPicPr>
          <p:nvPr>
            <p:custDataLst>
              <p:tags r:id="rId1"/>
            </p:custDataLst>
          </p:nvPr>
        </p:nvPicPr>
        <p:blipFill>
          <a:blip r:embed="rId6" cstate="print"/>
          <a:srcRect/>
          <a:stretch>
            <a:fillRect/>
          </a:stretch>
        </p:blipFill>
        <p:spPr bwMode="auto">
          <a:xfrm>
            <a:off x="1214438" y="1500188"/>
            <a:ext cx="1751012" cy="635000"/>
          </a:xfrm>
          <a:prstGeom prst="rect">
            <a:avLst/>
          </a:prstGeom>
          <a:noFill/>
          <a:ln w="9525">
            <a:noFill/>
            <a:miter lim="800000"/>
            <a:headEnd/>
            <a:tailEnd/>
          </a:ln>
        </p:spPr>
      </p:pic>
      <p:sp>
        <p:nvSpPr>
          <p:cNvPr id="6" name="テキスト ボックス 5"/>
          <p:cNvSpPr txBox="1"/>
          <p:nvPr/>
        </p:nvSpPr>
        <p:spPr>
          <a:xfrm>
            <a:off x="1857375" y="2428875"/>
            <a:ext cx="6502400" cy="3698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ja-JP" altLang="en-US" dirty="0" err="1"/>
              <a:t>ｔ</a:t>
            </a:r>
            <a:r>
              <a:rPr lang="ja-JP" altLang="en-US" dirty="0"/>
              <a:t>期までにまだ採用していないという条件下で</a:t>
            </a:r>
            <a:r>
              <a:rPr lang="en-US" altLang="ja-JP" dirty="0"/>
              <a:t>t</a:t>
            </a:r>
            <a:r>
              <a:rPr lang="ja-JP" altLang="en-US" dirty="0"/>
              <a:t>期に採用する確率。</a:t>
            </a:r>
          </a:p>
        </p:txBody>
      </p:sp>
      <p:cxnSp>
        <p:nvCxnSpPr>
          <p:cNvPr id="8" name="カギ線コネクタ 7"/>
          <p:cNvCxnSpPr>
            <a:stCxn id="5" idx="1"/>
            <a:endCxn id="6" idx="1"/>
          </p:cNvCxnSpPr>
          <p:nvPr/>
        </p:nvCxnSpPr>
        <p:spPr>
          <a:xfrm rot="10800000" flipH="1" flipV="1">
            <a:off x="1214438" y="1817688"/>
            <a:ext cx="642937" cy="795337"/>
          </a:xfrm>
          <a:prstGeom prst="bentConnector3">
            <a:avLst>
              <a:gd name="adj1" fmla="val -35555"/>
            </a:avLst>
          </a:prstGeom>
          <a:ln w="19050">
            <a:tailEnd type="arrow"/>
          </a:ln>
        </p:spPr>
        <p:style>
          <a:lnRef idx="1">
            <a:schemeClr val="dk1"/>
          </a:lnRef>
          <a:fillRef idx="0">
            <a:schemeClr val="dk1"/>
          </a:fillRef>
          <a:effectRef idx="0">
            <a:schemeClr val="dk1"/>
          </a:effectRef>
          <a:fontRef idx="minor">
            <a:schemeClr val="tx1"/>
          </a:fontRef>
        </p:style>
      </p:cxnSp>
      <p:sp>
        <p:nvSpPr>
          <p:cNvPr id="18438" name="テキスト ボックス 8"/>
          <p:cNvSpPr txBox="1">
            <a:spLocks noChangeArrowheads="1"/>
          </p:cNvSpPr>
          <p:nvPr/>
        </p:nvSpPr>
        <p:spPr bwMode="auto">
          <a:xfrm>
            <a:off x="928688" y="3214688"/>
            <a:ext cx="1131887" cy="369887"/>
          </a:xfrm>
          <a:prstGeom prst="rect">
            <a:avLst/>
          </a:prstGeom>
          <a:noFill/>
          <a:ln w="9525">
            <a:noFill/>
            <a:miter lim="800000"/>
            <a:headEnd/>
            <a:tailEnd/>
          </a:ln>
        </p:spPr>
        <p:txBody>
          <a:bodyPr wrap="none">
            <a:spAutoFit/>
          </a:bodyPr>
          <a:lstStyle/>
          <a:p>
            <a:r>
              <a:rPr lang="ja-JP" altLang="en-US"/>
              <a:t>仮定より：</a:t>
            </a:r>
          </a:p>
        </p:txBody>
      </p:sp>
      <p:pic>
        <p:nvPicPr>
          <p:cNvPr id="18439" name="図 17" descr="TP_tmp.png"/>
          <p:cNvPicPr>
            <a:picLocks noChangeAspect="1"/>
          </p:cNvPicPr>
          <p:nvPr>
            <p:custDataLst>
              <p:tags r:id="rId2"/>
            </p:custDataLst>
          </p:nvPr>
        </p:nvPicPr>
        <p:blipFill>
          <a:blip r:embed="rId7" cstate="print"/>
          <a:srcRect/>
          <a:stretch>
            <a:fillRect/>
          </a:stretch>
        </p:blipFill>
        <p:spPr bwMode="auto">
          <a:xfrm>
            <a:off x="1214438" y="3643313"/>
            <a:ext cx="3246437" cy="635000"/>
          </a:xfrm>
          <a:prstGeom prst="rect">
            <a:avLst/>
          </a:prstGeom>
          <a:noFill/>
          <a:ln w="9525">
            <a:noFill/>
            <a:miter lim="800000"/>
            <a:headEnd/>
            <a:tailEnd/>
          </a:ln>
        </p:spPr>
      </p:pic>
      <p:pic>
        <p:nvPicPr>
          <p:cNvPr id="18440" name="図 18" descr="TP_tmp.png"/>
          <p:cNvPicPr>
            <a:picLocks noChangeAspect="1"/>
          </p:cNvPicPr>
          <p:nvPr>
            <p:custDataLst>
              <p:tags r:id="rId3"/>
            </p:custDataLst>
          </p:nvPr>
        </p:nvPicPr>
        <p:blipFill>
          <a:blip r:embed="rId8" cstate="print"/>
          <a:srcRect/>
          <a:stretch>
            <a:fillRect/>
          </a:stretch>
        </p:blipFill>
        <p:spPr bwMode="auto">
          <a:xfrm>
            <a:off x="2643188" y="4643438"/>
            <a:ext cx="3271837" cy="635000"/>
          </a:xfrm>
          <a:prstGeom prst="rect">
            <a:avLst/>
          </a:prstGeom>
          <a:noFill/>
          <a:ln w="9525">
            <a:noFill/>
            <a:miter lim="800000"/>
            <a:headEnd/>
            <a:tailEnd/>
          </a:ln>
        </p:spPr>
      </p:pic>
      <p:cxnSp>
        <p:nvCxnSpPr>
          <p:cNvPr id="16" name="カギ線コネクタ 15"/>
          <p:cNvCxnSpPr/>
          <p:nvPr/>
        </p:nvCxnSpPr>
        <p:spPr>
          <a:xfrm rot="10800000" flipH="1" flipV="1">
            <a:off x="1239838" y="3960813"/>
            <a:ext cx="1428750" cy="1000125"/>
          </a:xfrm>
          <a:prstGeom prst="bentConnector3">
            <a:avLst>
              <a:gd name="adj1" fmla="val -16000"/>
            </a:avLst>
          </a:prstGeom>
          <a:ln w="19050">
            <a:tailEnd type="arrow"/>
          </a:ln>
        </p:spPr>
        <p:style>
          <a:lnRef idx="1">
            <a:schemeClr val="dk1"/>
          </a:lnRef>
          <a:fillRef idx="0">
            <a:schemeClr val="dk1"/>
          </a:fillRef>
          <a:effectRef idx="0">
            <a:schemeClr val="dk1"/>
          </a:effectRef>
          <a:fontRef idx="minor">
            <a:schemeClr val="tx1"/>
          </a:fontRef>
        </p:style>
      </p:cxnSp>
      <p:sp>
        <p:nvSpPr>
          <p:cNvPr id="21" name="テキスト ボックス 20"/>
          <p:cNvSpPr txBox="1"/>
          <p:nvPr/>
        </p:nvSpPr>
        <p:spPr>
          <a:xfrm>
            <a:off x="1000125" y="5786438"/>
            <a:ext cx="5851525" cy="369887"/>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ja-JP" altLang="en-US" dirty="0"/>
              <a:t>ただし、</a:t>
            </a:r>
            <a:r>
              <a:rPr lang="en-US" altLang="ja-JP" i="1" dirty="0"/>
              <a:t>N(t) = N</a:t>
            </a:r>
            <a:r>
              <a:rPr lang="ja-JP" altLang="en-US" i="1" dirty="0"/>
              <a:t>・</a:t>
            </a:r>
            <a:r>
              <a:rPr lang="en-US" altLang="ja-JP" i="1" dirty="0"/>
              <a:t>F(t)</a:t>
            </a:r>
            <a:r>
              <a:rPr lang="ja-JP" altLang="en-US" dirty="0"/>
              <a:t>は</a:t>
            </a:r>
            <a:r>
              <a:rPr lang="ja-JP" altLang="en-US" i="1" dirty="0"/>
              <a:t>ｔ </a:t>
            </a:r>
            <a:r>
              <a:rPr lang="ja-JP" altLang="en-US" dirty="0"/>
              <a:t>期までに新製品を採用する人数。</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p:cNvSpPr>
          <p:nvPr>
            <p:ph type="title"/>
          </p:nvPr>
        </p:nvSpPr>
        <p:spPr>
          <a:xfrm>
            <a:off x="467544" y="404664"/>
            <a:ext cx="8229600" cy="654050"/>
          </a:xfrm>
        </p:spPr>
        <p:txBody>
          <a:bodyPr/>
          <a:lstStyle/>
          <a:p>
            <a:r>
              <a:rPr lang="ja-JP" altLang="en-US" sz="3600" dirty="0" smtClean="0"/>
              <a:t>新製品の売上</a:t>
            </a:r>
          </a:p>
        </p:txBody>
      </p:sp>
      <p:sp>
        <p:nvSpPr>
          <p:cNvPr id="19459" name="テキスト ボックス 3"/>
          <p:cNvSpPr txBox="1">
            <a:spLocks noChangeArrowheads="1"/>
          </p:cNvSpPr>
          <p:nvPr/>
        </p:nvSpPr>
        <p:spPr bwMode="auto">
          <a:xfrm>
            <a:off x="714375" y="1500188"/>
            <a:ext cx="2224088" cy="369887"/>
          </a:xfrm>
          <a:prstGeom prst="rect">
            <a:avLst/>
          </a:prstGeom>
          <a:noFill/>
          <a:ln w="9525">
            <a:noFill/>
            <a:miter lim="800000"/>
            <a:headEnd/>
            <a:tailEnd/>
          </a:ln>
        </p:spPr>
        <p:txBody>
          <a:bodyPr wrap="none">
            <a:spAutoFit/>
          </a:bodyPr>
          <a:lstStyle/>
          <a:p>
            <a:r>
              <a:rPr lang="ja-JP" altLang="en-US"/>
              <a:t>ｔ期の新製品の売上：</a:t>
            </a:r>
          </a:p>
        </p:txBody>
      </p:sp>
      <p:pic>
        <p:nvPicPr>
          <p:cNvPr id="19460" name="図 5" descr="TP_tmp.png"/>
          <p:cNvPicPr>
            <a:picLocks noChangeAspect="1"/>
          </p:cNvPicPr>
          <p:nvPr>
            <p:custDataLst>
              <p:tags r:id="rId1"/>
            </p:custDataLst>
          </p:nvPr>
        </p:nvPicPr>
        <p:blipFill>
          <a:blip r:embed="rId5" cstate="print"/>
          <a:srcRect/>
          <a:stretch>
            <a:fillRect/>
          </a:stretch>
        </p:blipFill>
        <p:spPr bwMode="auto">
          <a:xfrm>
            <a:off x="2928938" y="1571625"/>
            <a:ext cx="1647825" cy="277813"/>
          </a:xfrm>
          <a:prstGeom prst="rect">
            <a:avLst/>
          </a:prstGeom>
          <a:noFill/>
          <a:ln w="9525">
            <a:noFill/>
            <a:miter lim="800000"/>
            <a:headEnd/>
            <a:tailEnd/>
          </a:ln>
        </p:spPr>
      </p:pic>
      <p:pic>
        <p:nvPicPr>
          <p:cNvPr id="19461" name="図 7" descr="TP_tmp.png"/>
          <p:cNvPicPr>
            <a:picLocks noChangeAspect="1"/>
          </p:cNvPicPr>
          <p:nvPr>
            <p:custDataLst>
              <p:tags r:id="rId2"/>
            </p:custDataLst>
          </p:nvPr>
        </p:nvPicPr>
        <p:blipFill>
          <a:blip r:embed="rId6" cstate="print"/>
          <a:srcRect/>
          <a:stretch>
            <a:fillRect/>
          </a:stretch>
        </p:blipFill>
        <p:spPr bwMode="auto">
          <a:xfrm>
            <a:off x="2214563" y="2357438"/>
            <a:ext cx="4083050" cy="482600"/>
          </a:xfrm>
          <a:prstGeom prst="rect">
            <a:avLst/>
          </a:prstGeom>
          <a:noFill/>
          <a:ln w="9525">
            <a:noFill/>
            <a:miter lim="800000"/>
            <a:headEnd/>
            <a:tailEnd/>
          </a:ln>
        </p:spPr>
      </p:pic>
      <p:sp>
        <p:nvSpPr>
          <p:cNvPr id="19462" name="テキスト ボックス 8"/>
          <p:cNvSpPr txBox="1">
            <a:spLocks noChangeArrowheads="1"/>
          </p:cNvSpPr>
          <p:nvPr/>
        </p:nvSpPr>
        <p:spPr bwMode="auto">
          <a:xfrm>
            <a:off x="928688" y="3214688"/>
            <a:ext cx="6164262" cy="369887"/>
          </a:xfrm>
          <a:prstGeom prst="rect">
            <a:avLst/>
          </a:prstGeom>
          <a:noFill/>
          <a:ln w="9525">
            <a:noFill/>
            <a:miter lim="800000"/>
            <a:headEnd/>
            <a:tailEnd/>
          </a:ln>
        </p:spPr>
        <p:txBody>
          <a:bodyPr wrap="none">
            <a:spAutoFit/>
          </a:bodyPr>
          <a:lstStyle/>
          <a:p>
            <a:r>
              <a:rPr lang="en-US" altLang="ja-JP" i="1"/>
              <a:t>p,q,N</a:t>
            </a:r>
            <a:r>
              <a:rPr lang="en-US" altLang="ja-JP"/>
              <a:t> </a:t>
            </a:r>
            <a:r>
              <a:rPr lang="ja-JP" altLang="en-US"/>
              <a:t>の値が分かれば</a:t>
            </a:r>
            <a:r>
              <a:rPr lang="en-US" altLang="ja-JP" i="1"/>
              <a:t>t</a:t>
            </a:r>
            <a:r>
              <a:rPr lang="en-US" altLang="ja-JP"/>
              <a:t> </a:t>
            </a:r>
            <a:r>
              <a:rPr lang="ja-JP" altLang="en-US"/>
              <a:t>期の売上を予測することができるが</a:t>
            </a:r>
            <a:r>
              <a:rPr lang="en-US" altLang="ja-JP"/>
              <a:t>…</a:t>
            </a:r>
            <a:endParaRPr lang="ja-JP" altLang="en-US"/>
          </a:p>
        </p:txBody>
      </p:sp>
      <p:sp>
        <p:nvSpPr>
          <p:cNvPr id="19463" name="正方形/長方形 9"/>
          <p:cNvSpPr>
            <a:spLocks noChangeArrowheads="1"/>
          </p:cNvSpPr>
          <p:nvPr/>
        </p:nvSpPr>
        <p:spPr bwMode="auto">
          <a:xfrm>
            <a:off x="1000125" y="4000500"/>
            <a:ext cx="5214938" cy="2032000"/>
          </a:xfrm>
          <a:prstGeom prst="rect">
            <a:avLst/>
          </a:prstGeom>
          <a:noFill/>
          <a:ln w="9525">
            <a:noFill/>
            <a:miter lim="800000"/>
            <a:headEnd/>
            <a:tailEnd/>
          </a:ln>
        </p:spPr>
        <p:txBody>
          <a:bodyPr>
            <a:spAutoFit/>
          </a:bodyPr>
          <a:lstStyle/>
          <a:p>
            <a:r>
              <a:rPr lang="ja-JP" altLang="en-US"/>
              <a:t>⇒　１．テストマーケティングの結果</a:t>
            </a:r>
          </a:p>
          <a:p>
            <a:endParaRPr lang="ja-JP" altLang="en-US"/>
          </a:p>
          <a:p>
            <a:r>
              <a:rPr lang="ja-JP" altLang="en-US"/>
              <a:t>　　 </a:t>
            </a:r>
            <a:r>
              <a:rPr lang="en-US" altLang="ja-JP"/>
              <a:t>2. </a:t>
            </a:r>
            <a:r>
              <a:rPr lang="ja-JP" altLang="en-US"/>
              <a:t>過去の類似製品のパラメータの値</a:t>
            </a:r>
          </a:p>
          <a:p>
            <a:endParaRPr lang="ja-JP" altLang="en-US"/>
          </a:p>
          <a:p>
            <a:r>
              <a:rPr lang="ja-JP" altLang="en-US"/>
              <a:t>     </a:t>
            </a:r>
            <a:r>
              <a:rPr lang="en-US" altLang="ja-JP"/>
              <a:t>3. </a:t>
            </a:r>
            <a:r>
              <a:rPr lang="ja-JP" altLang="en-US"/>
              <a:t>デルファイ法</a:t>
            </a:r>
          </a:p>
          <a:p>
            <a:endParaRPr lang="ja-JP" altLang="en-US"/>
          </a:p>
          <a:p>
            <a:r>
              <a:rPr lang="en-US" altLang="ja-JP"/>
              <a:t>     4. </a:t>
            </a:r>
            <a:r>
              <a:rPr lang="ja-JP" altLang="en-US"/>
              <a:t>最初の数期の売上データを用いた回帰分析</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Grp="1" noChangeArrowheads="1"/>
          </p:cNvSpPr>
          <p:nvPr>
            <p:ph type="title"/>
          </p:nvPr>
        </p:nvSpPr>
        <p:spPr/>
        <p:txBody>
          <a:bodyPr/>
          <a:lstStyle/>
          <a:p>
            <a:r>
              <a:rPr lang="ja-JP" altLang="en-US" smtClean="0"/>
              <a:t>事例１</a:t>
            </a:r>
          </a:p>
        </p:txBody>
      </p:sp>
      <p:graphicFrame>
        <p:nvGraphicFramePr>
          <p:cNvPr id="114692" name="Object 4"/>
          <p:cNvGraphicFramePr>
            <a:graphicFrameLocks noGrp="1" noChangeAspect="1"/>
          </p:cNvGraphicFramePr>
          <p:nvPr>
            <p:ph sz="quarter" idx="1"/>
          </p:nvPr>
        </p:nvGraphicFramePr>
        <p:xfrm>
          <a:off x="333375" y="1665288"/>
          <a:ext cx="8367713" cy="4540250"/>
        </p:xfrm>
        <a:graphic>
          <a:graphicData uri="http://schemas.openxmlformats.org/presentationml/2006/ole">
            <p:oleObj spid="_x0000_s1026" name="Worksheet" r:id="rId5" imgW="6910200" imgH="3749040" progId="Excel.Shee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1469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4" name="REMIND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type="title"/>
          </p:nvPr>
        </p:nvSpPr>
        <p:spPr/>
        <p:txBody>
          <a:bodyPr/>
          <a:lstStyle/>
          <a:p>
            <a:r>
              <a:rPr lang="ja-JP" altLang="en-US" smtClean="0"/>
              <a:t>事例２</a:t>
            </a:r>
          </a:p>
        </p:txBody>
      </p:sp>
      <p:graphicFrame>
        <p:nvGraphicFramePr>
          <p:cNvPr id="116740" name="Object 4"/>
          <p:cNvGraphicFramePr>
            <a:graphicFrameLocks noGrp="1" noChangeAspect="1"/>
          </p:cNvGraphicFramePr>
          <p:nvPr>
            <p:ph sz="quarter" idx="1"/>
          </p:nvPr>
        </p:nvGraphicFramePr>
        <p:xfrm>
          <a:off x="539750" y="1720850"/>
          <a:ext cx="7720013" cy="4567238"/>
        </p:xfrm>
        <a:graphic>
          <a:graphicData uri="http://schemas.openxmlformats.org/presentationml/2006/ole">
            <p:oleObj spid="_x0000_s2050" name="Worksheet" r:id="rId5" imgW="7064280" imgH="4180680" progId="Excel.Shee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116740"/>
                                        </p:tgtEl>
                                        <p:attrNameLst>
                                          <p:attrName>style.visibility</p:attrName>
                                        </p:attrNameLst>
                                      </p:cBhvr>
                                      <p:to>
                                        <p:strVal val="visible"/>
                                      </p:to>
                                    </p:set>
                                    <p:anim calcmode="lin" valueType="num">
                                      <p:cBhvr>
                                        <p:cTn id="7" dur="500" fill="hold"/>
                                        <p:tgtEl>
                                          <p:spTgt spid="116740"/>
                                        </p:tgtEl>
                                        <p:attrNameLst>
                                          <p:attrName>ppt_w</p:attrName>
                                        </p:attrNameLst>
                                      </p:cBhvr>
                                      <p:tavLst>
                                        <p:tav tm="0">
                                          <p:val>
                                            <p:fltVal val="0"/>
                                          </p:val>
                                        </p:tav>
                                        <p:tav tm="100000">
                                          <p:val>
                                            <p:strVal val="#ppt_w"/>
                                          </p:val>
                                        </p:tav>
                                      </p:tavLst>
                                    </p:anim>
                                    <p:anim calcmode="lin" valueType="num">
                                      <p:cBhvr>
                                        <p:cTn id="8" dur="500" fill="hold"/>
                                        <p:tgtEl>
                                          <p:spTgt spid="116740"/>
                                        </p:tgtEl>
                                        <p:attrNameLst>
                                          <p:attrName>ppt_h</p:attrName>
                                        </p:attrNameLst>
                                      </p:cBhvr>
                                      <p:tavLst>
                                        <p:tav tm="0">
                                          <p:val>
                                            <p:fltVal val="0"/>
                                          </p:val>
                                        </p:tav>
                                        <p:tav tm="100000">
                                          <p:val>
                                            <p:strVal val="#ppt_h"/>
                                          </p:val>
                                        </p:tav>
                                      </p:tavLst>
                                    </p:anim>
                                    <p:anim calcmode="lin" valueType="num">
                                      <p:cBhvr>
                                        <p:cTn id="9" dur="500" fill="hold"/>
                                        <p:tgtEl>
                                          <p:spTgt spid="116740"/>
                                        </p:tgtEl>
                                        <p:attrNameLst>
                                          <p:attrName>ppt_x</p:attrName>
                                        </p:attrNameLst>
                                      </p:cBhvr>
                                      <p:tavLst>
                                        <p:tav tm="0">
                                          <p:val>
                                            <p:fltVal val="0.5"/>
                                          </p:val>
                                        </p:tav>
                                        <p:tav tm="100000">
                                          <p:val>
                                            <p:strVal val="#ppt_x"/>
                                          </p:val>
                                        </p:tav>
                                      </p:tavLst>
                                    </p:anim>
                                    <p:anim calcmode="lin" valueType="num">
                                      <p:cBhvr>
                                        <p:cTn id="10" dur="500" fill="hold"/>
                                        <p:tgtEl>
                                          <p:spTgt spid="116740"/>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REMIND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a:xfrm>
            <a:off x="468313" y="333375"/>
            <a:ext cx="8229600" cy="725488"/>
          </a:xfrm>
        </p:spPr>
        <p:txBody>
          <a:bodyPr>
            <a:normAutofit/>
          </a:bodyPr>
          <a:lstStyle/>
          <a:p>
            <a:r>
              <a:rPr lang="ja-JP" altLang="en-US" dirty="0" smtClean="0"/>
              <a:t>バスモデルの形状</a:t>
            </a:r>
          </a:p>
        </p:txBody>
      </p:sp>
      <p:cxnSp>
        <p:nvCxnSpPr>
          <p:cNvPr id="10" name="直線コネクタ 9"/>
          <p:cNvCxnSpPr/>
          <p:nvPr/>
        </p:nvCxnSpPr>
        <p:spPr>
          <a:xfrm>
            <a:off x="1043608" y="2611810"/>
            <a:ext cx="0" cy="2351162"/>
          </a:xfrm>
          <a:prstGeom prst="line">
            <a:avLst/>
          </a:prstGeom>
          <a:ln w="19050">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12" name="直線コネクタ 11"/>
          <p:cNvCxnSpPr/>
          <p:nvPr/>
        </p:nvCxnSpPr>
        <p:spPr>
          <a:xfrm>
            <a:off x="1043608" y="4916066"/>
            <a:ext cx="3240360" cy="0"/>
          </a:xfrm>
          <a:prstGeom prst="line">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9" name="フリーフォーム 18"/>
          <p:cNvSpPr/>
          <p:nvPr/>
        </p:nvSpPr>
        <p:spPr>
          <a:xfrm>
            <a:off x="1034033" y="3190479"/>
            <a:ext cx="2333625" cy="1182687"/>
          </a:xfrm>
          <a:custGeom>
            <a:avLst/>
            <a:gdLst>
              <a:gd name="connsiteX0" fmla="*/ 0 w 2333625"/>
              <a:gd name="connsiteY0" fmla="*/ 1182687 h 1182687"/>
              <a:gd name="connsiteX1" fmla="*/ 1143000 w 2333625"/>
              <a:gd name="connsiteY1" fmla="*/ 77787 h 1182687"/>
              <a:gd name="connsiteX2" fmla="*/ 2333625 w 2333625"/>
              <a:gd name="connsiteY2" fmla="*/ 715962 h 1182687"/>
            </a:gdLst>
            <a:ahLst/>
            <a:cxnLst>
              <a:cxn ang="0">
                <a:pos x="connsiteX0" y="connsiteY0"/>
              </a:cxn>
              <a:cxn ang="0">
                <a:pos x="connsiteX1" y="connsiteY1"/>
              </a:cxn>
              <a:cxn ang="0">
                <a:pos x="connsiteX2" y="connsiteY2"/>
              </a:cxn>
            </a:cxnLst>
            <a:rect l="l" t="t" r="r" b="b"/>
            <a:pathLst>
              <a:path w="2333625" h="1182687">
                <a:moveTo>
                  <a:pt x="0" y="1182687"/>
                </a:moveTo>
                <a:cubicBezTo>
                  <a:pt x="377031" y="669131"/>
                  <a:pt x="754063" y="155575"/>
                  <a:pt x="1143000" y="77787"/>
                </a:cubicBezTo>
                <a:cubicBezTo>
                  <a:pt x="1531938" y="0"/>
                  <a:pt x="1932781" y="357981"/>
                  <a:pt x="2333625" y="715962"/>
                </a:cubicBezTo>
              </a:path>
            </a:pathLst>
          </a:custGeom>
          <a:ln>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20" name="直線コネクタ 19"/>
          <p:cNvCxnSpPr/>
          <p:nvPr/>
        </p:nvCxnSpPr>
        <p:spPr>
          <a:xfrm>
            <a:off x="5220072" y="2636912"/>
            <a:ext cx="0" cy="2351162"/>
          </a:xfrm>
          <a:prstGeom prst="line">
            <a:avLst/>
          </a:prstGeom>
          <a:ln w="19050">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21" name="直線コネクタ 20"/>
          <p:cNvCxnSpPr/>
          <p:nvPr/>
        </p:nvCxnSpPr>
        <p:spPr>
          <a:xfrm>
            <a:off x="5220072" y="4941168"/>
            <a:ext cx="3240360" cy="0"/>
          </a:xfrm>
          <a:prstGeom prst="line">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5" name="フリーフォーム 24"/>
          <p:cNvSpPr/>
          <p:nvPr/>
        </p:nvSpPr>
        <p:spPr>
          <a:xfrm>
            <a:off x="5221982" y="2828479"/>
            <a:ext cx="2628900" cy="2058987"/>
          </a:xfrm>
          <a:custGeom>
            <a:avLst/>
            <a:gdLst>
              <a:gd name="connsiteX0" fmla="*/ 0 w 2628900"/>
              <a:gd name="connsiteY0" fmla="*/ 534987 h 2058987"/>
              <a:gd name="connsiteX1" fmla="*/ 533400 w 2628900"/>
              <a:gd name="connsiteY1" fmla="*/ 163512 h 2058987"/>
              <a:gd name="connsiteX2" fmla="*/ 1400175 w 2628900"/>
              <a:gd name="connsiteY2" fmla="*/ 1516062 h 2058987"/>
              <a:gd name="connsiteX3" fmla="*/ 2628900 w 2628900"/>
              <a:gd name="connsiteY3" fmla="*/ 2058987 h 2058987"/>
            </a:gdLst>
            <a:ahLst/>
            <a:cxnLst>
              <a:cxn ang="0">
                <a:pos x="connsiteX0" y="connsiteY0"/>
              </a:cxn>
              <a:cxn ang="0">
                <a:pos x="connsiteX1" y="connsiteY1"/>
              </a:cxn>
              <a:cxn ang="0">
                <a:pos x="connsiteX2" y="connsiteY2"/>
              </a:cxn>
              <a:cxn ang="0">
                <a:pos x="connsiteX3" y="connsiteY3"/>
              </a:cxn>
            </a:cxnLst>
            <a:rect l="l" t="t" r="r" b="b"/>
            <a:pathLst>
              <a:path w="2628900" h="2058987">
                <a:moveTo>
                  <a:pt x="0" y="534987"/>
                </a:moveTo>
                <a:cubicBezTo>
                  <a:pt x="150019" y="267493"/>
                  <a:pt x="300038" y="0"/>
                  <a:pt x="533400" y="163512"/>
                </a:cubicBezTo>
                <a:cubicBezTo>
                  <a:pt x="766763" y="327025"/>
                  <a:pt x="1050925" y="1200150"/>
                  <a:pt x="1400175" y="1516062"/>
                </a:cubicBezTo>
                <a:cubicBezTo>
                  <a:pt x="1749425" y="1831974"/>
                  <a:pt x="2189162" y="1945480"/>
                  <a:pt x="2628900" y="2058987"/>
                </a:cubicBezTo>
              </a:path>
            </a:pathLst>
          </a:custGeom>
          <a:ln>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テキスト ボックス 25"/>
          <p:cNvSpPr txBox="1"/>
          <p:nvPr/>
        </p:nvSpPr>
        <p:spPr>
          <a:xfrm>
            <a:off x="539552" y="2204864"/>
            <a:ext cx="902811" cy="307777"/>
          </a:xfrm>
          <a:prstGeom prst="rect">
            <a:avLst/>
          </a:prstGeom>
          <a:noFill/>
        </p:spPr>
        <p:txBody>
          <a:bodyPr wrap="none" rtlCol="0">
            <a:spAutoFit/>
          </a:bodyPr>
          <a:lstStyle/>
          <a:p>
            <a:r>
              <a:rPr kumimoji="1" lang="ja-JP" altLang="en-US" sz="1400" dirty="0" smtClean="0"/>
              <a:t>採用者数</a:t>
            </a:r>
            <a:endParaRPr kumimoji="1" lang="ja-JP" altLang="en-US" sz="1400" dirty="0"/>
          </a:p>
        </p:txBody>
      </p:sp>
      <p:sp>
        <p:nvSpPr>
          <p:cNvPr id="27" name="テキスト ボックス 26"/>
          <p:cNvSpPr txBox="1"/>
          <p:nvPr/>
        </p:nvSpPr>
        <p:spPr>
          <a:xfrm>
            <a:off x="4716016" y="2276872"/>
            <a:ext cx="902811" cy="307777"/>
          </a:xfrm>
          <a:prstGeom prst="rect">
            <a:avLst/>
          </a:prstGeom>
          <a:noFill/>
        </p:spPr>
        <p:txBody>
          <a:bodyPr wrap="none" rtlCol="0">
            <a:spAutoFit/>
          </a:bodyPr>
          <a:lstStyle/>
          <a:p>
            <a:r>
              <a:rPr kumimoji="1" lang="ja-JP" altLang="en-US" sz="1400" dirty="0" smtClean="0"/>
              <a:t>採用者数</a:t>
            </a:r>
            <a:endParaRPr kumimoji="1" lang="ja-JP" altLang="en-US" sz="1400" dirty="0"/>
          </a:p>
        </p:txBody>
      </p:sp>
      <p:sp>
        <p:nvSpPr>
          <p:cNvPr id="28" name="テキスト ボックス 27"/>
          <p:cNvSpPr txBox="1"/>
          <p:nvPr/>
        </p:nvSpPr>
        <p:spPr>
          <a:xfrm>
            <a:off x="3635896" y="5013176"/>
            <a:ext cx="543739" cy="307777"/>
          </a:xfrm>
          <a:prstGeom prst="rect">
            <a:avLst/>
          </a:prstGeom>
          <a:noFill/>
        </p:spPr>
        <p:txBody>
          <a:bodyPr wrap="none" rtlCol="0">
            <a:spAutoFit/>
          </a:bodyPr>
          <a:lstStyle/>
          <a:p>
            <a:r>
              <a:rPr kumimoji="1" lang="ja-JP" altLang="en-US" sz="1400" dirty="0" smtClean="0"/>
              <a:t>時間</a:t>
            </a:r>
            <a:endParaRPr kumimoji="1" lang="ja-JP" altLang="en-US" sz="1400" dirty="0"/>
          </a:p>
        </p:txBody>
      </p:sp>
      <p:sp>
        <p:nvSpPr>
          <p:cNvPr id="29" name="テキスト ボックス 28"/>
          <p:cNvSpPr txBox="1"/>
          <p:nvPr/>
        </p:nvSpPr>
        <p:spPr>
          <a:xfrm>
            <a:off x="7884368" y="5013176"/>
            <a:ext cx="543739" cy="307777"/>
          </a:xfrm>
          <a:prstGeom prst="rect">
            <a:avLst/>
          </a:prstGeom>
          <a:noFill/>
        </p:spPr>
        <p:txBody>
          <a:bodyPr wrap="none" rtlCol="0">
            <a:spAutoFit/>
          </a:bodyPr>
          <a:lstStyle/>
          <a:p>
            <a:r>
              <a:rPr kumimoji="1" lang="ja-JP" altLang="en-US" sz="1400" dirty="0" smtClean="0"/>
              <a:t>時間</a:t>
            </a:r>
            <a:endParaRPr kumimoji="1" lang="ja-JP" altLang="en-US" sz="1400" dirty="0"/>
          </a:p>
        </p:txBody>
      </p:sp>
      <p:sp>
        <p:nvSpPr>
          <p:cNvPr id="30" name="テキスト ボックス 29"/>
          <p:cNvSpPr txBox="1"/>
          <p:nvPr/>
        </p:nvSpPr>
        <p:spPr>
          <a:xfrm>
            <a:off x="2411760" y="2852936"/>
            <a:ext cx="585417" cy="369332"/>
          </a:xfrm>
          <a:prstGeom prst="rect">
            <a:avLst/>
          </a:prstGeom>
          <a:noFill/>
        </p:spPr>
        <p:txBody>
          <a:bodyPr wrap="none" rtlCol="0">
            <a:spAutoFit/>
          </a:bodyPr>
          <a:lstStyle/>
          <a:p>
            <a:r>
              <a:rPr kumimoji="1" lang="en-US" altLang="ja-JP" dirty="0" smtClean="0">
                <a:latin typeface="Century" pitchFamily="18" charset="0"/>
              </a:rPr>
              <a:t>q&gt;p</a:t>
            </a:r>
            <a:endParaRPr kumimoji="1" lang="ja-JP" altLang="en-US" dirty="0">
              <a:latin typeface="Century" pitchFamily="18" charset="0"/>
            </a:endParaRPr>
          </a:p>
        </p:txBody>
      </p:sp>
      <p:sp>
        <p:nvSpPr>
          <p:cNvPr id="31" name="テキスト ボックス 30"/>
          <p:cNvSpPr txBox="1"/>
          <p:nvPr/>
        </p:nvSpPr>
        <p:spPr>
          <a:xfrm>
            <a:off x="6084168" y="2852936"/>
            <a:ext cx="676788" cy="369332"/>
          </a:xfrm>
          <a:prstGeom prst="rect">
            <a:avLst/>
          </a:prstGeom>
          <a:noFill/>
        </p:spPr>
        <p:txBody>
          <a:bodyPr wrap="none" rtlCol="0">
            <a:spAutoFit/>
          </a:bodyPr>
          <a:lstStyle/>
          <a:p>
            <a:r>
              <a:rPr kumimoji="1" lang="en-US" altLang="ja-JP" dirty="0" smtClean="0">
                <a:latin typeface="Century" pitchFamily="18" charset="0"/>
              </a:rPr>
              <a:t>q</a:t>
            </a:r>
            <a:r>
              <a:rPr kumimoji="1" lang="ja-JP" altLang="en-US" dirty="0" smtClean="0">
                <a:latin typeface="Century" pitchFamily="18" charset="0"/>
              </a:rPr>
              <a:t>≦</a:t>
            </a:r>
            <a:r>
              <a:rPr kumimoji="1" lang="en-US" altLang="ja-JP" dirty="0" smtClean="0">
                <a:latin typeface="Century" pitchFamily="18" charset="0"/>
              </a:rPr>
              <a:t>p</a:t>
            </a:r>
            <a:endParaRPr kumimoji="1" lang="ja-JP" altLang="en-US" dirty="0">
              <a:latin typeface="Century"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代表的な製品カテゴリーにおける</a:t>
            </a:r>
            <a:r>
              <a:rPr kumimoji="1" lang="en-US" altLang="ja-JP" dirty="0" err="1" smtClean="0"/>
              <a:t>p,q</a:t>
            </a:r>
            <a:endParaRPr kumimoji="1" lang="ja-JP" altLang="en-US" dirty="0"/>
          </a:p>
        </p:txBody>
      </p:sp>
      <p:graphicFrame>
        <p:nvGraphicFramePr>
          <p:cNvPr id="4" name="コンテンツ プレースホルダ 3"/>
          <p:cNvGraphicFramePr>
            <a:graphicFrameLocks noGrp="1"/>
          </p:cNvGraphicFramePr>
          <p:nvPr>
            <p:ph sz="quarter" idx="1"/>
          </p:nvPr>
        </p:nvGraphicFramePr>
        <p:xfrm>
          <a:off x="1331640" y="1484784"/>
          <a:ext cx="6131023" cy="4479816"/>
        </p:xfrm>
        <a:graphic>
          <a:graphicData uri="http://schemas.openxmlformats.org/drawingml/2006/table">
            <a:tbl>
              <a:tblPr firstRow="1" bandRow="1">
                <a:tableStyleId>{5940675A-B579-460E-94D1-54222C63F5DA}</a:tableStyleId>
              </a:tblPr>
              <a:tblGrid>
                <a:gridCol w="2846959"/>
                <a:gridCol w="970292"/>
                <a:gridCol w="671740"/>
                <a:gridCol w="671740"/>
                <a:gridCol w="970292"/>
              </a:tblGrid>
              <a:tr h="337592">
                <a:tc>
                  <a:txBody>
                    <a:bodyPr/>
                    <a:lstStyle/>
                    <a:p>
                      <a:pPr algn="ctr"/>
                      <a:r>
                        <a:rPr kumimoji="1" lang="ja-JP" altLang="en-US" sz="1400" dirty="0" smtClean="0"/>
                        <a:t>製品／技術</a:t>
                      </a:r>
                      <a:endParaRPr kumimoji="1" lang="ja-JP" altLang="en-US" sz="1400" dirty="0"/>
                    </a:p>
                  </a:txBody>
                  <a:tcPr/>
                </a:tc>
                <a:tc>
                  <a:txBody>
                    <a:bodyPr/>
                    <a:lstStyle/>
                    <a:p>
                      <a:pPr algn="ctr"/>
                      <a:r>
                        <a:rPr kumimoji="1" lang="ja-JP" altLang="en-US" sz="1400" dirty="0" smtClean="0"/>
                        <a:t>分析期間</a:t>
                      </a:r>
                      <a:endParaRPr kumimoji="1" lang="ja-JP" altLang="en-US" sz="1400" dirty="0"/>
                    </a:p>
                  </a:txBody>
                  <a:tcPr/>
                </a:tc>
                <a:tc>
                  <a:txBody>
                    <a:bodyPr/>
                    <a:lstStyle/>
                    <a:p>
                      <a:pPr algn="ctr"/>
                      <a:r>
                        <a:rPr kumimoji="1" lang="en-US" altLang="ja-JP" sz="1400" dirty="0" smtClean="0"/>
                        <a:t>p</a:t>
                      </a:r>
                      <a:endParaRPr kumimoji="1" lang="ja-JP" altLang="en-US" sz="1400" dirty="0"/>
                    </a:p>
                  </a:txBody>
                  <a:tcPr/>
                </a:tc>
                <a:tc>
                  <a:txBody>
                    <a:bodyPr/>
                    <a:lstStyle/>
                    <a:p>
                      <a:pPr algn="ctr"/>
                      <a:r>
                        <a:rPr kumimoji="1" lang="en-US" altLang="ja-JP" sz="1400" dirty="0" smtClean="0"/>
                        <a:t>q</a:t>
                      </a:r>
                      <a:endParaRPr kumimoji="1" lang="ja-JP" altLang="en-US" sz="1400" dirty="0"/>
                    </a:p>
                  </a:txBody>
                  <a:tcPr/>
                </a:tc>
                <a:tc>
                  <a:txBody>
                    <a:bodyPr/>
                    <a:lstStyle/>
                    <a:p>
                      <a:pPr algn="ctr"/>
                      <a:r>
                        <a:rPr kumimoji="1" lang="en-US" altLang="ja-JP" sz="1400" dirty="0" smtClean="0"/>
                        <a:t>N</a:t>
                      </a:r>
                      <a:endParaRPr kumimoji="1" lang="ja-JP" altLang="en-US" sz="1400" dirty="0"/>
                    </a:p>
                  </a:txBody>
                  <a:tcPr/>
                </a:tc>
              </a:tr>
              <a:tr h="670520">
                <a:tc>
                  <a:txBody>
                    <a:bodyPr/>
                    <a:lstStyle/>
                    <a:p>
                      <a:r>
                        <a:rPr kumimoji="1" lang="ja-JP" altLang="en-US" sz="1400" dirty="0" smtClean="0"/>
                        <a:t>農業</a:t>
                      </a:r>
                      <a:endParaRPr kumimoji="1" lang="en-US" altLang="ja-JP" sz="1400" dirty="0" smtClean="0"/>
                    </a:p>
                    <a:p>
                      <a:r>
                        <a:rPr kumimoji="1" lang="ja-JP" altLang="en-US" sz="1400" dirty="0" smtClean="0"/>
                        <a:t>　　トラクター</a:t>
                      </a:r>
                      <a:endParaRPr kumimoji="1" lang="en-US" altLang="ja-JP" sz="1400" dirty="0" smtClean="0"/>
                    </a:p>
                    <a:p>
                      <a:r>
                        <a:rPr kumimoji="1" lang="ja-JP" altLang="en-US" sz="1400" dirty="0" smtClean="0"/>
                        <a:t>　　交配種トウモロコシ</a:t>
                      </a:r>
                      <a:endParaRPr kumimoji="1" lang="ja-JP" altLang="en-US" sz="1400" dirty="0"/>
                    </a:p>
                  </a:txBody>
                  <a:tcPr/>
                </a:tc>
                <a:tc>
                  <a:txBody>
                    <a:bodyPr/>
                    <a:lstStyle/>
                    <a:p>
                      <a:pPr algn="ctr"/>
                      <a:endParaRPr kumimoji="1" lang="en-US" altLang="ja-JP" sz="1400" dirty="0" smtClean="0"/>
                    </a:p>
                    <a:p>
                      <a:pPr algn="ctr"/>
                      <a:r>
                        <a:rPr kumimoji="1" lang="en-US" altLang="ja-JP" sz="1400" dirty="0" smtClean="0"/>
                        <a:t>1920</a:t>
                      </a:r>
                      <a:r>
                        <a:rPr kumimoji="1" lang="en-US" altLang="ja-JP" sz="1400" baseline="0" dirty="0" smtClean="0"/>
                        <a:t> – 64</a:t>
                      </a:r>
                    </a:p>
                    <a:p>
                      <a:pPr algn="ctr"/>
                      <a:r>
                        <a:rPr kumimoji="1" lang="en-US" altLang="ja-JP" sz="1400" baseline="0" dirty="0" smtClean="0"/>
                        <a:t>1926 – 41</a:t>
                      </a:r>
                      <a:endParaRPr kumimoji="1" lang="ja-JP" altLang="en-US" sz="1400" dirty="0"/>
                    </a:p>
                  </a:txBody>
                  <a:tcPr/>
                </a:tc>
                <a:tc>
                  <a:txBody>
                    <a:bodyPr/>
                    <a:lstStyle/>
                    <a:p>
                      <a:pPr algn="ctr"/>
                      <a:endParaRPr kumimoji="1" lang="en-US" altLang="ja-JP" sz="1400" dirty="0" smtClean="0"/>
                    </a:p>
                    <a:p>
                      <a:pPr algn="ctr"/>
                      <a:r>
                        <a:rPr kumimoji="1" lang="en-US" altLang="ja-JP" sz="1400" dirty="0" smtClean="0"/>
                        <a:t>.000</a:t>
                      </a:r>
                    </a:p>
                    <a:p>
                      <a:pPr algn="ctr"/>
                      <a:r>
                        <a:rPr kumimoji="1" lang="en-US" altLang="ja-JP" sz="1400" dirty="0" smtClean="0"/>
                        <a:t>.000</a:t>
                      </a:r>
                      <a:endParaRPr kumimoji="1" lang="ja-JP" altLang="en-US" sz="1400" dirty="0"/>
                    </a:p>
                  </a:txBody>
                  <a:tcPr/>
                </a:tc>
                <a:tc>
                  <a:txBody>
                    <a:bodyPr/>
                    <a:lstStyle/>
                    <a:p>
                      <a:pPr algn="ctr"/>
                      <a:endParaRPr kumimoji="1" lang="en-US" altLang="ja-JP" sz="1400" dirty="0" smtClean="0"/>
                    </a:p>
                    <a:p>
                      <a:pPr algn="ctr"/>
                      <a:r>
                        <a:rPr kumimoji="1" lang="en-US" altLang="ja-JP" sz="1400" dirty="0" smtClean="0"/>
                        <a:t>.142</a:t>
                      </a:r>
                    </a:p>
                    <a:p>
                      <a:pPr algn="ctr"/>
                      <a:r>
                        <a:rPr kumimoji="1" lang="en-US" altLang="ja-JP" sz="1400" dirty="0" smtClean="0"/>
                        <a:t>.797</a:t>
                      </a:r>
                      <a:endParaRPr kumimoji="1" lang="ja-JP" altLang="en-US" sz="1400" dirty="0"/>
                    </a:p>
                  </a:txBody>
                  <a:tcPr/>
                </a:tc>
                <a:tc>
                  <a:txBody>
                    <a:bodyPr/>
                    <a:lstStyle/>
                    <a:p>
                      <a:pPr algn="r"/>
                      <a:endParaRPr kumimoji="1" lang="en-US" altLang="ja-JP" sz="1400" dirty="0" smtClean="0"/>
                    </a:p>
                    <a:p>
                      <a:pPr algn="r"/>
                      <a:r>
                        <a:rPr kumimoji="1" lang="en-US" altLang="ja-JP" sz="1400" dirty="0" smtClean="0"/>
                        <a:t>5,144</a:t>
                      </a:r>
                    </a:p>
                    <a:p>
                      <a:pPr algn="r"/>
                      <a:r>
                        <a:rPr kumimoji="1" lang="en-US" altLang="ja-JP" sz="1400" dirty="0" smtClean="0"/>
                        <a:t>100</a:t>
                      </a:r>
                      <a:endParaRPr kumimoji="1" lang="ja-JP" altLang="en-US" sz="1400" dirty="0"/>
                    </a:p>
                  </a:txBody>
                  <a:tcPr/>
                </a:tc>
              </a:tr>
              <a:tr h="576064">
                <a:tc>
                  <a:txBody>
                    <a:bodyPr/>
                    <a:lstStyle/>
                    <a:p>
                      <a:r>
                        <a:rPr kumimoji="1" lang="ja-JP" altLang="en-US" sz="1400" dirty="0" smtClean="0"/>
                        <a:t>医療機器</a:t>
                      </a:r>
                      <a:endParaRPr kumimoji="1" lang="en-US" altLang="ja-JP" sz="1400" dirty="0" smtClean="0"/>
                    </a:p>
                    <a:p>
                      <a:r>
                        <a:rPr kumimoji="1" lang="ja-JP" altLang="en-US" sz="1400" dirty="0" smtClean="0"/>
                        <a:t>　　超音波画像診断法</a:t>
                      </a:r>
                      <a:endParaRPr kumimoji="1" lang="ja-JP" altLang="en-US" sz="1400" dirty="0"/>
                    </a:p>
                  </a:txBody>
                  <a:tcPr/>
                </a:tc>
                <a:tc>
                  <a:txBody>
                    <a:bodyPr/>
                    <a:lstStyle/>
                    <a:p>
                      <a:pPr algn="ctr"/>
                      <a:endParaRPr kumimoji="1" lang="en-US" altLang="ja-JP" sz="1400" dirty="0" smtClean="0"/>
                    </a:p>
                    <a:p>
                      <a:pPr algn="ctr"/>
                      <a:r>
                        <a:rPr kumimoji="1" lang="en-US" altLang="ja-JP" sz="1400" dirty="0" smtClean="0"/>
                        <a:t>1964</a:t>
                      </a:r>
                      <a:r>
                        <a:rPr kumimoji="1" lang="en-US" altLang="ja-JP" sz="1400" baseline="0" dirty="0" smtClean="0"/>
                        <a:t> – 78</a:t>
                      </a:r>
                      <a:endParaRPr kumimoji="1" lang="ja-JP" altLang="en-US" sz="1400" dirty="0"/>
                    </a:p>
                  </a:txBody>
                  <a:tcPr/>
                </a:tc>
                <a:tc>
                  <a:txBody>
                    <a:bodyPr/>
                    <a:lstStyle/>
                    <a:p>
                      <a:pPr algn="ctr"/>
                      <a:endParaRPr kumimoji="1" lang="en-US" altLang="ja-JP" sz="1400" dirty="0" smtClean="0"/>
                    </a:p>
                    <a:p>
                      <a:pPr algn="ctr"/>
                      <a:r>
                        <a:rPr kumimoji="1" lang="en-US" altLang="ja-JP" sz="1400" dirty="0" smtClean="0"/>
                        <a:t>.000</a:t>
                      </a:r>
                      <a:endParaRPr kumimoji="1" lang="ja-JP" altLang="en-US" sz="1400" dirty="0"/>
                    </a:p>
                  </a:txBody>
                  <a:tcPr/>
                </a:tc>
                <a:tc>
                  <a:txBody>
                    <a:bodyPr/>
                    <a:lstStyle/>
                    <a:p>
                      <a:pPr algn="ctr"/>
                      <a:endParaRPr kumimoji="1" lang="en-US" altLang="ja-JP" sz="1400" dirty="0" smtClean="0"/>
                    </a:p>
                    <a:p>
                      <a:pPr algn="ctr"/>
                      <a:r>
                        <a:rPr kumimoji="1" lang="en-US" altLang="ja-JP" sz="1400" dirty="0" smtClean="0"/>
                        <a:t>.534</a:t>
                      </a:r>
                      <a:endParaRPr kumimoji="1" lang="ja-JP" altLang="en-US" sz="1400" dirty="0"/>
                    </a:p>
                  </a:txBody>
                  <a:tcPr/>
                </a:tc>
                <a:tc>
                  <a:txBody>
                    <a:bodyPr/>
                    <a:lstStyle/>
                    <a:p>
                      <a:pPr algn="r"/>
                      <a:endParaRPr kumimoji="1" lang="en-US" altLang="ja-JP" sz="1400" dirty="0" smtClean="0"/>
                    </a:p>
                    <a:p>
                      <a:pPr algn="r"/>
                      <a:r>
                        <a:rPr kumimoji="1" lang="en-US" altLang="ja-JP" sz="1400" dirty="0" smtClean="0"/>
                        <a:t>85</a:t>
                      </a:r>
                      <a:endParaRPr kumimoji="1" lang="ja-JP" altLang="en-US" sz="1400" dirty="0"/>
                    </a:p>
                  </a:txBody>
                  <a:tcPr/>
                </a:tc>
              </a:tr>
              <a:tr h="720080">
                <a:tc>
                  <a:txBody>
                    <a:bodyPr/>
                    <a:lstStyle/>
                    <a:p>
                      <a:r>
                        <a:rPr kumimoji="1" lang="ja-JP" altLang="en-US" sz="1400" dirty="0" smtClean="0"/>
                        <a:t>製造技術</a:t>
                      </a:r>
                      <a:endParaRPr kumimoji="1" lang="en-US" altLang="ja-JP" sz="1400" dirty="0" smtClean="0"/>
                    </a:p>
                    <a:p>
                      <a:r>
                        <a:rPr kumimoji="1" lang="ja-JP" altLang="en-US" sz="1400" dirty="0" smtClean="0"/>
                        <a:t>　　プラスチック牛乳容器（</a:t>
                      </a:r>
                      <a:r>
                        <a:rPr kumimoji="1" lang="en-US" altLang="ja-JP" sz="1400" dirty="0" smtClean="0"/>
                        <a:t>1</a:t>
                      </a:r>
                      <a:r>
                        <a:rPr kumimoji="1" lang="ja-JP" altLang="en-US" sz="1400" dirty="0" smtClean="0"/>
                        <a:t>ガロン）</a:t>
                      </a:r>
                      <a:endParaRPr kumimoji="1" lang="en-US" altLang="ja-JP" sz="1400" dirty="0" smtClean="0"/>
                    </a:p>
                    <a:p>
                      <a:r>
                        <a:rPr kumimoji="1" lang="ja-JP" altLang="en-US" sz="1400" dirty="0" smtClean="0"/>
                        <a:t>　　スキャナー付き店舗（ドイツ）</a:t>
                      </a:r>
                      <a:endParaRPr kumimoji="1" lang="ja-JP" altLang="en-US" sz="1400" dirty="0"/>
                    </a:p>
                  </a:txBody>
                  <a:tcPr/>
                </a:tc>
                <a:tc>
                  <a:txBody>
                    <a:bodyPr/>
                    <a:lstStyle/>
                    <a:p>
                      <a:pPr algn="ctr"/>
                      <a:endParaRPr kumimoji="1" lang="en-US" altLang="ja-JP" sz="1400" dirty="0" smtClean="0"/>
                    </a:p>
                    <a:p>
                      <a:pPr algn="ctr"/>
                      <a:r>
                        <a:rPr kumimoji="1" lang="en-US" altLang="ja-JP" sz="1400" dirty="0" smtClean="0"/>
                        <a:t>1963 – 87</a:t>
                      </a:r>
                    </a:p>
                    <a:p>
                      <a:pPr algn="ctr"/>
                      <a:r>
                        <a:rPr kumimoji="1" lang="en-US" altLang="ja-JP" sz="1400" dirty="0" smtClean="0"/>
                        <a:t>1980 – 93</a:t>
                      </a:r>
                      <a:endParaRPr kumimoji="1" lang="ja-JP" altLang="en-US" sz="1400" dirty="0"/>
                    </a:p>
                  </a:txBody>
                  <a:tcPr/>
                </a:tc>
                <a:tc>
                  <a:txBody>
                    <a:bodyPr/>
                    <a:lstStyle/>
                    <a:p>
                      <a:pPr algn="ctr"/>
                      <a:endParaRPr kumimoji="1" lang="en-US" altLang="ja-JP" sz="1400" dirty="0" smtClean="0"/>
                    </a:p>
                    <a:p>
                      <a:pPr algn="ctr"/>
                      <a:r>
                        <a:rPr kumimoji="1" lang="en-US" altLang="ja-JP" sz="1400" dirty="0" smtClean="0"/>
                        <a:t>.021</a:t>
                      </a:r>
                    </a:p>
                    <a:p>
                      <a:pPr algn="ctr"/>
                      <a:r>
                        <a:rPr kumimoji="1" lang="en-US" altLang="ja-JP" sz="1400" dirty="0" smtClean="0"/>
                        <a:t>.001</a:t>
                      </a:r>
                      <a:endParaRPr kumimoji="1" lang="ja-JP" altLang="en-US" sz="1400" dirty="0"/>
                    </a:p>
                  </a:txBody>
                  <a:tcPr/>
                </a:tc>
                <a:tc>
                  <a:txBody>
                    <a:bodyPr/>
                    <a:lstStyle/>
                    <a:p>
                      <a:pPr algn="ctr"/>
                      <a:endParaRPr kumimoji="1" lang="en-US" altLang="ja-JP" sz="1400" dirty="0" smtClean="0"/>
                    </a:p>
                    <a:p>
                      <a:pPr algn="ctr"/>
                      <a:r>
                        <a:rPr kumimoji="1" lang="en-US" altLang="ja-JP" sz="1400" dirty="0" smtClean="0"/>
                        <a:t>.245</a:t>
                      </a:r>
                    </a:p>
                    <a:p>
                      <a:pPr algn="ctr"/>
                      <a:r>
                        <a:rPr kumimoji="1" lang="en-US" altLang="ja-JP" sz="1400" dirty="0" smtClean="0"/>
                        <a:t>.605</a:t>
                      </a:r>
                      <a:endParaRPr kumimoji="1" lang="ja-JP" altLang="en-US" sz="1400" dirty="0"/>
                    </a:p>
                  </a:txBody>
                  <a:tcPr/>
                </a:tc>
                <a:tc>
                  <a:txBody>
                    <a:bodyPr/>
                    <a:lstStyle/>
                    <a:p>
                      <a:pPr algn="r"/>
                      <a:endParaRPr kumimoji="1" lang="en-US" altLang="ja-JP" sz="1400" dirty="0" smtClean="0"/>
                    </a:p>
                    <a:p>
                      <a:pPr algn="r"/>
                      <a:r>
                        <a:rPr kumimoji="1" lang="en-US" altLang="ja-JP" sz="1400" dirty="0" smtClean="0"/>
                        <a:t>101</a:t>
                      </a:r>
                    </a:p>
                    <a:p>
                      <a:pPr algn="r"/>
                      <a:r>
                        <a:rPr kumimoji="1" lang="en-US" altLang="ja-JP" sz="1400" dirty="0" smtClean="0"/>
                        <a:t>16,702</a:t>
                      </a:r>
                      <a:endParaRPr kumimoji="1" lang="ja-JP" altLang="en-US" sz="1400" dirty="0"/>
                    </a:p>
                  </a:txBody>
                  <a:tcPr/>
                </a:tc>
              </a:tr>
              <a:tr h="824351">
                <a:tc>
                  <a:txBody>
                    <a:bodyPr/>
                    <a:lstStyle/>
                    <a:p>
                      <a:r>
                        <a:rPr kumimoji="1" lang="ja-JP" altLang="en-US" sz="1400" dirty="0" smtClean="0"/>
                        <a:t>電化製品</a:t>
                      </a:r>
                      <a:endParaRPr kumimoji="1" lang="en-US" altLang="ja-JP" sz="1400" dirty="0" smtClean="0"/>
                    </a:p>
                    <a:p>
                      <a:r>
                        <a:rPr kumimoji="1" lang="ja-JP" altLang="en-US" sz="1400" dirty="0" smtClean="0"/>
                        <a:t>　　エアコン</a:t>
                      </a:r>
                      <a:endParaRPr kumimoji="1" lang="en-US" altLang="ja-JP" sz="1400" dirty="0" smtClean="0"/>
                    </a:p>
                    <a:p>
                      <a:r>
                        <a:rPr kumimoji="1" lang="ja-JP" altLang="en-US" sz="1400" dirty="0" smtClean="0"/>
                        <a:t>　　ミキサー</a:t>
                      </a:r>
                      <a:endParaRPr kumimoji="1" lang="en-US" altLang="ja-JP" sz="1400" dirty="0" smtClean="0"/>
                    </a:p>
                    <a:p>
                      <a:r>
                        <a:rPr kumimoji="1" lang="ja-JP" altLang="en-US" sz="1400" dirty="0" smtClean="0"/>
                        <a:t>　　コーヒー・メーカー</a:t>
                      </a:r>
                      <a:endParaRPr kumimoji="1" lang="en-US" altLang="ja-JP" sz="1400" dirty="0" smtClean="0"/>
                    </a:p>
                    <a:p>
                      <a:r>
                        <a:rPr kumimoji="1" lang="ja-JP" altLang="en-US" sz="1400" dirty="0" smtClean="0"/>
                        <a:t>　　食器洗い機</a:t>
                      </a:r>
                      <a:endParaRPr kumimoji="1" lang="ja-JP" altLang="en-US" sz="1400" dirty="0"/>
                    </a:p>
                  </a:txBody>
                  <a:tcPr/>
                </a:tc>
                <a:tc>
                  <a:txBody>
                    <a:bodyPr/>
                    <a:lstStyle/>
                    <a:p>
                      <a:pPr algn="ctr"/>
                      <a:endParaRPr kumimoji="1" lang="en-US" altLang="ja-JP" sz="1400" dirty="0" smtClean="0"/>
                    </a:p>
                    <a:p>
                      <a:pPr algn="ctr"/>
                      <a:r>
                        <a:rPr kumimoji="1" lang="en-US" altLang="ja-JP" sz="1400" dirty="0" smtClean="0"/>
                        <a:t>1949 – 79</a:t>
                      </a:r>
                    </a:p>
                    <a:p>
                      <a:pPr algn="ctr"/>
                      <a:r>
                        <a:rPr kumimoji="1" lang="en-US" altLang="ja-JP" sz="1400" dirty="0" smtClean="0"/>
                        <a:t>1948 – 79</a:t>
                      </a:r>
                    </a:p>
                    <a:p>
                      <a:pPr algn="ctr"/>
                      <a:r>
                        <a:rPr kumimoji="1" lang="en-US" altLang="ja-JP" sz="1400" dirty="0" smtClean="0"/>
                        <a:t>1954 –</a:t>
                      </a:r>
                      <a:r>
                        <a:rPr kumimoji="1" lang="en-US" altLang="ja-JP" sz="1400" baseline="0" dirty="0" smtClean="0"/>
                        <a:t> 79</a:t>
                      </a:r>
                    </a:p>
                    <a:p>
                      <a:pPr algn="ctr"/>
                      <a:r>
                        <a:rPr kumimoji="1" lang="en-US" altLang="ja-JP" sz="1400" baseline="0" dirty="0" smtClean="0"/>
                        <a:t>1948 - 79</a:t>
                      </a:r>
                      <a:endParaRPr kumimoji="1" lang="ja-JP" altLang="en-US" sz="1400" dirty="0"/>
                    </a:p>
                  </a:txBody>
                  <a:tcPr/>
                </a:tc>
                <a:tc>
                  <a:txBody>
                    <a:bodyPr/>
                    <a:lstStyle/>
                    <a:p>
                      <a:pPr algn="ctr"/>
                      <a:endParaRPr kumimoji="1" lang="en-US" altLang="ja-JP" sz="1400" dirty="0" smtClean="0"/>
                    </a:p>
                    <a:p>
                      <a:pPr algn="ctr"/>
                      <a:r>
                        <a:rPr kumimoji="1" lang="en-US" altLang="ja-JP" sz="1400" dirty="0" smtClean="0"/>
                        <a:t>.006</a:t>
                      </a:r>
                    </a:p>
                    <a:p>
                      <a:pPr algn="ctr"/>
                      <a:r>
                        <a:rPr kumimoji="1" lang="en-US" altLang="ja-JP" sz="1400" dirty="0" smtClean="0"/>
                        <a:t>.000</a:t>
                      </a:r>
                    </a:p>
                    <a:p>
                      <a:pPr algn="ctr"/>
                      <a:r>
                        <a:rPr kumimoji="1" lang="en-US" altLang="ja-JP" sz="1400" dirty="0" smtClean="0"/>
                        <a:t>.056</a:t>
                      </a:r>
                    </a:p>
                    <a:p>
                      <a:pPr algn="ctr"/>
                      <a:r>
                        <a:rPr kumimoji="1" lang="en-US" altLang="ja-JP" sz="1400" dirty="0" smtClean="0"/>
                        <a:t>.000</a:t>
                      </a:r>
                      <a:endParaRPr kumimoji="1" lang="ja-JP" altLang="en-US" sz="1400" dirty="0"/>
                    </a:p>
                  </a:txBody>
                  <a:tcPr/>
                </a:tc>
                <a:tc>
                  <a:txBody>
                    <a:bodyPr/>
                    <a:lstStyle/>
                    <a:p>
                      <a:pPr algn="ctr"/>
                      <a:endParaRPr kumimoji="1" lang="en-US" altLang="ja-JP" sz="1400" dirty="0" smtClean="0"/>
                    </a:p>
                    <a:p>
                      <a:pPr algn="ctr"/>
                      <a:r>
                        <a:rPr kumimoji="1" lang="en-US" altLang="ja-JP" sz="1400" dirty="0" smtClean="0"/>
                        <a:t>.185</a:t>
                      </a:r>
                    </a:p>
                    <a:p>
                      <a:pPr algn="ctr"/>
                      <a:r>
                        <a:rPr kumimoji="1" lang="en-US" altLang="ja-JP" sz="1400" dirty="0" smtClean="0"/>
                        <a:t>.260</a:t>
                      </a:r>
                    </a:p>
                    <a:p>
                      <a:pPr algn="ctr"/>
                      <a:r>
                        <a:rPr kumimoji="1" lang="en-US" altLang="ja-JP" sz="1400" dirty="0" smtClean="0"/>
                        <a:t>.000</a:t>
                      </a:r>
                    </a:p>
                    <a:p>
                      <a:pPr algn="ctr"/>
                      <a:r>
                        <a:rPr kumimoji="1" lang="en-US" altLang="ja-JP" sz="1400" dirty="0" smtClean="0"/>
                        <a:t>.213</a:t>
                      </a:r>
                      <a:endParaRPr kumimoji="1" lang="ja-JP" altLang="en-US" sz="1400" dirty="0"/>
                    </a:p>
                  </a:txBody>
                  <a:tcPr/>
                </a:tc>
                <a:tc>
                  <a:txBody>
                    <a:bodyPr/>
                    <a:lstStyle/>
                    <a:p>
                      <a:pPr algn="r"/>
                      <a:endParaRPr kumimoji="1" lang="en-US" altLang="ja-JP" sz="1400" dirty="0" smtClean="0"/>
                    </a:p>
                    <a:p>
                      <a:pPr algn="r"/>
                      <a:r>
                        <a:rPr kumimoji="1" lang="en-US" altLang="ja-JP" sz="1400" dirty="0" smtClean="0"/>
                        <a:t>60</a:t>
                      </a:r>
                    </a:p>
                    <a:p>
                      <a:pPr algn="r"/>
                      <a:r>
                        <a:rPr kumimoji="1" lang="en-US" altLang="ja-JP" sz="1400" dirty="0" smtClean="0"/>
                        <a:t>54</a:t>
                      </a:r>
                    </a:p>
                    <a:p>
                      <a:pPr algn="r"/>
                      <a:r>
                        <a:rPr kumimoji="1" lang="en-US" altLang="ja-JP" sz="1400" dirty="0" smtClean="0"/>
                        <a:t>127</a:t>
                      </a:r>
                    </a:p>
                    <a:p>
                      <a:pPr algn="r"/>
                      <a:r>
                        <a:rPr kumimoji="1" lang="en-US" altLang="ja-JP" sz="1400" dirty="0" smtClean="0"/>
                        <a:t>48</a:t>
                      </a:r>
                      <a:endParaRPr kumimoji="1" lang="ja-JP" altLang="en-US" sz="1400" dirty="0"/>
                    </a:p>
                  </a:txBody>
                  <a:tcPr/>
                </a:tc>
              </a:tr>
              <a:tr h="824351">
                <a:tc>
                  <a:txBody>
                    <a:bodyPr/>
                    <a:lstStyle/>
                    <a:p>
                      <a:r>
                        <a:rPr kumimoji="1" lang="ja-JP" altLang="en-US" sz="1400" dirty="0" smtClean="0"/>
                        <a:t>消費者向け電子機器</a:t>
                      </a:r>
                      <a:endParaRPr kumimoji="1" lang="en-US" altLang="ja-JP" sz="1400" dirty="0" smtClean="0"/>
                    </a:p>
                    <a:p>
                      <a:r>
                        <a:rPr kumimoji="1" lang="ja-JP" altLang="en-US" sz="1400" dirty="0" smtClean="0"/>
                        <a:t>　　家庭用パソコン</a:t>
                      </a:r>
                      <a:endParaRPr kumimoji="1" lang="en-US" altLang="ja-JP" sz="1400" dirty="0" smtClean="0"/>
                    </a:p>
                    <a:p>
                      <a:r>
                        <a:rPr kumimoji="1" lang="ja-JP" altLang="en-US" sz="1400" dirty="0" smtClean="0"/>
                        <a:t>　　留守番電話</a:t>
                      </a:r>
                      <a:endParaRPr kumimoji="1" lang="en-US" altLang="ja-JP" sz="1400" dirty="0" smtClean="0"/>
                    </a:p>
                    <a:p>
                      <a:r>
                        <a:rPr kumimoji="1" lang="ja-JP" altLang="en-US" sz="1400" dirty="0" smtClean="0"/>
                        <a:t>　　カラーテレビ</a:t>
                      </a:r>
                      <a:endParaRPr kumimoji="1" lang="ja-JP" altLang="en-US" sz="1400" dirty="0"/>
                    </a:p>
                  </a:txBody>
                  <a:tcPr/>
                </a:tc>
                <a:tc>
                  <a:txBody>
                    <a:bodyPr/>
                    <a:lstStyle/>
                    <a:p>
                      <a:pPr algn="ctr"/>
                      <a:endParaRPr kumimoji="1" lang="en-US" altLang="ja-JP" sz="1400" dirty="0" smtClean="0"/>
                    </a:p>
                    <a:p>
                      <a:pPr algn="ctr"/>
                      <a:r>
                        <a:rPr kumimoji="1" lang="en-US" altLang="ja-JP" sz="1400" dirty="0" smtClean="0"/>
                        <a:t>1981 – 88</a:t>
                      </a:r>
                    </a:p>
                    <a:p>
                      <a:pPr algn="ctr"/>
                      <a:r>
                        <a:rPr kumimoji="1" lang="en-US" altLang="ja-JP" sz="1400" dirty="0" smtClean="0"/>
                        <a:t>1987 – 92</a:t>
                      </a:r>
                    </a:p>
                    <a:p>
                      <a:pPr algn="ctr"/>
                      <a:r>
                        <a:rPr kumimoji="1" lang="en-US" altLang="ja-JP" sz="1400" dirty="0" smtClean="0"/>
                        <a:t>1964 - 79</a:t>
                      </a:r>
                      <a:endParaRPr kumimoji="1" lang="ja-JP" altLang="en-US" sz="1400" dirty="0"/>
                    </a:p>
                  </a:txBody>
                  <a:tcPr/>
                </a:tc>
                <a:tc>
                  <a:txBody>
                    <a:bodyPr/>
                    <a:lstStyle/>
                    <a:p>
                      <a:pPr algn="ctr"/>
                      <a:endParaRPr kumimoji="1" lang="en-US" altLang="ja-JP" sz="1400" dirty="0" smtClean="0"/>
                    </a:p>
                    <a:p>
                      <a:pPr algn="ctr"/>
                      <a:r>
                        <a:rPr kumimoji="1" lang="en-US" altLang="ja-JP" sz="1400" dirty="0" smtClean="0"/>
                        <a:t>.121</a:t>
                      </a:r>
                    </a:p>
                    <a:p>
                      <a:pPr algn="ctr"/>
                      <a:r>
                        <a:rPr kumimoji="1" lang="en-US" altLang="ja-JP" sz="1400" dirty="0" smtClean="0"/>
                        <a:t>.259</a:t>
                      </a:r>
                    </a:p>
                    <a:p>
                      <a:pPr algn="ctr"/>
                      <a:r>
                        <a:rPr kumimoji="1" lang="en-US" altLang="ja-JP" sz="1400" dirty="0" smtClean="0"/>
                        <a:t>.059</a:t>
                      </a:r>
                      <a:endParaRPr kumimoji="1" lang="ja-JP" altLang="en-US" sz="1400" dirty="0"/>
                    </a:p>
                  </a:txBody>
                  <a:tcPr/>
                </a:tc>
                <a:tc>
                  <a:txBody>
                    <a:bodyPr/>
                    <a:lstStyle/>
                    <a:p>
                      <a:pPr algn="ctr"/>
                      <a:endParaRPr kumimoji="1" lang="en-US" altLang="ja-JP" sz="1400" dirty="0" smtClean="0"/>
                    </a:p>
                    <a:p>
                      <a:pPr algn="ctr"/>
                      <a:r>
                        <a:rPr kumimoji="1" lang="en-US" altLang="ja-JP" sz="1400" dirty="0" smtClean="0"/>
                        <a:t>.281</a:t>
                      </a:r>
                    </a:p>
                    <a:p>
                      <a:pPr algn="ctr"/>
                      <a:r>
                        <a:rPr kumimoji="1" lang="en-US" altLang="ja-JP" sz="1400" dirty="0" smtClean="0"/>
                        <a:t>.041</a:t>
                      </a:r>
                    </a:p>
                    <a:p>
                      <a:pPr algn="ctr"/>
                      <a:r>
                        <a:rPr kumimoji="1" lang="en-US" altLang="ja-JP" sz="1400" dirty="0" smtClean="0"/>
                        <a:t>.130</a:t>
                      </a:r>
                      <a:endParaRPr kumimoji="1" lang="ja-JP" altLang="en-US" sz="1400" dirty="0"/>
                    </a:p>
                  </a:txBody>
                  <a:tcPr/>
                </a:tc>
                <a:tc>
                  <a:txBody>
                    <a:bodyPr/>
                    <a:lstStyle/>
                    <a:p>
                      <a:pPr algn="r"/>
                      <a:endParaRPr kumimoji="1" lang="en-US" altLang="ja-JP" sz="1400" dirty="0" smtClean="0"/>
                    </a:p>
                    <a:p>
                      <a:pPr algn="r"/>
                      <a:r>
                        <a:rPr kumimoji="1" lang="en-US" altLang="ja-JP" sz="1400" dirty="0" smtClean="0"/>
                        <a:t>26</a:t>
                      </a:r>
                    </a:p>
                    <a:p>
                      <a:pPr algn="r"/>
                      <a:r>
                        <a:rPr kumimoji="1" lang="en-US" altLang="ja-JP" sz="1400" dirty="0" smtClean="0"/>
                        <a:t>53</a:t>
                      </a:r>
                    </a:p>
                    <a:p>
                      <a:pPr algn="r"/>
                      <a:r>
                        <a:rPr kumimoji="1" lang="en-US" altLang="ja-JP" sz="1400" dirty="0" smtClean="0"/>
                        <a:t>103</a:t>
                      </a:r>
                      <a:endParaRPr kumimoji="1" lang="ja-JP" altLang="en-US" sz="1400" dirty="0"/>
                    </a:p>
                  </a:txBody>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製品の普及</a:t>
            </a:r>
            <a:endParaRPr kumimoji="1" lang="ja-JP" altLang="en-US" dirty="0"/>
          </a:p>
        </p:txBody>
      </p:sp>
      <p:pic>
        <p:nvPicPr>
          <p:cNvPr id="1026" name="Picture 2" descr="C:\Documents and Settings\Owner\デスクトップ\ScreenShot\2012y10m19d_162335875.jpg"/>
          <p:cNvPicPr>
            <a:picLocks noChangeAspect="1" noChangeArrowheads="1"/>
          </p:cNvPicPr>
          <p:nvPr/>
        </p:nvPicPr>
        <p:blipFill>
          <a:blip r:embed="rId3" cstate="print"/>
          <a:srcRect/>
          <a:stretch>
            <a:fillRect/>
          </a:stretch>
        </p:blipFill>
        <p:spPr bwMode="auto">
          <a:xfrm>
            <a:off x="971600" y="1268760"/>
            <a:ext cx="6840760" cy="491361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新製品普及の理解の重要性</a:t>
            </a:r>
            <a:endParaRPr kumimoji="1" lang="ja-JP" altLang="en-US" dirty="0"/>
          </a:p>
        </p:txBody>
      </p:sp>
      <p:sp>
        <p:nvSpPr>
          <p:cNvPr id="3" name="コンテンツ プレースホルダ 2"/>
          <p:cNvSpPr>
            <a:spLocks noGrp="1"/>
          </p:cNvSpPr>
          <p:nvPr>
            <p:ph sz="quarter" idx="1"/>
          </p:nvPr>
        </p:nvSpPr>
        <p:spPr/>
        <p:txBody>
          <a:bodyPr/>
          <a:lstStyle/>
          <a:p>
            <a:r>
              <a:rPr kumimoji="1" lang="ja-JP" altLang="en-US" dirty="0" smtClean="0"/>
              <a:t>新製品の普及パターンと速度</a:t>
            </a:r>
            <a:endParaRPr kumimoji="1" lang="en-US" altLang="ja-JP" dirty="0" smtClean="0"/>
          </a:p>
          <a:p>
            <a:endParaRPr lang="en-US" altLang="ja-JP" dirty="0" smtClean="0"/>
          </a:p>
          <a:p>
            <a:r>
              <a:rPr kumimoji="1" lang="ja-JP" altLang="en-US" dirty="0" smtClean="0"/>
              <a:t>新製品の普及に関わるエージェント</a:t>
            </a:r>
            <a:endParaRPr kumimoji="1" lang="en-US" altLang="ja-JP" dirty="0" smtClean="0"/>
          </a:p>
          <a:p>
            <a:endParaRPr lang="en-US" altLang="ja-JP" dirty="0" smtClean="0"/>
          </a:p>
          <a:p>
            <a:r>
              <a:rPr kumimoji="1" lang="ja-JP" altLang="en-US" dirty="0" smtClean="0"/>
              <a:t>マーケティング努力</a:t>
            </a:r>
            <a:endParaRPr kumimoji="1" lang="ja-JP" altLang="en-US" dirty="0"/>
          </a:p>
        </p:txBody>
      </p:sp>
      <p:pic>
        <p:nvPicPr>
          <p:cNvPr id="4097" name="Picture 1" descr="C:\Documents and Settings\Owner\デスクトップ\ScreenShot\2012y10m19d_164944765.jpg"/>
          <p:cNvPicPr>
            <a:picLocks noChangeAspect="1" noChangeArrowheads="1"/>
          </p:cNvPicPr>
          <p:nvPr/>
        </p:nvPicPr>
        <p:blipFill>
          <a:blip r:embed="rId3" cstate="print"/>
          <a:srcRect/>
          <a:stretch>
            <a:fillRect/>
          </a:stretch>
        </p:blipFill>
        <p:spPr bwMode="auto">
          <a:xfrm>
            <a:off x="1043608" y="3933056"/>
            <a:ext cx="2533650" cy="1123950"/>
          </a:xfrm>
          <a:prstGeom prst="rect">
            <a:avLst/>
          </a:prstGeom>
          <a:noFill/>
        </p:spPr>
      </p:pic>
      <p:pic>
        <p:nvPicPr>
          <p:cNvPr id="4098" name="Picture 2" descr="C:\Documents and Settings\Owner\デスクトップ\ScreenShot\2012y10m19d_164950921.jpg"/>
          <p:cNvPicPr>
            <a:picLocks noChangeAspect="1" noChangeArrowheads="1"/>
          </p:cNvPicPr>
          <p:nvPr/>
        </p:nvPicPr>
        <p:blipFill>
          <a:blip r:embed="rId4" cstate="print"/>
          <a:srcRect/>
          <a:stretch>
            <a:fillRect/>
          </a:stretch>
        </p:blipFill>
        <p:spPr bwMode="auto">
          <a:xfrm>
            <a:off x="5292080" y="3933056"/>
            <a:ext cx="2533650" cy="1123950"/>
          </a:xfrm>
          <a:prstGeom prst="rect">
            <a:avLst/>
          </a:prstGeom>
          <a:noFill/>
        </p:spPr>
      </p:pic>
      <p:sp>
        <p:nvSpPr>
          <p:cNvPr id="6" name="テキスト ボックス 5"/>
          <p:cNvSpPr txBox="1"/>
          <p:nvPr/>
        </p:nvSpPr>
        <p:spPr>
          <a:xfrm>
            <a:off x="1115616" y="5157192"/>
            <a:ext cx="2262029" cy="307777"/>
          </a:xfrm>
          <a:prstGeom prst="rect">
            <a:avLst/>
          </a:prstGeom>
          <a:noFill/>
        </p:spPr>
        <p:txBody>
          <a:bodyPr wrap="none" rtlCol="0">
            <a:spAutoFit/>
          </a:bodyPr>
          <a:lstStyle/>
          <a:p>
            <a:r>
              <a:rPr kumimoji="1" lang="en-US" altLang="ja-JP" sz="1400" dirty="0" smtClean="0"/>
              <a:t>(QWERTY</a:t>
            </a:r>
            <a:r>
              <a:rPr kumimoji="1" lang="ja-JP" altLang="en-US" sz="1400" dirty="0" smtClean="0"/>
              <a:t>キーボード </a:t>
            </a:r>
            <a:r>
              <a:rPr kumimoji="1" lang="en-US" altLang="ja-JP" sz="1400" dirty="0" smtClean="0"/>
              <a:t>1870)</a:t>
            </a:r>
            <a:endParaRPr kumimoji="1" lang="ja-JP" altLang="en-US" sz="1400" dirty="0"/>
          </a:p>
        </p:txBody>
      </p:sp>
      <p:sp>
        <p:nvSpPr>
          <p:cNvPr id="7" name="テキスト ボックス 6"/>
          <p:cNvSpPr txBox="1"/>
          <p:nvPr/>
        </p:nvSpPr>
        <p:spPr>
          <a:xfrm>
            <a:off x="5436096" y="5229200"/>
            <a:ext cx="2204450" cy="307777"/>
          </a:xfrm>
          <a:prstGeom prst="rect">
            <a:avLst/>
          </a:prstGeom>
          <a:noFill/>
        </p:spPr>
        <p:txBody>
          <a:bodyPr wrap="none" rtlCol="0">
            <a:spAutoFit/>
          </a:bodyPr>
          <a:lstStyle/>
          <a:p>
            <a:r>
              <a:rPr kumimoji="1" lang="en-US" altLang="ja-JP" sz="1400" dirty="0" smtClean="0"/>
              <a:t>(</a:t>
            </a:r>
            <a:r>
              <a:rPr kumimoji="1" lang="ja-JP" altLang="en-US" sz="1400" dirty="0" smtClean="0"/>
              <a:t>ドボラク・キーボード </a:t>
            </a:r>
            <a:r>
              <a:rPr kumimoji="1" lang="en-US" altLang="ja-JP" sz="1400" dirty="0" smtClean="0"/>
              <a:t>1936)</a:t>
            </a:r>
            <a:endParaRPr kumimoji="1" lang="ja-JP" alt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新製品の“新しさ”</a:t>
            </a:r>
            <a:endParaRPr kumimoji="1" lang="ja-JP" altLang="en-US" dirty="0"/>
          </a:p>
        </p:txBody>
      </p:sp>
      <p:sp>
        <p:nvSpPr>
          <p:cNvPr id="3" name="コンテンツ プレースホルダ 2"/>
          <p:cNvSpPr>
            <a:spLocks noGrp="1"/>
          </p:cNvSpPr>
          <p:nvPr>
            <p:ph sz="quarter" idx="1"/>
          </p:nvPr>
        </p:nvSpPr>
        <p:spPr/>
        <p:txBody>
          <a:bodyPr/>
          <a:lstStyle/>
          <a:p>
            <a:r>
              <a:rPr kumimoji="1" lang="ja-JP" altLang="en-US" dirty="0" smtClean="0"/>
              <a:t>非連続的イノベーション</a:t>
            </a:r>
            <a:endParaRPr kumimoji="1" lang="en-US" altLang="ja-JP" dirty="0" smtClean="0"/>
          </a:p>
          <a:p>
            <a:pPr lvl="1"/>
            <a:r>
              <a:rPr kumimoji="1" lang="ja-JP" altLang="en-US" dirty="0" smtClean="0"/>
              <a:t>新しい技術の進歩によって、これまでにないまったく新しいカテゴリーを作り出すようなイノベーション。</a:t>
            </a:r>
            <a:endParaRPr kumimoji="1" lang="en-US" altLang="ja-JP" dirty="0" smtClean="0"/>
          </a:p>
          <a:p>
            <a:pPr lvl="1"/>
            <a:r>
              <a:rPr lang="ja-JP" altLang="en-US" dirty="0" smtClean="0"/>
              <a:t>例：タブレット。</a:t>
            </a:r>
            <a:endParaRPr kumimoji="1" lang="en-US" altLang="ja-JP" dirty="0" smtClean="0"/>
          </a:p>
          <a:p>
            <a:r>
              <a:rPr lang="ja-JP" altLang="en-US" dirty="0" smtClean="0"/>
              <a:t>連続的イノベーション</a:t>
            </a:r>
            <a:endParaRPr lang="en-US" altLang="ja-JP" dirty="0" smtClean="0"/>
          </a:p>
          <a:p>
            <a:pPr lvl="1"/>
            <a:r>
              <a:rPr lang="ja-JP" altLang="en-US" dirty="0" smtClean="0"/>
              <a:t>絶え間ない製品やサービスの改良。</a:t>
            </a:r>
            <a:endParaRPr lang="en-US" altLang="ja-JP" dirty="0" smtClean="0"/>
          </a:p>
          <a:p>
            <a:pPr lvl="1"/>
            <a:r>
              <a:rPr lang="ja-JP" altLang="en-US" dirty="0" smtClean="0"/>
              <a:t>例：自動車、ビール</a:t>
            </a:r>
            <a:endParaRPr lang="en-US" altLang="ja-JP" dirty="0" smtClean="0"/>
          </a:p>
          <a:p>
            <a:r>
              <a:rPr lang="ja-JP" altLang="en-US" dirty="0" smtClean="0"/>
              <a:t>漸進的イノベーション</a:t>
            </a:r>
            <a:endParaRPr lang="en-US" altLang="ja-JP" dirty="0" smtClean="0"/>
          </a:p>
          <a:p>
            <a:pPr lvl="1"/>
            <a:r>
              <a:rPr kumimoji="1" lang="ja-JP" altLang="en-US" dirty="0" smtClean="0"/>
              <a:t>生活様式の変化に合わせて、既存製品新たな機能が加えられた。</a:t>
            </a:r>
            <a:endParaRPr kumimoji="1" lang="en-US" altLang="ja-JP" dirty="0" smtClean="0"/>
          </a:p>
          <a:p>
            <a:pPr lvl="1"/>
            <a:r>
              <a:rPr lang="ja-JP" altLang="en-US" dirty="0" smtClean="0"/>
              <a:t>例：電子レンジ</a:t>
            </a:r>
            <a:endParaRPr kumimoji="1" lang="ja-JP" altLang="en-US" dirty="0"/>
          </a:p>
        </p:txBody>
      </p:sp>
      <p:sp>
        <p:nvSpPr>
          <p:cNvPr id="4" name="テキスト ボックス 3"/>
          <p:cNvSpPr txBox="1"/>
          <p:nvPr/>
        </p:nvSpPr>
        <p:spPr>
          <a:xfrm>
            <a:off x="683568" y="5949280"/>
            <a:ext cx="1896481" cy="369332"/>
          </a:xfrm>
          <a:prstGeom prst="rect">
            <a:avLst/>
          </a:prstGeom>
          <a:noFill/>
        </p:spPr>
        <p:txBody>
          <a:bodyPr wrap="none" rtlCol="0">
            <a:spAutoFit/>
          </a:bodyPr>
          <a:lstStyle/>
          <a:p>
            <a:r>
              <a:rPr kumimoji="1" lang="ja-JP" altLang="en-US" dirty="0" smtClean="0"/>
              <a:t>（</a:t>
            </a:r>
            <a:r>
              <a:rPr kumimoji="1" lang="en-US" altLang="ja-JP" dirty="0" smtClean="0"/>
              <a:t>Robertson 1978)</a:t>
            </a:r>
            <a:endParaRPr kumimoji="1" lang="ja-JP"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ja-JP" altLang="en-US"/>
              <a:t>新製品の採用</a:t>
            </a:r>
          </a:p>
        </p:txBody>
      </p:sp>
      <p:sp>
        <p:nvSpPr>
          <p:cNvPr id="18435" name="Rectangle 3"/>
          <p:cNvSpPr>
            <a:spLocks noGrp="1" noChangeArrowheads="1"/>
          </p:cNvSpPr>
          <p:nvPr>
            <p:ph type="body" idx="1"/>
          </p:nvPr>
        </p:nvSpPr>
        <p:spPr/>
        <p:txBody>
          <a:bodyPr/>
          <a:lstStyle/>
          <a:p>
            <a:r>
              <a:rPr lang="ja-JP" altLang="en-US" dirty="0"/>
              <a:t>新製品の採用プロセス</a:t>
            </a:r>
          </a:p>
          <a:p>
            <a:endParaRPr lang="ja-JP" altLang="en-US" dirty="0"/>
          </a:p>
          <a:p>
            <a:r>
              <a:rPr lang="ja-JP" altLang="en-US" dirty="0"/>
              <a:t>新製品の採用速度</a:t>
            </a:r>
          </a:p>
          <a:p>
            <a:endParaRPr lang="ja-JP" altLang="en-US" dirty="0"/>
          </a:p>
          <a:p>
            <a:r>
              <a:rPr lang="ja-JP" altLang="en-US" dirty="0"/>
              <a:t>採用速度と新製品の特質</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ja-JP" altLang="en-US"/>
              <a:t>新製品の採用プロセス</a:t>
            </a:r>
          </a:p>
        </p:txBody>
      </p:sp>
      <p:sp>
        <p:nvSpPr>
          <p:cNvPr id="19459" name="Rectangle 3"/>
          <p:cNvSpPr>
            <a:spLocks noGrp="1" noChangeArrowheads="1"/>
          </p:cNvSpPr>
          <p:nvPr>
            <p:ph type="body" idx="1"/>
          </p:nvPr>
        </p:nvSpPr>
        <p:spPr>
          <a:xfrm>
            <a:off x="457200" y="1412776"/>
            <a:ext cx="8229600" cy="4744184"/>
          </a:xfrm>
        </p:spPr>
        <p:txBody>
          <a:bodyPr/>
          <a:lstStyle/>
          <a:p>
            <a:pPr marL="609600" indent="-609600">
              <a:lnSpc>
                <a:spcPct val="80000"/>
              </a:lnSpc>
              <a:buFontTx/>
              <a:buAutoNum type="arabicPeriod"/>
            </a:pPr>
            <a:r>
              <a:rPr lang="ja-JP" altLang="en-US" sz="2800" dirty="0"/>
              <a:t>認知</a:t>
            </a:r>
          </a:p>
          <a:p>
            <a:pPr marL="788988" lvl="1" indent="-331788">
              <a:lnSpc>
                <a:spcPct val="80000"/>
              </a:lnSpc>
              <a:buFontTx/>
              <a:buNone/>
            </a:pPr>
            <a:r>
              <a:rPr lang="ja-JP" altLang="en-US" sz="2400" dirty="0"/>
              <a:t>　新製品の存在に気づいているが、充分な情報を持っていない段階</a:t>
            </a:r>
          </a:p>
          <a:p>
            <a:pPr marL="609600" indent="-609600">
              <a:lnSpc>
                <a:spcPct val="80000"/>
              </a:lnSpc>
              <a:buFontTx/>
              <a:buAutoNum type="arabicPeriod"/>
            </a:pPr>
            <a:r>
              <a:rPr lang="ja-JP" altLang="en-US" sz="2800" dirty="0"/>
              <a:t>関心</a:t>
            </a:r>
          </a:p>
          <a:p>
            <a:pPr marL="788988" lvl="1" indent="-331788">
              <a:lnSpc>
                <a:spcPct val="80000"/>
              </a:lnSpc>
              <a:buFontTx/>
              <a:buNone/>
            </a:pPr>
            <a:r>
              <a:rPr lang="ja-JP" altLang="en-US" sz="2400" dirty="0"/>
              <a:t>　刺激を受け、新製品の情報を求めている段階</a:t>
            </a:r>
          </a:p>
          <a:p>
            <a:pPr marL="609600" indent="-609600">
              <a:lnSpc>
                <a:spcPct val="80000"/>
              </a:lnSpc>
              <a:buFontTx/>
              <a:buAutoNum type="arabicPeriod"/>
            </a:pPr>
            <a:r>
              <a:rPr lang="ja-JP" altLang="en-US" sz="2800" dirty="0"/>
              <a:t>評価</a:t>
            </a:r>
          </a:p>
          <a:p>
            <a:pPr marL="788988" lvl="1" indent="-331788">
              <a:lnSpc>
                <a:spcPct val="80000"/>
              </a:lnSpc>
              <a:buFontTx/>
              <a:buNone/>
            </a:pPr>
            <a:r>
              <a:rPr lang="ja-JP" altLang="en-US" sz="2400" dirty="0"/>
              <a:t>　新製品の試用を検討している段階</a:t>
            </a:r>
          </a:p>
          <a:p>
            <a:pPr marL="609600" indent="-609600">
              <a:lnSpc>
                <a:spcPct val="80000"/>
              </a:lnSpc>
              <a:buFontTx/>
              <a:buAutoNum type="arabicPeriod"/>
            </a:pPr>
            <a:r>
              <a:rPr lang="ja-JP" altLang="en-US" sz="2800" dirty="0"/>
              <a:t>試用</a:t>
            </a:r>
          </a:p>
          <a:p>
            <a:pPr marL="788988" lvl="1" indent="-331788">
              <a:lnSpc>
                <a:spcPct val="80000"/>
              </a:lnSpc>
              <a:buFontTx/>
              <a:buNone/>
            </a:pPr>
            <a:r>
              <a:rPr lang="ja-JP" altLang="en-US" sz="2400" dirty="0"/>
              <a:t>　新製品を少量で試用し、価値を確かめる段階</a:t>
            </a:r>
          </a:p>
          <a:p>
            <a:pPr marL="609600" indent="-609600">
              <a:lnSpc>
                <a:spcPct val="80000"/>
              </a:lnSpc>
              <a:buFontTx/>
              <a:buAutoNum type="arabicPeriod"/>
            </a:pPr>
            <a:r>
              <a:rPr lang="ja-JP" altLang="en-US" sz="2800" dirty="0"/>
              <a:t>採用</a:t>
            </a:r>
          </a:p>
          <a:p>
            <a:pPr marL="788988" lvl="1" indent="-331788">
              <a:lnSpc>
                <a:spcPct val="80000"/>
              </a:lnSpc>
              <a:buFontTx/>
              <a:buNone/>
            </a:pPr>
            <a:r>
              <a:rPr lang="ja-JP" altLang="en-US" sz="2400" dirty="0"/>
              <a:t>　新製品に満足し、定期的に使用しようと決めた段階</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ja-JP" altLang="en-US"/>
              <a:t>新製品の採用速度</a:t>
            </a:r>
          </a:p>
        </p:txBody>
      </p:sp>
      <p:pic>
        <p:nvPicPr>
          <p:cNvPr id="20484" name="Picture 4" descr="fig6a"/>
          <p:cNvPicPr>
            <a:picLocks noChangeAspect="1" noChangeArrowheads="1"/>
          </p:cNvPicPr>
          <p:nvPr/>
        </p:nvPicPr>
        <p:blipFill>
          <a:blip r:embed="rId3" cstate="print"/>
          <a:srcRect/>
          <a:stretch>
            <a:fillRect/>
          </a:stretch>
        </p:blipFill>
        <p:spPr bwMode="auto">
          <a:xfrm>
            <a:off x="323528" y="1196752"/>
            <a:ext cx="8604250" cy="4625975"/>
          </a:xfrm>
          <a:prstGeom prst="rect">
            <a:avLst/>
          </a:prstGeom>
          <a:noFill/>
        </p:spPr>
      </p:pic>
      <p:sp>
        <p:nvSpPr>
          <p:cNvPr id="4" name="テキスト ボックス 3"/>
          <p:cNvSpPr txBox="1"/>
          <p:nvPr/>
        </p:nvSpPr>
        <p:spPr>
          <a:xfrm>
            <a:off x="467544" y="5949280"/>
            <a:ext cx="2867645" cy="369332"/>
          </a:xfrm>
          <a:prstGeom prst="rect">
            <a:avLst/>
          </a:prstGeom>
          <a:noFill/>
        </p:spPr>
        <p:txBody>
          <a:bodyPr wrap="none" rtlCol="0">
            <a:spAutoFit/>
          </a:bodyPr>
          <a:lstStyle/>
          <a:p>
            <a:r>
              <a:rPr kumimoji="1" lang="ja-JP" altLang="en-US" dirty="0" smtClean="0"/>
              <a:t>（</a:t>
            </a:r>
            <a:r>
              <a:rPr kumimoji="1" lang="en-US" altLang="ja-JP" dirty="0" smtClean="0"/>
              <a:t>Rogers &amp; Shoemaker 1971)</a:t>
            </a:r>
            <a:endParaRPr kumimoji="1" lang="ja-JP"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77875"/>
          </a:xfrm>
        </p:spPr>
        <p:txBody>
          <a:bodyPr/>
          <a:lstStyle/>
          <a:p>
            <a:r>
              <a:rPr lang="ja-JP" altLang="en-US"/>
              <a:t>新製品の採用速度</a:t>
            </a:r>
          </a:p>
        </p:txBody>
      </p:sp>
      <p:sp>
        <p:nvSpPr>
          <p:cNvPr id="21507" name="Rectangle 3"/>
          <p:cNvSpPr>
            <a:spLocks noGrp="1" noChangeArrowheads="1"/>
          </p:cNvSpPr>
          <p:nvPr>
            <p:ph type="body" idx="1"/>
          </p:nvPr>
        </p:nvSpPr>
        <p:spPr>
          <a:xfrm>
            <a:off x="468313" y="1341438"/>
            <a:ext cx="8229600" cy="5111750"/>
          </a:xfrm>
        </p:spPr>
        <p:txBody>
          <a:bodyPr/>
          <a:lstStyle/>
          <a:p>
            <a:pPr>
              <a:lnSpc>
                <a:spcPct val="80000"/>
              </a:lnSpc>
            </a:pPr>
            <a:r>
              <a:rPr lang="ja-JP" altLang="en-US" sz="1800" b="1"/>
              <a:t>革新的採用者</a:t>
            </a:r>
          </a:p>
          <a:p>
            <a:pPr lvl="1">
              <a:lnSpc>
                <a:spcPct val="80000"/>
              </a:lnSpc>
            </a:pPr>
            <a:r>
              <a:rPr lang="ja-JP" altLang="en-US" sz="1800"/>
              <a:t>新製品について高い関心を持ち、積極的に情報を収集する</a:t>
            </a:r>
          </a:p>
          <a:p>
            <a:pPr lvl="1">
              <a:lnSpc>
                <a:spcPct val="80000"/>
              </a:lnSpc>
            </a:pPr>
            <a:r>
              <a:rPr lang="ja-JP" altLang="en-US" sz="1800"/>
              <a:t>革新的消費者の不確実性によるリスクの許容度合いが非常に高い</a:t>
            </a:r>
          </a:p>
          <a:p>
            <a:pPr lvl="1">
              <a:lnSpc>
                <a:spcPct val="80000"/>
              </a:lnSpc>
            </a:pPr>
            <a:r>
              <a:rPr lang="ja-JP" altLang="en-US" sz="1800"/>
              <a:t>冒険的に新製品を試用する場合が多い</a:t>
            </a:r>
          </a:p>
          <a:p>
            <a:pPr>
              <a:lnSpc>
                <a:spcPct val="80000"/>
              </a:lnSpc>
            </a:pPr>
            <a:r>
              <a:rPr lang="ja-JP" altLang="en-US" sz="1800" b="1"/>
              <a:t>初期少数採用者</a:t>
            </a:r>
            <a:r>
              <a:rPr lang="ja-JP" altLang="en-US" sz="1800"/>
              <a:t>　</a:t>
            </a:r>
          </a:p>
          <a:p>
            <a:pPr lvl="1">
              <a:lnSpc>
                <a:spcPct val="80000"/>
              </a:lnSpc>
            </a:pPr>
            <a:r>
              <a:rPr lang="ja-JP" altLang="en-US" sz="1800"/>
              <a:t>リスク対して慎重であるが、変化にする志向は強い</a:t>
            </a:r>
          </a:p>
          <a:p>
            <a:pPr lvl="1">
              <a:lnSpc>
                <a:spcPct val="80000"/>
              </a:lnSpc>
            </a:pPr>
            <a:r>
              <a:rPr lang="ja-JP" altLang="en-US" sz="1800"/>
              <a:t>通常は社会的経済的な地位が高く、オピニオン・リーダーとしてその生活様式が残りの潜在採用者の参考となる</a:t>
            </a:r>
          </a:p>
          <a:p>
            <a:pPr>
              <a:lnSpc>
                <a:spcPct val="80000"/>
              </a:lnSpc>
            </a:pPr>
            <a:r>
              <a:rPr lang="ja-JP" altLang="en-US" sz="1800" b="1"/>
              <a:t>前期多数採用者　</a:t>
            </a:r>
          </a:p>
          <a:p>
            <a:pPr lvl="1">
              <a:lnSpc>
                <a:spcPct val="80000"/>
              </a:lnSpc>
            </a:pPr>
            <a:r>
              <a:rPr lang="ja-JP" altLang="en-US" sz="1800"/>
              <a:t>新製品の採用に踏み切る前に、時間をかけて慎重に新製品の評価を行う</a:t>
            </a:r>
          </a:p>
          <a:p>
            <a:pPr lvl="1">
              <a:lnSpc>
                <a:spcPct val="80000"/>
              </a:lnSpc>
            </a:pPr>
            <a:r>
              <a:rPr lang="ja-JP" altLang="en-US" sz="1800"/>
              <a:t>知覚リスクを克服するために家族や仲間からの信頼できる情報を収集する</a:t>
            </a:r>
          </a:p>
          <a:p>
            <a:pPr>
              <a:lnSpc>
                <a:spcPct val="80000"/>
              </a:lnSpc>
            </a:pPr>
            <a:r>
              <a:rPr lang="ja-JP" altLang="en-US" sz="1800" b="1"/>
              <a:t>後期多数採用者</a:t>
            </a:r>
            <a:r>
              <a:rPr lang="ja-JP" altLang="en-US" sz="1800"/>
              <a:t>　</a:t>
            </a:r>
          </a:p>
          <a:p>
            <a:pPr lvl="1">
              <a:lnSpc>
                <a:spcPct val="80000"/>
              </a:lnSpc>
            </a:pPr>
            <a:r>
              <a:rPr lang="ja-JP" altLang="en-US" sz="1800"/>
              <a:t>リスクに対して非常に敏感</a:t>
            </a:r>
          </a:p>
          <a:p>
            <a:pPr>
              <a:lnSpc>
                <a:spcPct val="80000"/>
              </a:lnSpc>
            </a:pPr>
            <a:r>
              <a:rPr lang="ja-JP" altLang="en-US" sz="1800" b="1"/>
              <a:t>採用遅滞者</a:t>
            </a:r>
            <a:r>
              <a:rPr lang="ja-JP" altLang="en-US" sz="1800"/>
              <a:t>　</a:t>
            </a:r>
          </a:p>
          <a:p>
            <a:pPr lvl="1">
              <a:lnSpc>
                <a:spcPct val="80000"/>
              </a:lnSpc>
            </a:pPr>
            <a:r>
              <a:rPr lang="ja-JP" altLang="en-US" sz="1800"/>
              <a:t>伝統を重んじ生活様の変化を嫌う人々</a:t>
            </a:r>
          </a:p>
          <a:p>
            <a:pPr lvl="1">
              <a:lnSpc>
                <a:spcPct val="80000"/>
              </a:lnSpc>
            </a:pPr>
            <a:r>
              <a:rPr lang="ja-JP" altLang="en-US" sz="1800"/>
              <a:t>新製品に関する情報に対し消極的であるか、その情報を得にくい状態に置かれていることが多い</a:t>
            </a:r>
          </a:p>
          <a:p>
            <a:pPr lvl="1">
              <a:lnSpc>
                <a:spcPct val="80000"/>
              </a:lnSpc>
            </a:pPr>
            <a:r>
              <a:rPr lang="ja-JP" altLang="en-US" sz="1800"/>
              <a:t>新製品の価格が安くなってから採用する消費者もこのカテゴリーに属している。</a:t>
            </a:r>
          </a:p>
          <a:p>
            <a:pPr>
              <a:lnSpc>
                <a:spcPct val="80000"/>
              </a:lnSpc>
            </a:pPr>
            <a:endParaRPr lang="en-US" altLang="ja-JP" sz="180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S_i = \frac{A_i}{\sum_{k \in J} A_k} \]&#10;\end{document}&#10;"/>
  <p:tag name="FILENAME" val="TP_tmp"/>
  <p:tag name="FORMAT" val="png256"/>
  <p:tag name="RES" val="1200"/>
  <p:tag name="BLEND" val="0"/>
  <p:tag name="TRANSPARENT" val="0"/>
  <p:tag name="TBUG" val="0"/>
  <p:tag name="ALLOWFS" val="0"/>
  <p:tag name="ORIGWIDTH" val="64"/>
  <p:tag name="PICTUREFILESIZE" val="6202"/>
</p:tagLst>
</file>

<file path=ppt/tags/tag1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f(t)\]&#10;\end{document}&#10;"/>
  <p:tag name="FILENAME" val="TP_tmp"/>
  <p:tag name="FORMAT" val="png256"/>
  <p:tag name="RES" val="1200"/>
  <p:tag name="BLEND" val="0"/>
  <p:tag name="TRANSPARENT" val="0"/>
  <p:tag name="TBUG" val="0"/>
  <p:tag name="ALLOWFS" val="0"/>
  <p:tag name="ORIGWIDTH" val="17"/>
  <p:tag name="PICTUREFILESIZE" val="2248"/>
</p:tagLst>
</file>

<file path=ppt/tags/tag1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t\]&#10;\end{document}&#10;"/>
  <p:tag name="FILENAME" val="TP_tmp"/>
  <p:tag name="FORMAT" val="png256"/>
  <p:tag name="RES" val="1200"/>
  <p:tag name="BLEND" val="0"/>
  <p:tag name="TRANSPARENT" val="0"/>
  <p:tag name="TBUG" val="0"/>
  <p:tag name="ALLOWFS" val="0"/>
  <p:tag name="ORIGWIDTH" val="4"/>
  <p:tag name="PICTUREFILESIZE" val="1194"/>
</p:tagLst>
</file>

<file path=ppt/tags/tag1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L(t) = \frac{f(t)}{1-F(t)}\]&#10;\end{document}&#10;"/>
  <p:tag name="FILENAME" val="TP_tmp"/>
  <p:tag name="FORMAT" val="png256"/>
  <p:tag name="RES" val="1200"/>
  <p:tag name="BLEND" val="0"/>
  <p:tag name="TRANSPARENT" val="0"/>
  <p:tag name="TBUG" val="0"/>
  <p:tag name="ALLOWFS" val="0"/>
  <p:tag name="ORIGWIDTH" val="69"/>
  <p:tag name="PICTUREFILESIZE" val="6829"/>
</p:tagLst>
</file>

<file path=ppt/tags/tag1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L(t) = \frac{f(t)}{1-F(t)}=p+\frac{qN(t)}{N}\]&#10;\end{document}&#10;"/>
  <p:tag name="FILENAME" val="TP_tmp"/>
  <p:tag name="FORMAT" val="png256"/>
  <p:tag name="RES" val="1200"/>
  <p:tag name="BLEND" val="0"/>
  <p:tag name="TRANSPARENT" val="0"/>
  <p:tag name="TBUG" val="0"/>
  <p:tag name="ALLOWFS" val="0"/>
  <p:tag name="ORIGWIDTH" val="128"/>
  <p:tag name="PICTUREFILESIZE" val="11164"/>
</p:tagLst>
</file>

<file path=ppt/tags/tag1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f(t)=\left[p+\frac{qN(t)}{N}\right][1-F(t)]\]&#10;\end{document}&#10;"/>
  <p:tag name="FILENAME" val="TP_tmp"/>
  <p:tag name="FORMAT" val="png256"/>
  <p:tag name="RES" val="1200"/>
  <p:tag name="BLEND" val="0"/>
  <p:tag name="TRANSPARENT" val="0"/>
  <p:tag name="TBUG" val="0"/>
  <p:tag name="ALLOWFS" val="0"/>
  <p:tag name="ORIGWIDTH" val="129"/>
  <p:tag name="PICTUREFILESIZE" val="12353"/>
</p:tagLst>
</file>

<file path=ppt/tags/tag1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S(t) = N\cdot f(t)\]&#10;\end{document}&#10;"/>
  <p:tag name="FILENAME" val="TP_tmp"/>
  <p:tag name="FORMAT" val="png256"/>
  <p:tag name="RES" val="1200"/>
  <p:tag name="BLEND" val="0"/>
  <p:tag name="TRANSPARENT" val="0"/>
  <p:tag name="TBUG" val="0"/>
  <p:tag name="ALLOWFS" val="0"/>
  <p:tag name="ORIGWIDTH" val="65"/>
  <p:tag name="PICTUREFILESIZE" val="4843"/>
</p:tagLst>
</file>

<file path=ppt/tags/tag1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S(t) = pN+(q-p)N(t)-\frac{q}{N}[N(t)]^2\]&#10;\end{document}&#10;"/>
  <p:tag name="FILENAME" val="TP_tmp"/>
  <p:tag name="FORMAT" val="png256"/>
  <p:tag name="RES" val="1200"/>
  <p:tag name="BLEND" val="0"/>
  <p:tag name="TRANSPARENT" val="0"/>
  <p:tag name="TBUG" val="0"/>
  <p:tag name="ALLOWFS" val="0"/>
  <p:tag name="ORIGWIDTH" val="161"/>
  <p:tag name="PICTUREFILESIZE" val="12072"/>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acute{S}_i = \frac{A_i}{A_n + \sum_{k \in J} A_k} \]&#10;\end{document}&#10;"/>
  <p:tag name="FILENAME" val="TP_tmp"/>
  <p:tag name="FORMAT" val="png256"/>
  <p:tag name="RES" val="1200"/>
  <p:tag name="BLEND" val="0"/>
  <p:tag name="TRANSPARENT" val="0"/>
  <p:tag name="TBUG" val="0"/>
  <p:tag name="ALLOWFS" val="0"/>
  <p:tag name="ORIGWIDTH" val="89"/>
  <p:tag name="PICTUREFILESIZE" val="7846"/>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M_n = T \cdot R \]&#10;\end{document}&#10;"/>
  <p:tag name="FILENAME" val="TP_tmp"/>
  <p:tag name="FORMAT" val="png256"/>
  <p:tag name="RES" val="1200"/>
  <p:tag name="BLEND" val="0"/>
  <p:tag name="TRANSPARENT" val="0"/>
  <p:tag name="TBUG" val="0"/>
  <p:tag name="ALLOWFS" val="0"/>
  <p:tag name="ORIGWIDTH" val="51"/>
  <p:tag name="PICTUREFILESIZE" val="3453"/>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T =  \]&#10;\end{document}&#10;"/>
  <p:tag name="FILENAME" val="TP_tmp"/>
  <p:tag name="FORMAT" val="png256"/>
  <p:tag name="RES" val="1200"/>
  <p:tag name="BLEND" val="0"/>
  <p:tag name="TRANSPARENT" val="0"/>
  <p:tag name="TBUG" val="0"/>
  <p:tag name="ALLOWFS" val="0"/>
  <p:tag name="ORIGWIDTH" val="18"/>
  <p:tag name="PICTUREFILESIZE" val="1552"/>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R = \]&#10;\end{document}&#10;"/>
  <p:tag name="FILENAME" val="TP_tmp"/>
  <p:tag name="FORMAT" val="png256"/>
  <p:tag name="RES" val="1200"/>
  <p:tag name="BLEND" val="0"/>
  <p:tag name="TRANSPARENT" val="0"/>
  <p:tag name="TBUG" val="0"/>
  <p:tag name="ALLOWFS" val="0"/>
  <p:tag name="ORIGWIDTH" val="19"/>
  <p:tag name="PICTUREFILESIZE" val="1703"/>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F(t)\]&#10;\end{document}&#10;"/>
  <p:tag name="FILENAME" val="TP_tmp"/>
  <p:tag name="FORMAT" val="png256"/>
  <p:tag name="RES" val="1200"/>
  <p:tag name="BLEND" val="0"/>
  <p:tag name="TRANSPARENT" val="0"/>
  <p:tag name="TBUG" val="0"/>
  <p:tag name="ALLOWFS" val="0"/>
  <p:tag name="ORIGWIDTH" val="19"/>
  <p:tag name="PICTUREFILESIZE" val="2323"/>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F(t)\]&#10;\end{document}&#10;"/>
  <p:tag name="FILENAME" val="TP_tmp"/>
  <p:tag name="FORMAT" val="png256"/>
  <p:tag name="RES" val="1200"/>
  <p:tag name="BLEND" val="0"/>
  <p:tag name="TRANSPARENT" val="0"/>
  <p:tag name="TBUG" val="0"/>
  <p:tag name="ALLOWFS" val="0"/>
  <p:tag name="ORIGWIDTH" val="19"/>
  <p:tag name="PICTUREFILESIZE" val="2323"/>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t\]&#10;\end{document}&#10;"/>
  <p:tag name="FILENAME" val="TP_tmp"/>
  <p:tag name="FORMAT" val="png256"/>
  <p:tag name="RES" val="1200"/>
  <p:tag name="BLEND" val="0"/>
  <p:tag name="TRANSPARENT" val="0"/>
  <p:tag name="TBUG" val="0"/>
  <p:tag name="ALLOWFS" val="0"/>
  <p:tag name="ORIGWIDTH" val="4"/>
  <p:tag name="PICTUREFILESIZE" val="1194"/>
</p:tagLst>
</file>

<file path=ppt/tags/tag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frac{dF(t)}{dt} =f(t)\]&#10;\end{document}&#10;"/>
  <p:tag name="FILENAME" val="TP_tmp"/>
  <p:tag name="FORMAT" val="png256"/>
  <p:tag name="RES" val="1200"/>
  <p:tag name="BLEND" val="0"/>
  <p:tag name="TRANSPARENT" val="0"/>
  <p:tag name="TBUG" val="0"/>
  <p:tag name="ALLOWFS" val="0"/>
  <p:tag name="ORIGWIDTH" val="56"/>
  <p:tag name="PICTUREFILESIZE" val="579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ス">
  <a:themeElements>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アース">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14</TotalTime>
  <Words>739</Words>
  <Application>Microsoft Office PowerPoint</Application>
  <PresentationFormat>画面に合わせる (4:3)</PresentationFormat>
  <Paragraphs>290</Paragraphs>
  <Slides>27</Slides>
  <Notes>26</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27</vt:i4>
      </vt:variant>
    </vt:vector>
  </HeadingPairs>
  <TitlesOfParts>
    <vt:vector size="29" baseType="lpstr">
      <vt:lpstr>アース</vt:lpstr>
      <vt:lpstr>Worksheet</vt:lpstr>
      <vt:lpstr>新製品の普及</vt:lpstr>
      <vt:lpstr>スライド 2</vt:lpstr>
      <vt:lpstr>製品の普及</vt:lpstr>
      <vt:lpstr>新製品普及の理解の重要性</vt:lpstr>
      <vt:lpstr>新製品の“新しさ”</vt:lpstr>
      <vt:lpstr>新製品の採用</vt:lpstr>
      <vt:lpstr>新製品の採用プロセス</vt:lpstr>
      <vt:lpstr>新製品の採用速度</vt:lpstr>
      <vt:lpstr>新製品の採用速度</vt:lpstr>
      <vt:lpstr>S字型の普及過程</vt:lpstr>
      <vt:lpstr>採用速度と新製品の特質</vt:lpstr>
      <vt:lpstr>売上の予測</vt:lpstr>
      <vt:lpstr>売上予測に関する留意点</vt:lpstr>
      <vt:lpstr>予測方法</vt:lpstr>
      <vt:lpstr>ASSESSORモデル</vt:lpstr>
      <vt:lpstr>ASSESSORモデルの目的</vt:lpstr>
      <vt:lpstr>ASSESSORモデル</vt:lpstr>
      <vt:lpstr>バスモデル</vt:lpstr>
      <vt:lpstr>バスモデル</vt:lpstr>
      <vt:lpstr>新製品の採用確率</vt:lpstr>
      <vt:lpstr>新製品の採用確率</vt:lpstr>
      <vt:lpstr>新製品の採用の条件付き確率</vt:lpstr>
      <vt:lpstr>新製品の売上</vt:lpstr>
      <vt:lpstr>事例１</vt:lpstr>
      <vt:lpstr>事例２</vt:lpstr>
      <vt:lpstr>バスモデルの形状</vt:lpstr>
      <vt:lpstr>代表的な製品カテゴリーにおけるp,q</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新製品の普及</dc:title>
  <cp:lastModifiedBy> </cp:lastModifiedBy>
  <cp:revision>3</cp:revision>
  <dcterms:modified xsi:type="dcterms:W3CDTF">2012-11-28T01:05:02Z</dcterms:modified>
</cp:coreProperties>
</file>