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sldIdLst>
    <p:sldId id="256" r:id="rId2"/>
    <p:sldId id="275" r:id="rId3"/>
    <p:sldId id="258" r:id="rId4"/>
    <p:sldId id="260" r:id="rId5"/>
    <p:sldId id="264" r:id="rId6"/>
    <p:sldId id="266" r:id="rId7"/>
    <p:sldId id="284" r:id="rId8"/>
    <p:sldId id="285" r:id="rId9"/>
    <p:sldId id="281" r:id="rId10"/>
    <p:sldId id="282" r:id="rId11"/>
    <p:sldId id="283" r:id="rId12"/>
    <p:sldId id="286" r:id="rId13"/>
    <p:sldId id="288" r:id="rId14"/>
    <p:sldId id="279" r:id="rId15"/>
    <p:sldId id="295" r:id="rId16"/>
    <p:sldId id="287" r:id="rId17"/>
    <p:sldId id="289" r:id="rId18"/>
    <p:sldId id="290" r:id="rId19"/>
    <p:sldId id="291" r:id="rId20"/>
    <p:sldId id="280" r:id="rId21"/>
    <p:sldId id="293" r:id="rId22"/>
    <p:sldId id="292" r:id="rId2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8AB5D07-C757-4BF5-A234-EB64D6416428}"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77E74-A62F-4D0F-AD7E-1B83FF1D1176}" type="slidenum">
              <a:rPr lang="en-US" altLang="ja-JP"/>
              <a:pPr/>
              <a:t>1</a:t>
            </a:fld>
            <a:endParaRPr lang="en-US" altLang="ja-JP"/>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8AB5D07-C757-4BF5-A234-EB64D6416428}" type="slidenum">
              <a:rPr lang="en-US" altLang="ja-JP" smtClean="0"/>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8AB5D07-C757-4BF5-A234-EB64D6416428}" type="slidenum">
              <a:rPr lang="en-US" altLang="ja-JP" smtClean="0"/>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8AB5D07-C757-4BF5-A234-EB64D6416428}" type="slidenum">
              <a:rPr lang="en-US" altLang="ja-JP" smtClean="0"/>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60C6D-3587-4263-B21C-4DB5A9CE777E}" type="slidenum">
              <a:rPr lang="en-US" altLang="ja-JP"/>
              <a:pPr/>
              <a:t>13</a:t>
            </a:fld>
            <a:endParaRPr lang="en-US" altLang="ja-JP"/>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99678-FEB3-4FD5-B01E-C915FEBE7306}" type="slidenum">
              <a:rPr lang="en-US" altLang="ja-JP"/>
              <a:pPr/>
              <a:t>14</a:t>
            </a:fld>
            <a:endParaRPr lang="en-US" altLang="ja-JP"/>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5C2C0-AEA5-4B02-B91A-22E223CA43CC}" type="slidenum">
              <a:rPr lang="en-US" altLang="ja-JP"/>
              <a:pPr/>
              <a:t>15</a:t>
            </a:fld>
            <a:endParaRPr lang="en-US" altLang="ja-JP"/>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AE703-7E5D-4E9A-8C6C-1662B26E2A9D}" type="slidenum">
              <a:rPr lang="en-US" altLang="ja-JP"/>
              <a:pPr/>
              <a:t>16</a:t>
            </a:fld>
            <a:endParaRPr lang="en-US" altLang="ja-JP"/>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284AA-C6FE-4D5E-9C11-58ECACF06546}" type="slidenum">
              <a:rPr lang="en-US" altLang="ja-JP"/>
              <a:pPr/>
              <a:t>17</a:t>
            </a:fld>
            <a:endParaRPr lang="en-US" altLang="ja-JP"/>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7461E-9321-4EF7-A4F7-61856D0067E0}" type="slidenum">
              <a:rPr lang="en-US" altLang="ja-JP"/>
              <a:pPr/>
              <a:t>18</a:t>
            </a:fld>
            <a:endParaRPr lang="en-US" altLang="ja-JP"/>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E46C4-D449-423E-B628-171E3C5A9665}" type="slidenum">
              <a:rPr lang="en-US" altLang="ja-JP"/>
              <a:pPr/>
              <a:t>19</a:t>
            </a:fld>
            <a:endParaRPr lang="en-US" altLang="ja-JP"/>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F3326-707C-4844-83A8-2960A318AB6B}" type="slidenum">
              <a:rPr lang="en-US" altLang="ja-JP"/>
              <a:pPr/>
              <a:t>2</a:t>
            </a:fld>
            <a:endParaRPr lang="en-US" altLang="ja-JP"/>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F5CC8-8503-483C-A738-047FB4993E83}" type="slidenum">
              <a:rPr lang="en-US" altLang="ja-JP"/>
              <a:pPr/>
              <a:t>20</a:t>
            </a:fld>
            <a:endParaRPr lang="en-US" altLang="ja-JP"/>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0BC11-D286-4836-85EB-A4ADC4B69689}" type="slidenum">
              <a:rPr lang="en-US" altLang="ja-JP"/>
              <a:pPr/>
              <a:t>21</a:t>
            </a:fld>
            <a:endParaRPr lang="en-US" altLang="ja-JP"/>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52115-C91F-4432-A0CB-1D99E99D5184}" type="slidenum">
              <a:rPr lang="en-US" altLang="ja-JP"/>
              <a:pPr/>
              <a:t>22</a:t>
            </a:fld>
            <a:endParaRPr lang="en-US" altLang="ja-JP"/>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5D33F-EA58-4E01-86F1-9B48AFA06C6B}" type="slidenum">
              <a:rPr lang="en-US" altLang="ja-JP"/>
              <a:pPr/>
              <a:t>3</a:t>
            </a:fld>
            <a:endParaRPr lang="en-US" altLang="ja-JP"/>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49268-3614-4ABF-8561-7FA1E29E54F8}" type="slidenum">
              <a:rPr lang="en-US" altLang="ja-JP"/>
              <a:pPr/>
              <a:t>4</a:t>
            </a:fld>
            <a:endParaRPr lang="en-US" altLang="ja-JP"/>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30EFE-5AE7-4D98-8845-47889F1EA644}" type="slidenum">
              <a:rPr lang="en-US" altLang="ja-JP"/>
              <a:pPr/>
              <a:t>5</a:t>
            </a:fld>
            <a:endParaRPr lang="en-US" altLang="ja-JP"/>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62282-7C65-4938-BE50-2107C0A98C32}" type="slidenum">
              <a:rPr lang="en-US" altLang="ja-JP"/>
              <a:pPr/>
              <a:t>6</a:t>
            </a:fld>
            <a:endParaRPr lang="en-US" altLang="ja-JP"/>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8AB5D07-C757-4BF5-A234-EB64D6416428}" type="slidenum">
              <a:rPr lang="en-US" altLang="ja-JP" smtClean="0"/>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8AB5D07-C757-4BF5-A234-EB64D6416428}" type="slidenum">
              <a:rPr lang="en-US" altLang="ja-JP" smtClean="0"/>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8AB5D07-C757-4BF5-A234-EB64D6416428}" type="slidenum">
              <a:rPr lang="en-US" altLang="ja-JP" smtClean="0"/>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lvl1pPr>
          </a:lstStyle>
          <a:p>
            <a:endParaRPr lang="en-US" altLang="ja-JP"/>
          </a:p>
        </p:txBody>
      </p:sp>
      <p:sp>
        <p:nvSpPr>
          <p:cNvPr id="17" name="フッター プレースホルダ 16"/>
          <p:cNvSpPr>
            <a:spLocks noGrp="1"/>
          </p:cNvSpPr>
          <p:nvPr>
            <p:ph type="ftr" sz="quarter" idx="11"/>
          </p:nvPr>
        </p:nvSpPr>
        <p:spPr>
          <a:xfrm>
            <a:off x="2898648" y="6355080"/>
            <a:ext cx="3474720" cy="365760"/>
          </a:xfrm>
        </p:spPr>
        <p:txBody>
          <a:bodyPr/>
          <a:lstStyle/>
          <a:p>
            <a:endParaRPr lang="en-US" altLang="ja-JP"/>
          </a:p>
        </p:txBody>
      </p:sp>
      <p:sp>
        <p:nvSpPr>
          <p:cNvPr id="29" name="スライド番号プレースホルダ 28"/>
          <p:cNvSpPr>
            <a:spLocks noGrp="1"/>
          </p:cNvSpPr>
          <p:nvPr>
            <p:ph type="sldNum" sz="quarter" idx="12"/>
          </p:nvPr>
        </p:nvSpPr>
        <p:spPr>
          <a:xfrm>
            <a:off x="1216152" y="6355080"/>
            <a:ext cx="1219200" cy="365760"/>
          </a:xfrm>
        </p:spPr>
        <p:txBody>
          <a:bodyPr/>
          <a:lstStyle/>
          <a:p>
            <a:fld id="{E30863F7-CEEA-4F2E-BCCD-650CD70E21FA}" type="slidenum">
              <a:rPr lang="en-US" altLang="ja-JP" smtClean="0"/>
              <a:pPr/>
              <a:t>&lt;#&gt;</a:t>
            </a:fld>
            <a:endParaRPr lang="en-US" altLang="ja-JP"/>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2804091-BF21-471E-A256-E163D99A0FD3}" type="slidenum">
              <a:rPr lang="en-US" altLang="ja-JP" smtClean="0"/>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DAB0D948-49DC-4E80-9C59-8C40E3D40EAE}" type="slidenum">
              <a:rPr lang="en-US" altLang="ja-JP" smtClean="0"/>
              <a:pPr/>
              <a:t>&lt;#&gt;</a:t>
            </a:fld>
            <a:endParaRPr lang="en-US" altLang="ja-JP"/>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8463B4D8-27FB-4FC4-83B5-D4449B0FECED}" type="slidenum">
              <a:rPr lang="en-US" altLang="ja-JP"/>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FC2E6E82-5EFA-4E62-B79F-8D81CD1583C4}"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A8AEEDD-BDEB-4A97-889A-41D96B1FB85A}" type="slidenum">
              <a:rPr lang="en-US" altLang="ja-JP" smtClean="0"/>
              <a:pPr/>
              <a:t>&lt;#&gt;</a:t>
            </a:fld>
            <a:endParaRPr lang="en-US" altLang="ja-JP"/>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endParaRPr lang="en-US" altLang="ja-JP"/>
          </a:p>
        </p:txBody>
      </p:sp>
      <p:sp>
        <p:nvSpPr>
          <p:cNvPr id="5" name="フッター プレースホルダ 4"/>
          <p:cNvSpPr>
            <a:spLocks noGrp="1"/>
          </p:cNvSpPr>
          <p:nvPr>
            <p:ph type="ftr" sz="quarter" idx="11"/>
          </p:nvPr>
        </p:nvSpPr>
        <p:spPr>
          <a:xfrm>
            <a:off x="2898648" y="6355080"/>
            <a:ext cx="3474720" cy="365760"/>
          </a:xfrm>
        </p:spPr>
        <p:txBody>
          <a:bodyPr/>
          <a:lstStyle/>
          <a:p>
            <a:endParaRPr lang="en-US" altLang="ja-JP"/>
          </a:p>
        </p:txBody>
      </p:sp>
      <p:sp>
        <p:nvSpPr>
          <p:cNvPr id="6" name="スライド番号プレースホルダ 5"/>
          <p:cNvSpPr>
            <a:spLocks noGrp="1"/>
          </p:cNvSpPr>
          <p:nvPr>
            <p:ph type="sldNum" sz="quarter" idx="12"/>
          </p:nvPr>
        </p:nvSpPr>
        <p:spPr>
          <a:xfrm>
            <a:off x="1069848" y="6355080"/>
            <a:ext cx="1520952" cy="365760"/>
          </a:xfrm>
        </p:spPr>
        <p:txBody>
          <a:bodyPr/>
          <a:lstStyle/>
          <a:p>
            <a:fld id="{73B1D791-E1A4-4F91-9C7F-EF5977B0C02A}" type="slidenum">
              <a:rPr lang="en-US" altLang="ja-JP" smtClean="0"/>
              <a:pPr/>
              <a:t>&lt;#&gt;</a:t>
            </a:fld>
            <a:endParaRPr lang="en-US" altLang="ja-JP"/>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C7141C3-4621-4B27-AD42-96A30FC05B4A}" type="slidenum">
              <a:rPr lang="en-US" altLang="ja-JP" smtClean="0"/>
              <a:pPr/>
              <a:t>&lt;#&gt;</a:t>
            </a:fld>
            <a:endParaRPr lang="en-US" altLang="ja-JP"/>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0D0DE455-7CB9-403F-8C56-7E778A222EF6}" type="slidenum">
              <a:rPr lang="en-US" altLang="ja-JP" smtClean="0"/>
              <a:pPr/>
              <a:t>&lt;#&gt;</a:t>
            </a:fld>
            <a:endParaRPr lang="en-US" altLang="ja-JP"/>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4C11566-B559-487F-A3DC-061DAED6C0BB}" type="slidenum">
              <a:rPr lang="en-US" altLang="ja-JP" smtClean="0"/>
              <a:pPr/>
              <a:t>&lt;#&gt;</a:t>
            </a:fld>
            <a:endParaRPr lang="en-US" altLang="ja-JP"/>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A975AF86-B74F-44BA-85E7-A62A1D0947AA}" type="slidenum">
              <a:rPr lang="en-US" altLang="ja-JP" smtClean="0"/>
              <a:pPr/>
              <a:t>&lt;#&gt;</a:t>
            </a:fld>
            <a:endParaRPr lang="en-US" altLang="ja-JP"/>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FDAFF296-3028-46F0-B0AF-F3EE39EF7331}" type="slidenum">
              <a:rPr lang="en-US" altLang="ja-JP" smtClean="0"/>
              <a:pPr/>
              <a:t>&lt;#&gt;</a:t>
            </a:fld>
            <a:endParaRPr lang="en-US" altLang="ja-JP"/>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DAB4569-2740-4D65-AB5B-3A5930D2A481}" type="slidenum">
              <a:rPr lang="en-US" altLang="ja-JP" smtClean="0"/>
              <a:pPr/>
              <a:t>&lt;#&gt;</a:t>
            </a:fld>
            <a:endParaRPr lang="en-US" altLang="ja-JP"/>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US" altLang="ja-JP"/>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ltLang="ja-JP"/>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4B5A609-B25F-4658-B3CD-2076C72C46C5}" type="slidenum">
              <a:rPr lang="en-US" altLang="ja-JP" smtClean="0"/>
              <a:pPr/>
              <a:t>&lt;#&gt;</a:t>
            </a:fld>
            <a:endParaRPr lang="en-US" altLang="ja-JP"/>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kakaku.com/item/K0000372174/images/page=ka_1/" TargetMode="External"/><Relationship Id="rId5" Type="http://schemas.openxmlformats.org/officeDocument/2006/relationships/image" Target="../media/image16.jpeg"/><Relationship Id="rId4" Type="http://schemas.openxmlformats.org/officeDocument/2006/relationships/hyperlink" Target="http://thumbnail.image.rakuten.co.jp/s/?@0_mall/wine-w/cabinet/drc/a103087-1986.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us.pampers.com/en_US/products/page/pdt_details/selectedProduct/swaddlers.do" TargetMode="External"/><Relationship Id="rId3" Type="http://schemas.openxmlformats.org/officeDocument/2006/relationships/hyperlink" Target="http://images.google.co.jp/imgres?imgurl=http://soap.natureshop.jp/1_ivory/img/09snow_big.jpg&amp;imgrefurl=http://soap.natureshop.jp/1_ivory/09snow.html&amp;h=400&amp;w=363&amp;sz=35&amp;hl=ja&amp;start=4&amp;sig2=obouGvT9s1Gn-MwrLQo1pg&amp;tbnid=8jpTznkozlAVjM:&amp;tbnh=124&amp;tbnw=113&amp;ei=-LxwRp2EAoScggOT7_ywCA&amp;prev=/images?q=%E3%82%A2%E3%82%A4%E3%83%9C%E3%83%AA%E3%83%BC%E3%80%80%E3%82%B9%E3%83%8E%E3%83%BC&amp;gbv=2&amp;svnum=10&amp;hl=ja&amp;sa=G" TargetMode="External"/><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images.google.co.jp/imgres?imgurl=http://www.sugio-garden.com/modules/shop/images/AAA/tide-downy.jpeg&amp;imgrefurl=http://www.sugio-garden.com/modules/shop/&amp;h=360&amp;w=480&amp;sz=40&amp;hl=ja&amp;start=6&amp;sig2=lP-WFWZ7_HqxNBzwOUKjhg&amp;tbnid=ev6YyP6tmo-FFM:&amp;tbnh=97&amp;tbnw=129&amp;ei=R71wRoKxMqCaggOPxoywCA&amp;prev=/images?q=%E3%82%BF%E3%82%A4%E3%83%89&amp;gbv=2&amp;svnum=10&amp;hl=ja" TargetMode="External"/><Relationship Id="rId4" Type="http://schemas.openxmlformats.org/officeDocument/2006/relationships/image" Target="../media/image4.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ja-JP" altLang="en-US" dirty="0" smtClean="0"/>
              <a:t>価格</a:t>
            </a:r>
            <a:r>
              <a:rPr lang="ja-JP" altLang="en-US" dirty="0" smtClean="0"/>
              <a:t>戦略と消費者心理</a:t>
            </a:r>
            <a:r>
              <a:rPr lang="en-US" altLang="ja-JP" dirty="0" smtClean="0"/>
              <a:t/>
            </a:r>
            <a:br>
              <a:rPr lang="en-US" altLang="ja-JP" dirty="0" smtClean="0"/>
            </a:br>
            <a:endParaRPr lang="ja-JP" altLang="en-US" dirty="0"/>
          </a:p>
        </p:txBody>
      </p:sp>
      <p:sp>
        <p:nvSpPr>
          <p:cNvPr id="2051" name="Rectangle 3"/>
          <p:cNvSpPr>
            <a:spLocks noGrp="1" noChangeArrowheads="1"/>
          </p:cNvSpPr>
          <p:nvPr>
            <p:ph type="subTitle" idx="1"/>
          </p:nvPr>
        </p:nvSpPr>
        <p:spPr/>
        <p:txBody>
          <a:bodyPr/>
          <a:lstStyle/>
          <a:p>
            <a:endParaRPr lang="ja-JP"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おとり商品</a:t>
            </a:r>
            <a:endParaRPr kumimoji="1" lang="ja-JP" altLang="en-US" dirty="0"/>
          </a:p>
        </p:txBody>
      </p:sp>
      <p:sp>
        <p:nvSpPr>
          <p:cNvPr id="3" name="コンテンツ プレースホルダ 2"/>
          <p:cNvSpPr>
            <a:spLocks noGrp="1"/>
          </p:cNvSpPr>
          <p:nvPr>
            <p:ph sz="quarter" idx="1"/>
          </p:nvPr>
        </p:nvSpPr>
        <p:spPr>
          <a:xfrm>
            <a:off x="457200" y="1219200"/>
            <a:ext cx="8229600" cy="913656"/>
          </a:xfrm>
        </p:spPr>
        <p:txBody>
          <a:bodyPr/>
          <a:lstStyle/>
          <a:p>
            <a:r>
              <a:rPr kumimoji="1" lang="ja-JP" altLang="en-US" dirty="0" smtClean="0"/>
              <a:t>顧客をあつめるために、極端な安価で提供される商品やサービス。</a:t>
            </a:r>
            <a:endParaRPr kumimoji="1" lang="ja-JP" altLang="en-US" dirty="0"/>
          </a:p>
        </p:txBody>
      </p:sp>
      <p:pic>
        <p:nvPicPr>
          <p:cNvPr id="75778" name="Picture 2" descr="http://art45.photozou.jp/pub/653/937653/photo/69802927.jpg"/>
          <p:cNvPicPr>
            <a:picLocks noChangeAspect="1" noChangeArrowheads="1"/>
          </p:cNvPicPr>
          <p:nvPr/>
        </p:nvPicPr>
        <p:blipFill>
          <a:blip r:embed="rId3" cstate="print"/>
          <a:srcRect/>
          <a:stretch>
            <a:fillRect/>
          </a:stretch>
        </p:blipFill>
        <p:spPr bwMode="auto">
          <a:xfrm>
            <a:off x="755576" y="2924944"/>
            <a:ext cx="3706684" cy="223224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5780" name="Picture 4" descr="http://www.suita.co.jp/product/tel/images/p0122img.jpg"/>
          <p:cNvPicPr>
            <a:picLocks noChangeAspect="1" noChangeArrowheads="1"/>
          </p:cNvPicPr>
          <p:nvPr/>
        </p:nvPicPr>
        <p:blipFill>
          <a:blip r:embed="rId4" cstate="print"/>
          <a:srcRect/>
          <a:stretch>
            <a:fillRect/>
          </a:stretch>
        </p:blipFill>
        <p:spPr bwMode="auto">
          <a:xfrm>
            <a:off x="6084168" y="2708920"/>
            <a:ext cx="2051462" cy="1903488"/>
          </a:xfrm>
          <a:prstGeom prst="rect">
            <a:avLst/>
          </a:prstGeom>
          <a:noFill/>
        </p:spPr>
      </p:pic>
      <p:sp>
        <p:nvSpPr>
          <p:cNvPr id="6" name="テキスト ボックス 5"/>
          <p:cNvSpPr txBox="1"/>
          <p:nvPr/>
        </p:nvSpPr>
        <p:spPr>
          <a:xfrm>
            <a:off x="6228184" y="4797152"/>
            <a:ext cx="1787669" cy="369332"/>
          </a:xfrm>
          <a:prstGeom prst="rect">
            <a:avLst/>
          </a:prstGeom>
          <a:noFill/>
        </p:spPr>
        <p:txBody>
          <a:bodyPr wrap="none" rtlCol="0">
            <a:spAutoFit/>
          </a:bodyPr>
          <a:lstStyle/>
          <a:p>
            <a:r>
              <a:rPr kumimoji="1" lang="en-US" altLang="ja-JP" dirty="0" smtClean="0"/>
              <a:t>0</a:t>
            </a:r>
            <a:r>
              <a:rPr kumimoji="1" lang="ja-JP" altLang="en-US" dirty="0" smtClean="0"/>
              <a:t>円キャンペーン</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関連製品の価格設定</a:t>
            </a:r>
            <a:endParaRPr kumimoji="1" lang="ja-JP" altLang="en-US" dirty="0"/>
          </a:p>
        </p:txBody>
      </p:sp>
      <p:sp>
        <p:nvSpPr>
          <p:cNvPr id="4" name="テキスト ボックス 3"/>
          <p:cNvSpPr txBox="1"/>
          <p:nvPr/>
        </p:nvSpPr>
        <p:spPr>
          <a:xfrm>
            <a:off x="611560" y="1628800"/>
            <a:ext cx="3432350" cy="369332"/>
          </a:xfrm>
          <a:prstGeom prst="rect">
            <a:avLst/>
          </a:prstGeom>
          <a:noFill/>
        </p:spPr>
        <p:txBody>
          <a:bodyPr wrap="none" rtlCol="0">
            <a:spAutoFit/>
          </a:bodyPr>
          <a:lstStyle/>
          <a:p>
            <a:r>
              <a:rPr kumimoji="1" lang="ja-JP" altLang="en-US" dirty="0" smtClean="0"/>
              <a:t>抱き合わせ販売（</a:t>
            </a:r>
            <a:r>
              <a:rPr kumimoji="1" lang="en-US" altLang="ja-JP" dirty="0" smtClean="0"/>
              <a:t>captive pricing)</a:t>
            </a:r>
            <a:endParaRPr kumimoji="1" lang="ja-JP" altLang="en-US" dirty="0"/>
          </a:p>
        </p:txBody>
      </p:sp>
      <p:pic>
        <p:nvPicPr>
          <p:cNvPr id="91140" name="Picture 4" descr="https://encrypted-tbn1.gstatic.com/images?q=tbn:ANd9GcTKDFIuN_NethP2NgjIhPtaY9oEB7OEdzSJJfRlXl8bEQuBQp0p"/>
          <p:cNvPicPr>
            <a:picLocks noChangeAspect="1" noChangeArrowheads="1"/>
          </p:cNvPicPr>
          <p:nvPr/>
        </p:nvPicPr>
        <p:blipFill>
          <a:blip r:embed="rId3" cstate="print"/>
          <a:srcRect/>
          <a:stretch>
            <a:fillRect/>
          </a:stretch>
        </p:blipFill>
        <p:spPr bwMode="auto">
          <a:xfrm>
            <a:off x="467544" y="2510966"/>
            <a:ext cx="1610158" cy="120606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1142" name="Picture 6" descr="https://encrypted-tbn2.gstatic.com/images?q=tbn:ANd9GcRUULV3pPGg97mL1Dok5iKtKimp87SdcEhW7s4ofSB270sU9WHS6Q"/>
          <p:cNvPicPr>
            <a:picLocks noChangeAspect="1" noChangeArrowheads="1"/>
          </p:cNvPicPr>
          <p:nvPr/>
        </p:nvPicPr>
        <p:blipFill>
          <a:blip r:embed="rId4" cstate="print"/>
          <a:srcRect/>
          <a:stretch>
            <a:fillRect/>
          </a:stretch>
        </p:blipFill>
        <p:spPr bwMode="auto">
          <a:xfrm>
            <a:off x="2339752" y="2492896"/>
            <a:ext cx="1601766" cy="119977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8" name="テキスト ボックス 7"/>
          <p:cNvSpPr txBox="1"/>
          <p:nvPr/>
        </p:nvSpPr>
        <p:spPr>
          <a:xfrm>
            <a:off x="467544" y="3789040"/>
            <a:ext cx="1492716" cy="646331"/>
          </a:xfrm>
          <a:prstGeom prst="rect">
            <a:avLst/>
          </a:prstGeom>
          <a:noFill/>
        </p:spPr>
        <p:txBody>
          <a:bodyPr wrap="none" rtlCol="0">
            <a:spAutoFit/>
          </a:bodyPr>
          <a:lstStyle/>
          <a:p>
            <a:r>
              <a:rPr lang="ja-JP" altLang="en-US" dirty="0" smtClean="0"/>
              <a:t>価格感度　高</a:t>
            </a:r>
            <a:endParaRPr lang="en-US" altLang="ja-JP" dirty="0" smtClean="0"/>
          </a:p>
          <a:p>
            <a:r>
              <a:rPr kumimoji="1" lang="ja-JP" altLang="en-US" dirty="0" smtClean="0"/>
              <a:t>低価格</a:t>
            </a:r>
            <a:endParaRPr kumimoji="1" lang="ja-JP" altLang="en-US" dirty="0"/>
          </a:p>
        </p:txBody>
      </p:sp>
      <p:sp>
        <p:nvSpPr>
          <p:cNvPr id="9" name="テキスト ボックス 8"/>
          <p:cNvSpPr txBox="1"/>
          <p:nvPr/>
        </p:nvSpPr>
        <p:spPr>
          <a:xfrm>
            <a:off x="2267744" y="3789040"/>
            <a:ext cx="1492716" cy="646331"/>
          </a:xfrm>
          <a:prstGeom prst="rect">
            <a:avLst/>
          </a:prstGeom>
          <a:noFill/>
        </p:spPr>
        <p:txBody>
          <a:bodyPr wrap="none" rtlCol="0">
            <a:spAutoFit/>
          </a:bodyPr>
          <a:lstStyle/>
          <a:p>
            <a:r>
              <a:rPr lang="ja-JP" altLang="en-US" dirty="0" smtClean="0"/>
              <a:t>価格感度　低</a:t>
            </a:r>
            <a:endParaRPr lang="en-US" altLang="ja-JP" dirty="0" smtClean="0"/>
          </a:p>
          <a:p>
            <a:r>
              <a:rPr lang="ja-JP" altLang="en-US" dirty="0" smtClean="0"/>
              <a:t>高</a:t>
            </a:r>
            <a:r>
              <a:rPr kumimoji="1" lang="ja-JP" altLang="en-US" dirty="0" smtClean="0"/>
              <a:t>価格</a:t>
            </a:r>
            <a:endParaRPr kumimoji="1" lang="ja-JP" altLang="en-US" dirty="0"/>
          </a:p>
        </p:txBody>
      </p:sp>
      <p:pic>
        <p:nvPicPr>
          <p:cNvPr id="91144" name="Picture 8" descr="http://www.egomaya.com/egomapictures/category3topa.jpg"/>
          <p:cNvPicPr>
            <a:picLocks noChangeAspect="1" noChangeArrowheads="1"/>
          </p:cNvPicPr>
          <p:nvPr/>
        </p:nvPicPr>
        <p:blipFill>
          <a:blip r:embed="rId5" cstate="print"/>
          <a:srcRect/>
          <a:stretch>
            <a:fillRect/>
          </a:stretch>
        </p:blipFill>
        <p:spPr bwMode="auto">
          <a:xfrm>
            <a:off x="5508104" y="2132856"/>
            <a:ext cx="2304254"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テキスト ボックス 10"/>
          <p:cNvSpPr txBox="1"/>
          <p:nvPr/>
        </p:nvSpPr>
        <p:spPr>
          <a:xfrm>
            <a:off x="5436096" y="1628800"/>
            <a:ext cx="1366080" cy="369332"/>
          </a:xfrm>
          <a:prstGeom prst="rect">
            <a:avLst/>
          </a:prstGeom>
          <a:noFill/>
        </p:spPr>
        <p:txBody>
          <a:bodyPr wrap="none" rtlCol="0">
            <a:spAutoFit/>
          </a:bodyPr>
          <a:lstStyle/>
          <a:p>
            <a:r>
              <a:rPr kumimoji="1" lang="ja-JP" altLang="en-US" dirty="0" smtClean="0"/>
              <a:t>バンドリング</a:t>
            </a:r>
            <a:endParaRPr kumimoji="1" lang="ja-JP" altLang="en-US" dirty="0"/>
          </a:p>
        </p:txBody>
      </p:sp>
      <p:graphicFrame>
        <p:nvGraphicFramePr>
          <p:cNvPr id="12" name="表 11"/>
          <p:cNvGraphicFramePr>
            <a:graphicFrameLocks noGrp="1"/>
          </p:cNvGraphicFramePr>
          <p:nvPr/>
        </p:nvGraphicFramePr>
        <p:xfrm>
          <a:off x="4932040" y="4221088"/>
          <a:ext cx="3672407" cy="1872207"/>
        </p:xfrm>
        <a:graphic>
          <a:graphicData uri="http://schemas.openxmlformats.org/drawingml/2006/table">
            <a:tbl>
              <a:tblPr firstRow="1" bandRow="1">
                <a:tableStyleId>{5940675A-B579-460E-94D1-54222C63F5DA}</a:tableStyleId>
              </a:tblPr>
              <a:tblGrid>
                <a:gridCol w="720080"/>
                <a:gridCol w="984109"/>
                <a:gridCol w="984109"/>
                <a:gridCol w="984109"/>
              </a:tblGrid>
              <a:tr h="624069">
                <a:tc>
                  <a:txBody>
                    <a:bodyPr/>
                    <a:lstStyle/>
                    <a:p>
                      <a:endParaRPr kumimoji="1" lang="ja-JP" altLang="en-US" sz="1200" dirty="0"/>
                    </a:p>
                  </a:txBody>
                  <a:tcPr/>
                </a:tc>
                <a:tc>
                  <a:txBody>
                    <a:bodyPr/>
                    <a:lstStyle/>
                    <a:p>
                      <a:r>
                        <a:rPr kumimoji="1" lang="ja-JP" altLang="en-US" sz="1200" dirty="0" smtClean="0"/>
                        <a:t>ハンバーグの留保価格</a:t>
                      </a:r>
                      <a:endParaRPr kumimoji="1" lang="ja-JP" altLang="en-US" sz="1200" dirty="0"/>
                    </a:p>
                  </a:txBody>
                  <a:tcPr/>
                </a:tc>
                <a:tc>
                  <a:txBody>
                    <a:bodyPr/>
                    <a:lstStyle/>
                    <a:p>
                      <a:r>
                        <a:rPr kumimoji="1" lang="ja-JP" altLang="en-US" sz="1200" dirty="0" smtClean="0"/>
                        <a:t>コーヒー</a:t>
                      </a:r>
                      <a:endParaRPr kumimoji="1" lang="en-US" altLang="ja-JP" sz="1200" dirty="0" smtClean="0"/>
                    </a:p>
                    <a:p>
                      <a:r>
                        <a:rPr kumimoji="1" lang="ja-JP" altLang="en-US" sz="1200" dirty="0" smtClean="0"/>
                        <a:t>の留保価格</a:t>
                      </a:r>
                      <a:endParaRPr kumimoji="1" lang="ja-JP" altLang="en-US" sz="1200" dirty="0"/>
                    </a:p>
                  </a:txBody>
                  <a:tcPr/>
                </a:tc>
                <a:tc>
                  <a:txBody>
                    <a:bodyPr/>
                    <a:lstStyle/>
                    <a:p>
                      <a:r>
                        <a:rPr kumimoji="1" lang="ja-JP" altLang="en-US" sz="1200" dirty="0" smtClean="0"/>
                        <a:t>留保価格の合計</a:t>
                      </a:r>
                      <a:endParaRPr kumimoji="1" lang="ja-JP" altLang="en-US" sz="1200" dirty="0"/>
                    </a:p>
                  </a:txBody>
                  <a:tcPr/>
                </a:tc>
              </a:tr>
              <a:tr h="624069">
                <a:tc>
                  <a:txBody>
                    <a:bodyPr/>
                    <a:lstStyle/>
                    <a:p>
                      <a:pPr algn="ctr"/>
                      <a:r>
                        <a:rPr kumimoji="1" lang="en-US" altLang="ja-JP" sz="1200" dirty="0" smtClean="0"/>
                        <a:t>A</a:t>
                      </a:r>
                      <a:r>
                        <a:rPr kumimoji="1" lang="ja-JP" altLang="en-US" sz="1200" dirty="0" err="1" smtClean="0"/>
                        <a:t>さん</a:t>
                      </a:r>
                      <a:endParaRPr kumimoji="1" lang="ja-JP" altLang="en-US" sz="1200" dirty="0"/>
                    </a:p>
                  </a:txBody>
                  <a:tcPr anchor="ctr"/>
                </a:tc>
                <a:tc>
                  <a:txBody>
                    <a:bodyPr/>
                    <a:lstStyle/>
                    <a:p>
                      <a:pPr algn="ctr"/>
                      <a:r>
                        <a:rPr kumimoji="1" lang="en-US" altLang="ja-JP" sz="1200" dirty="0" smtClean="0"/>
                        <a:t>1000</a:t>
                      </a:r>
                      <a:r>
                        <a:rPr kumimoji="1" lang="ja-JP" altLang="en-US" sz="1200" dirty="0" smtClean="0"/>
                        <a:t>円</a:t>
                      </a:r>
                      <a:endParaRPr kumimoji="1" lang="ja-JP" altLang="en-US" sz="1200" dirty="0"/>
                    </a:p>
                  </a:txBody>
                  <a:tcPr anchor="ctr"/>
                </a:tc>
                <a:tc>
                  <a:txBody>
                    <a:bodyPr/>
                    <a:lstStyle/>
                    <a:p>
                      <a:pPr algn="ctr"/>
                      <a:r>
                        <a:rPr kumimoji="1" lang="en-US" altLang="ja-JP" sz="1200" dirty="0" smtClean="0"/>
                        <a:t>300</a:t>
                      </a:r>
                      <a:r>
                        <a:rPr kumimoji="1" lang="ja-JP" altLang="en-US" sz="1200" dirty="0" smtClean="0"/>
                        <a:t>円</a:t>
                      </a:r>
                      <a:endParaRPr kumimoji="1" lang="ja-JP" altLang="en-US" sz="1200" dirty="0"/>
                    </a:p>
                  </a:txBody>
                  <a:tcPr anchor="ctr"/>
                </a:tc>
                <a:tc>
                  <a:txBody>
                    <a:bodyPr/>
                    <a:lstStyle/>
                    <a:p>
                      <a:pPr algn="ctr"/>
                      <a:r>
                        <a:rPr kumimoji="1" lang="en-US" altLang="ja-JP" sz="1200" dirty="0" smtClean="0"/>
                        <a:t>1300</a:t>
                      </a:r>
                      <a:r>
                        <a:rPr kumimoji="1" lang="ja-JP" altLang="en-US" sz="1200" dirty="0" smtClean="0"/>
                        <a:t>円</a:t>
                      </a:r>
                      <a:endParaRPr kumimoji="1" lang="ja-JP" altLang="en-US" sz="1200" dirty="0"/>
                    </a:p>
                  </a:txBody>
                  <a:tcPr anchor="ctr"/>
                </a:tc>
              </a:tr>
              <a:tr h="624069">
                <a:tc>
                  <a:txBody>
                    <a:bodyPr/>
                    <a:lstStyle/>
                    <a:p>
                      <a:pPr algn="ctr"/>
                      <a:r>
                        <a:rPr kumimoji="1" lang="en-US" altLang="ja-JP" sz="1200" dirty="0" smtClean="0"/>
                        <a:t>B</a:t>
                      </a:r>
                      <a:r>
                        <a:rPr kumimoji="1" lang="ja-JP" altLang="en-US" sz="1200" dirty="0" err="1" smtClean="0"/>
                        <a:t>さん</a:t>
                      </a:r>
                      <a:endParaRPr kumimoji="1" lang="ja-JP" altLang="en-US" sz="1200" dirty="0"/>
                    </a:p>
                  </a:txBody>
                  <a:tcPr anchor="ctr"/>
                </a:tc>
                <a:tc>
                  <a:txBody>
                    <a:bodyPr/>
                    <a:lstStyle/>
                    <a:p>
                      <a:pPr algn="ctr"/>
                      <a:r>
                        <a:rPr kumimoji="1" lang="en-US" altLang="ja-JP" sz="1200" dirty="0" smtClean="0"/>
                        <a:t>700</a:t>
                      </a:r>
                      <a:r>
                        <a:rPr kumimoji="1" lang="ja-JP" altLang="en-US" sz="1200" dirty="0" smtClean="0"/>
                        <a:t>円</a:t>
                      </a:r>
                      <a:endParaRPr kumimoji="1" lang="ja-JP" altLang="en-US" sz="1200" dirty="0"/>
                    </a:p>
                  </a:txBody>
                  <a:tcPr anchor="ctr"/>
                </a:tc>
                <a:tc>
                  <a:txBody>
                    <a:bodyPr/>
                    <a:lstStyle/>
                    <a:p>
                      <a:pPr algn="ctr"/>
                      <a:r>
                        <a:rPr kumimoji="1" lang="en-US" altLang="ja-JP" sz="1200" dirty="0" smtClean="0"/>
                        <a:t>500</a:t>
                      </a:r>
                      <a:r>
                        <a:rPr kumimoji="1" lang="ja-JP" altLang="en-US" sz="1200" dirty="0" smtClean="0"/>
                        <a:t>円</a:t>
                      </a:r>
                      <a:endParaRPr kumimoji="1" lang="ja-JP" altLang="en-US" sz="1200" dirty="0"/>
                    </a:p>
                  </a:txBody>
                  <a:tcPr anchor="ctr"/>
                </a:tc>
                <a:tc>
                  <a:txBody>
                    <a:bodyPr/>
                    <a:lstStyle/>
                    <a:p>
                      <a:pPr algn="ctr"/>
                      <a:r>
                        <a:rPr kumimoji="1" lang="en-US" altLang="ja-JP" sz="1200" dirty="0" smtClean="0"/>
                        <a:t>1200</a:t>
                      </a:r>
                      <a:r>
                        <a:rPr kumimoji="1" lang="ja-JP" altLang="en-US" sz="1200" dirty="0" smtClean="0"/>
                        <a:t>円</a:t>
                      </a:r>
                      <a:endParaRPr kumimoji="1" lang="ja-JP" altLang="en-US" sz="1200" dirty="0"/>
                    </a:p>
                  </a:txBody>
                  <a:tcPr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分離価格</a:t>
            </a:r>
            <a:endParaRPr kumimoji="1" lang="ja-JP" altLang="en-US" dirty="0"/>
          </a:p>
        </p:txBody>
      </p:sp>
      <p:pic>
        <p:nvPicPr>
          <p:cNvPr id="94210" name="Picture 2" descr="C:\Documents and Settings\Owner\デスクトップ\ScreenShot\2012y11m09d_185937593.jpg"/>
          <p:cNvPicPr>
            <a:picLocks noChangeAspect="1" noChangeArrowheads="1"/>
          </p:cNvPicPr>
          <p:nvPr/>
        </p:nvPicPr>
        <p:blipFill>
          <a:blip r:embed="rId3" cstate="print"/>
          <a:srcRect/>
          <a:stretch>
            <a:fillRect/>
          </a:stretch>
        </p:blipFill>
        <p:spPr bwMode="auto">
          <a:xfrm>
            <a:off x="827584" y="1340768"/>
            <a:ext cx="7491561" cy="465626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a:t>価格認知</a:t>
            </a:r>
          </a:p>
        </p:txBody>
      </p:sp>
      <p:pic>
        <p:nvPicPr>
          <p:cNvPr id="4105" name="Picture 9" descr="51609015651"/>
          <p:cNvPicPr>
            <a:picLocks noChangeAspect="1" noChangeArrowheads="1"/>
          </p:cNvPicPr>
          <p:nvPr/>
        </p:nvPicPr>
        <p:blipFill>
          <a:blip r:embed="rId3" cstate="print"/>
          <a:srcRect/>
          <a:stretch>
            <a:fillRect/>
          </a:stretch>
        </p:blipFill>
        <p:spPr bwMode="auto">
          <a:xfrm>
            <a:off x="5148263" y="1989138"/>
            <a:ext cx="2160587" cy="1622425"/>
          </a:xfrm>
          <a:prstGeom prst="rect">
            <a:avLst/>
          </a:prstGeom>
          <a:noFill/>
        </p:spPr>
      </p:pic>
      <p:sp>
        <p:nvSpPr>
          <p:cNvPr id="4108" name="Rectangle 12"/>
          <p:cNvSpPr>
            <a:spLocks noChangeArrowheads="1"/>
          </p:cNvSpPr>
          <p:nvPr/>
        </p:nvSpPr>
        <p:spPr bwMode="auto">
          <a:xfrm>
            <a:off x="4905311" y="3673187"/>
            <a:ext cx="2606803" cy="584775"/>
          </a:xfrm>
          <a:prstGeom prst="rect">
            <a:avLst/>
          </a:prstGeom>
          <a:noFill/>
          <a:ln w="9525">
            <a:noFill/>
            <a:miter lim="800000"/>
            <a:headEnd/>
            <a:tailEnd/>
          </a:ln>
          <a:effectLst/>
        </p:spPr>
        <p:txBody>
          <a:bodyPr wrap="none" anchor="ctr">
            <a:spAutoFit/>
          </a:bodyPr>
          <a:lstStyle/>
          <a:p>
            <a:pPr algn="ctr"/>
            <a:r>
              <a:rPr lang="ja-JP" altLang="en-US" dirty="0"/>
              <a:t>ロレックス</a:t>
            </a:r>
            <a:br>
              <a:rPr lang="ja-JP" altLang="en-US" dirty="0"/>
            </a:br>
            <a:r>
              <a:rPr lang="ja-JP" altLang="en-US" sz="1400" b="1" dirty="0" smtClean="0"/>
              <a:t>エアキング 自動巻き ピンクバー</a:t>
            </a:r>
          </a:p>
        </p:txBody>
      </p:sp>
      <p:pic>
        <p:nvPicPr>
          <p:cNvPr id="4110" name="Picture 14" descr="[1986]DRCロマネ・コンティ6,000ml">
            <a:hlinkClick r:id="rId4"/>
          </p:cNvPr>
          <p:cNvPicPr>
            <a:picLocks noChangeAspect="1" noChangeArrowheads="1"/>
          </p:cNvPicPr>
          <p:nvPr/>
        </p:nvPicPr>
        <p:blipFill>
          <a:blip r:embed="rId5" cstate="print"/>
          <a:srcRect/>
          <a:stretch>
            <a:fillRect/>
          </a:stretch>
        </p:blipFill>
        <p:spPr bwMode="auto">
          <a:xfrm>
            <a:off x="2627313" y="4797425"/>
            <a:ext cx="1149350" cy="1527175"/>
          </a:xfrm>
          <a:prstGeom prst="rect">
            <a:avLst/>
          </a:prstGeom>
          <a:noFill/>
        </p:spPr>
      </p:pic>
      <p:graphicFrame>
        <p:nvGraphicFramePr>
          <p:cNvPr id="4130" name="Group 34"/>
          <p:cNvGraphicFramePr>
            <a:graphicFrameLocks noGrp="1"/>
          </p:cNvGraphicFramePr>
          <p:nvPr/>
        </p:nvGraphicFramePr>
        <p:xfrm>
          <a:off x="3279775" y="3170238"/>
          <a:ext cx="2454592" cy="518160"/>
        </p:xfrm>
        <a:graphic>
          <a:graphicData uri="http://schemas.openxmlformats.org/drawingml/2006/table">
            <a:tbl>
              <a:tblPr/>
              <a:tblGrid>
                <a:gridCol w="208280"/>
                <a:gridCol w="2246312"/>
              </a:tblGrid>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4134" name="Group 38"/>
          <p:cNvGraphicFramePr>
            <a:graphicFrameLocks noGrp="1"/>
          </p:cNvGraphicFramePr>
          <p:nvPr/>
        </p:nvGraphicFramePr>
        <p:xfrm>
          <a:off x="3708400" y="5013325"/>
          <a:ext cx="3025775" cy="304800"/>
        </p:xfrm>
        <a:graphic>
          <a:graphicData uri="http://schemas.openxmlformats.org/drawingml/2006/table">
            <a:tbl>
              <a:tblPr/>
              <a:tblGrid>
                <a:gridCol w="3025775"/>
              </a:tblGrid>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000000"/>
                          </a:solidFill>
                          <a:effectLst/>
                          <a:latin typeface="Arial" pitchFamily="34" charset="0"/>
                          <a:ea typeface="ＭＳ Ｐゴシック" pitchFamily="50" charset="-128"/>
                        </a:rPr>
                        <a:t>[1986] DRC </a:t>
                      </a:r>
                      <a:r>
                        <a:rPr kumimoji="1" lang="ja-JP" altLang="en-US" sz="1400" b="1" i="0" u="none" strike="noStrike" cap="none" normalizeH="0" baseline="0" smtClean="0">
                          <a:ln>
                            <a:noFill/>
                          </a:ln>
                          <a:solidFill>
                            <a:srgbClr val="000000"/>
                          </a:solidFill>
                          <a:effectLst/>
                          <a:latin typeface="Arial" pitchFamily="34" charset="0"/>
                          <a:ea typeface="ＭＳ Ｐゴシック" pitchFamily="50" charset="-128"/>
                        </a:rPr>
                        <a:t>ロマネ・コンティ </a:t>
                      </a:r>
                      <a:r>
                        <a:rPr kumimoji="1" lang="en-US" altLang="ja-JP" sz="1400" b="1" i="0" u="none" strike="noStrike" cap="none" normalizeH="0" baseline="0" smtClean="0">
                          <a:ln>
                            <a:noFill/>
                          </a:ln>
                          <a:solidFill>
                            <a:srgbClr val="000000"/>
                          </a:solidFill>
                          <a:effectLst/>
                          <a:latin typeface="Arial" pitchFamily="34" charset="0"/>
                          <a:ea typeface="ＭＳ Ｐゴシック" pitchFamily="50" charset="-128"/>
                        </a:rPr>
                        <a:t>6,000ml</a:t>
                      </a:r>
                      <a:endPar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4135" name="Text Box 39"/>
          <p:cNvSpPr txBox="1">
            <a:spLocks noChangeArrowheads="1"/>
          </p:cNvSpPr>
          <p:nvPr/>
        </p:nvSpPr>
        <p:spPr bwMode="auto">
          <a:xfrm>
            <a:off x="3059113" y="2565400"/>
            <a:ext cx="1098550" cy="366713"/>
          </a:xfrm>
          <a:prstGeom prst="rect">
            <a:avLst/>
          </a:prstGeom>
          <a:noFill/>
          <a:ln w="9525">
            <a:noFill/>
            <a:miter lim="800000"/>
            <a:headEnd/>
            <a:tailEnd/>
          </a:ln>
          <a:effectLst/>
        </p:spPr>
        <p:txBody>
          <a:bodyPr wrap="none">
            <a:spAutoFit/>
          </a:bodyPr>
          <a:lstStyle/>
          <a:p>
            <a:r>
              <a:rPr lang="ja-JP" altLang="en-US" u="sng"/>
              <a:t>？？？円</a:t>
            </a:r>
          </a:p>
        </p:txBody>
      </p:sp>
      <p:sp>
        <p:nvSpPr>
          <p:cNvPr id="4136" name="Text Box 40"/>
          <p:cNvSpPr txBox="1">
            <a:spLocks noChangeArrowheads="1"/>
          </p:cNvSpPr>
          <p:nvPr/>
        </p:nvSpPr>
        <p:spPr bwMode="auto">
          <a:xfrm>
            <a:off x="7019925" y="2492375"/>
            <a:ext cx="1098550" cy="366713"/>
          </a:xfrm>
          <a:prstGeom prst="rect">
            <a:avLst/>
          </a:prstGeom>
          <a:noFill/>
          <a:ln w="9525">
            <a:noFill/>
            <a:miter lim="800000"/>
            <a:headEnd/>
            <a:tailEnd/>
          </a:ln>
          <a:effectLst/>
        </p:spPr>
        <p:txBody>
          <a:bodyPr wrap="none">
            <a:spAutoFit/>
          </a:bodyPr>
          <a:lstStyle/>
          <a:p>
            <a:r>
              <a:rPr lang="ja-JP" altLang="en-US" u="sng"/>
              <a:t>？？？円</a:t>
            </a:r>
          </a:p>
        </p:txBody>
      </p:sp>
      <p:sp>
        <p:nvSpPr>
          <p:cNvPr id="4137" name="Text Box 41"/>
          <p:cNvSpPr txBox="1">
            <a:spLocks noChangeArrowheads="1"/>
          </p:cNvSpPr>
          <p:nvPr/>
        </p:nvSpPr>
        <p:spPr bwMode="auto">
          <a:xfrm>
            <a:off x="3779838" y="5516563"/>
            <a:ext cx="1098550" cy="366712"/>
          </a:xfrm>
          <a:prstGeom prst="rect">
            <a:avLst/>
          </a:prstGeom>
          <a:noFill/>
          <a:ln w="9525">
            <a:noFill/>
            <a:miter lim="800000"/>
            <a:headEnd/>
            <a:tailEnd/>
          </a:ln>
          <a:effectLst/>
        </p:spPr>
        <p:txBody>
          <a:bodyPr wrap="none">
            <a:spAutoFit/>
          </a:bodyPr>
          <a:lstStyle/>
          <a:p>
            <a:r>
              <a:rPr lang="ja-JP" altLang="en-US" u="sng"/>
              <a:t>？？？円</a:t>
            </a:r>
          </a:p>
        </p:txBody>
      </p:sp>
      <p:pic>
        <p:nvPicPr>
          <p:cNvPr id="110594" name="Picture 2" descr="LaVie L LL750/HS6R PC-LL750HS6R [クリスタルレッド] の製品画像">
            <a:hlinkClick r:id="rId6"/>
          </p:cNvPr>
          <p:cNvPicPr>
            <a:picLocks noChangeAspect="1" noChangeArrowheads="1"/>
          </p:cNvPicPr>
          <p:nvPr/>
        </p:nvPicPr>
        <p:blipFill>
          <a:blip r:embed="rId7" cstate="print"/>
          <a:srcRect/>
          <a:stretch>
            <a:fillRect/>
          </a:stretch>
        </p:blipFill>
        <p:spPr bwMode="auto">
          <a:xfrm>
            <a:off x="971600" y="1988840"/>
            <a:ext cx="2016224" cy="1512168"/>
          </a:xfrm>
          <a:prstGeom prst="rect">
            <a:avLst/>
          </a:prstGeom>
          <a:noFill/>
        </p:spPr>
      </p:pic>
      <p:sp>
        <p:nvSpPr>
          <p:cNvPr id="15" name="正方形/長方形 14"/>
          <p:cNvSpPr/>
          <p:nvPr/>
        </p:nvSpPr>
        <p:spPr>
          <a:xfrm>
            <a:off x="179512" y="3717032"/>
            <a:ext cx="3024336" cy="523220"/>
          </a:xfrm>
          <a:prstGeom prst="rect">
            <a:avLst/>
          </a:prstGeom>
        </p:spPr>
        <p:txBody>
          <a:bodyPr wrap="square">
            <a:spAutoFit/>
          </a:bodyPr>
          <a:lstStyle/>
          <a:p>
            <a:pPr algn="ctr"/>
            <a:r>
              <a:rPr lang="en-US" altLang="ja-JP" sz="1400" dirty="0" smtClean="0"/>
              <a:t>NEC</a:t>
            </a:r>
          </a:p>
          <a:p>
            <a:pPr algn="ctr"/>
            <a:r>
              <a:rPr lang="en-US" altLang="ja-JP" sz="1400" b="1" dirty="0" err="1" smtClean="0"/>
              <a:t>LaVie</a:t>
            </a:r>
            <a:r>
              <a:rPr lang="en-US" altLang="ja-JP" sz="1400" b="1" dirty="0" smtClean="0"/>
              <a:t> L LL750/HS6 PC-LL750HS6</a:t>
            </a:r>
            <a:endParaRPr lang="en-US" altLang="ja-JP"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ja-JP" altLang="en-US"/>
              <a:t>プロスペクト理論</a:t>
            </a:r>
          </a:p>
        </p:txBody>
      </p:sp>
      <p:sp>
        <p:nvSpPr>
          <p:cNvPr id="48132" name="Line 4"/>
          <p:cNvSpPr>
            <a:spLocks noChangeShapeType="1"/>
          </p:cNvSpPr>
          <p:nvPr/>
        </p:nvSpPr>
        <p:spPr bwMode="auto">
          <a:xfrm>
            <a:off x="4211638" y="1628775"/>
            <a:ext cx="0" cy="4679950"/>
          </a:xfrm>
          <a:prstGeom prst="line">
            <a:avLst/>
          </a:prstGeom>
          <a:noFill/>
          <a:ln w="19050">
            <a:solidFill>
              <a:schemeClr val="tx1"/>
            </a:solidFill>
            <a:round/>
            <a:headEnd/>
            <a:tailEnd/>
          </a:ln>
          <a:effectLst/>
        </p:spPr>
        <p:txBody>
          <a:bodyPr/>
          <a:lstStyle/>
          <a:p>
            <a:endParaRPr lang="ja-JP" altLang="en-US"/>
          </a:p>
        </p:txBody>
      </p:sp>
      <p:sp>
        <p:nvSpPr>
          <p:cNvPr id="48133" name="Line 5"/>
          <p:cNvSpPr>
            <a:spLocks noChangeShapeType="1"/>
          </p:cNvSpPr>
          <p:nvPr/>
        </p:nvSpPr>
        <p:spPr bwMode="auto">
          <a:xfrm flipH="1">
            <a:off x="1258888" y="4005263"/>
            <a:ext cx="6408737" cy="0"/>
          </a:xfrm>
          <a:prstGeom prst="line">
            <a:avLst/>
          </a:prstGeom>
          <a:noFill/>
          <a:ln w="19050">
            <a:solidFill>
              <a:schemeClr val="tx1"/>
            </a:solidFill>
            <a:round/>
            <a:headEnd/>
            <a:tailEnd/>
          </a:ln>
          <a:effectLst/>
        </p:spPr>
        <p:txBody>
          <a:bodyPr/>
          <a:lstStyle/>
          <a:p>
            <a:endParaRPr lang="ja-JP" altLang="en-US"/>
          </a:p>
        </p:txBody>
      </p:sp>
      <p:sp>
        <p:nvSpPr>
          <p:cNvPr id="48134" name="Freeform 6"/>
          <p:cNvSpPr>
            <a:spLocks/>
          </p:cNvSpPr>
          <p:nvPr/>
        </p:nvSpPr>
        <p:spPr bwMode="auto">
          <a:xfrm>
            <a:off x="4211638" y="2852738"/>
            <a:ext cx="3455987" cy="1152525"/>
          </a:xfrm>
          <a:custGeom>
            <a:avLst/>
            <a:gdLst/>
            <a:ahLst/>
            <a:cxnLst>
              <a:cxn ang="0">
                <a:pos x="0" y="726"/>
              </a:cxn>
              <a:cxn ang="0">
                <a:pos x="499" y="363"/>
              </a:cxn>
              <a:cxn ang="0">
                <a:pos x="1225" y="136"/>
              </a:cxn>
              <a:cxn ang="0">
                <a:pos x="2177" y="0"/>
              </a:cxn>
            </a:cxnLst>
            <a:rect l="0" t="0" r="r" b="b"/>
            <a:pathLst>
              <a:path w="2177" h="726">
                <a:moveTo>
                  <a:pt x="0" y="726"/>
                </a:moveTo>
                <a:cubicBezTo>
                  <a:pt x="147" y="593"/>
                  <a:pt x="295" y="461"/>
                  <a:pt x="499" y="363"/>
                </a:cubicBezTo>
                <a:cubicBezTo>
                  <a:pt x="703" y="265"/>
                  <a:pt x="945" y="196"/>
                  <a:pt x="1225" y="136"/>
                </a:cubicBezTo>
                <a:cubicBezTo>
                  <a:pt x="1505" y="76"/>
                  <a:pt x="2018" y="23"/>
                  <a:pt x="2177" y="0"/>
                </a:cubicBezTo>
              </a:path>
            </a:pathLst>
          </a:custGeom>
          <a:noFill/>
          <a:ln w="9525">
            <a:solidFill>
              <a:schemeClr val="tx1"/>
            </a:solidFill>
            <a:round/>
            <a:headEnd/>
            <a:tailEnd/>
          </a:ln>
          <a:effectLst/>
        </p:spPr>
        <p:txBody>
          <a:bodyPr/>
          <a:lstStyle/>
          <a:p>
            <a:endParaRPr lang="ja-JP" altLang="en-US"/>
          </a:p>
        </p:txBody>
      </p:sp>
      <p:sp>
        <p:nvSpPr>
          <p:cNvPr id="48135" name="Freeform 7"/>
          <p:cNvSpPr>
            <a:spLocks/>
          </p:cNvSpPr>
          <p:nvPr/>
        </p:nvSpPr>
        <p:spPr bwMode="auto">
          <a:xfrm>
            <a:off x="1476375" y="4005263"/>
            <a:ext cx="2735263" cy="2232025"/>
          </a:xfrm>
          <a:custGeom>
            <a:avLst/>
            <a:gdLst/>
            <a:ahLst/>
            <a:cxnLst>
              <a:cxn ang="0">
                <a:pos x="1723" y="0"/>
              </a:cxn>
              <a:cxn ang="0">
                <a:pos x="1587" y="544"/>
              </a:cxn>
              <a:cxn ang="0">
                <a:pos x="1315" y="952"/>
              </a:cxn>
              <a:cxn ang="0">
                <a:pos x="725" y="1315"/>
              </a:cxn>
              <a:cxn ang="0">
                <a:pos x="0" y="1406"/>
              </a:cxn>
            </a:cxnLst>
            <a:rect l="0" t="0" r="r" b="b"/>
            <a:pathLst>
              <a:path w="1723" h="1406">
                <a:moveTo>
                  <a:pt x="1723" y="0"/>
                </a:moveTo>
                <a:cubicBezTo>
                  <a:pt x="1689" y="192"/>
                  <a:pt x="1655" y="385"/>
                  <a:pt x="1587" y="544"/>
                </a:cubicBezTo>
                <a:cubicBezTo>
                  <a:pt x="1519" y="703"/>
                  <a:pt x="1459" y="823"/>
                  <a:pt x="1315" y="952"/>
                </a:cubicBezTo>
                <a:cubicBezTo>
                  <a:pt x="1171" y="1081"/>
                  <a:pt x="944" y="1239"/>
                  <a:pt x="725" y="1315"/>
                </a:cubicBezTo>
                <a:cubicBezTo>
                  <a:pt x="506" y="1391"/>
                  <a:pt x="121" y="1391"/>
                  <a:pt x="0" y="1406"/>
                </a:cubicBezTo>
              </a:path>
            </a:pathLst>
          </a:custGeom>
          <a:noFill/>
          <a:ln w="15875">
            <a:solidFill>
              <a:schemeClr val="tx1"/>
            </a:solidFill>
            <a:round/>
            <a:headEnd/>
            <a:tailEnd/>
          </a:ln>
          <a:effectLst/>
        </p:spPr>
        <p:txBody>
          <a:bodyPr/>
          <a:lstStyle/>
          <a:p>
            <a:endParaRPr lang="ja-JP" altLang="en-US"/>
          </a:p>
        </p:txBody>
      </p:sp>
      <p:sp>
        <p:nvSpPr>
          <p:cNvPr id="48137" name="Line 9"/>
          <p:cNvSpPr>
            <a:spLocks noChangeShapeType="1"/>
          </p:cNvSpPr>
          <p:nvPr/>
        </p:nvSpPr>
        <p:spPr bwMode="auto">
          <a:xfrm flipV="1">
            <a:off x="5148263" y="3357563"/>
            <a:ext cx="0" cy="647700"/>
          </a:xfrm>
          <a:prstGeom prst="line">
            <a:avLst/>
          </a:prstGeom>
          <a:noFill/>
          <a:ln w="9525">
            <a:solidFill>
              <a:schemeClr val="tx1"/>
            </a:solidFill>
            <a:round/>
            <a:headEnd/>
            <a:tailEnd/>
          </a:ln>
          <a:effectLst/>
        </p:spPr>
        <p:txBody>
          <a:bodyPr/>
          <a:lstStyle/>
          <a:p>
            <a:endParaRPr lang="ja-JP" altLang="en-US"/>
          </a:p>
        </p:txBody>
      </p:sp>
      <p:sp>
        <p:nvSpPr>
          <p:cNvPr id="48138" name="Line 10"/>
          <p:cNvSpPr>
            <a:spLocks noChangeShapeType="1"/>
          </p:cNvSpPr>
          <p:nvPr/>
        </p:nvSpPr>
        <p:spPr bwMode="auto">
          <a:xfrm flipH="1">
            <a:off x="4211638" y="3357563"/>
            <a:ext cx="936625" cy="0"/>
          </a:xfrm>
          <a:prstGeom prst="line">
            <a:avLst/>
          </a:prstGeom>
          <a:noFill/>
          <a:ln w="9525">
            <a:solidFill>
              <a:schemeClr val="tx1"/>
            </a:solidFill>
            <a:round/>
            <a:headEnd/>
            <a:tailEnd/>
          </a:ln>
          <a:effectLst/>
        </p:spPr>
        <p:txBody>
          <a:bodyPr/>
          <a:lstStyle/>
          <a:p>
            <a:endParaRPr lang="ja-JP" altLang="en-US"/>
          </a:p>
        </p:txBody>
      </p:sp>
      <p:sp>
        <p:nvSpPr>
          <p:cNvPr id="48139" name="Line 11"/>
          <p:cNvSpPr>
            <a:spLocks noChangeShapeType="1"/>
          </p:cNvSpPr>
          <p:nvPr/>
        </p:nvSpPr>
        <p:spPr bwMode="auto">
          <a:xfrm>
            <a:off x="3276600" y="4005263"/>
            <a:ext cx="0" cy="1728787"/>
          </a:xfrm>
          <a:prstGeom prst="line">
            <a:avLst/>
          </a:prstGeom>
          <a:noFill/>
          <a:ln w="9525">
            <a:solidFill>
              <a:schemeClr val="tx1"/>
            </a:solidFill>
            <a:round/>
            <a:headEnd/>
            <a:tailEnd/>
          </a:ln>
          <a:effectLst/>
        </p:spPr>
        <p:txBody>
          <a:bodyPr/>
          <a:lstStyle/>
          <a:p>
            <a:endParaRPr lang="ja-JP" altLang="en-US"/>
          </a:p>
        </p:txBody>
      </p:sp>
      <p:sp>
        <p:nvSpPr>
          <p:cNvPr id="48140" name="Line 12"/>
          <p:cNvSpPr>
            <a:spLocks noChangeShapeType="1"/>
          </p:cNvSpPr>
          <p:nvPr/>
        </p:nvSpPr>
        <p:spPr bwMode="auto">
          <a:xfrm>
            <a:off x="3276600" y="5734050"/>
            <a:ext cx="935038" cy="0"/>
          </a:xfrm>
          <a:prstGeom prst="line">
            <a:avLst/>
          </a:prstGeom>
          <a:noFill/>
          <a:ln w="9525">
            <a:solidFill>
              <a:schemeClr val="tx1"/>
            </a:solidFill>
            <a:round/>
            <a:headEnd/>
            <a:tailEnd/>
          </a:ln>
          <a:effectLst/>
        </p:spPr>
        <p:txBody>
          <a:bodyPr/>
          <a:lstStyle/>
          <a:p>
            <a:endParaRPr lang="ja-JP" altLang="en-US"/>
          </a:p>
        </p:txBody>
      </p:sp>
      <p:sp>
        <p:nvSpPr>
          <p:cNvPr id="48141" name="Text Box 13"/>
          <p:cNvSpPr txBox="1">
            <a:spLocks noChangeArrowheads="1"/>
          </p:cNvSpPr>
          <p:nvPr/>
        </p:nvSpPr>
        <p:spPr bwMode="auto">
          <a:xfrm>
            <a:off x="4335463" y="1562100"/>
            <a:ext cx="641350" cy="366713"/>
          </a:xfrm>
          <a:prstGeom prst="rect">
            <a:avLst/>
          </a:prstGeom>
          <a:noFill/>
          <a:ln w="9525">
            <a:noFill/>
            <a:miter lim="800000"/>
            <a:headEnd/>
            <a:tailEnd/>
          </a:ln>
          <a:effectLst/>
        </p:spPr>
        <p:txBody>
          <a:bodyPr wrap="none">
            <a:spAutoFit/>
          </a:bodyPr>
          <a:lstStyle/>
          <a:p>
            <a:r>
              <a:rPr lang="ja-JP" altLang="en-US"/>
              <a:t>価値</a:t>
            </a:r>
          </a:p>
        </p:txBody>
      </p:sp>
      <p:sp>
        <p:nvSpPr>
          <p:cNvPr id="48142" name="Text Box 14"/>
          <p:cNvSpPr txBox="1">
            <a:spLocks noChangeArrowheads="1"/>
          </p:cNvSpPr>
          <p:nvPr/>
        </p:nvSpPr>
        <p:spPr bwMode="auto">
          <a:xfrm>
            <a:off x="7072313" y="3506788"/>
            <a:ext cx="641350" cy="366712"/>
          </a:xfrm>
          <a:prstGeom prst="rect">
            <a:avLst/>
          </a:prstGeom>
          <a:noFill/>
          <a:ln w="9525">
            <a:noFill/>
            <a:miter lim="800000"/>
            <a:headEnd/>
            <a:tailEnd/>
          </a:ln>
          <a:effectLst/>
        </p:spPr>
        <p:txBody>
          <a:bodyPr wrap="none">
            <a:spAutoFit/>
          </a:bodyPr>
          <a:lstStyle/>
          <a:p>
            <a:r>
              <a:rPr lang="ja-JP" altLang="en-US"/>
              <a:t>利得</a:t>
            </a:r>
          </a:p>
        </p:txBody>
      </p:sp>
      <p:sp>
        <p:nvSpPr>
          <p:cNvPr id="48143" name="Text Box 15"/>
          <p:cNvSpPr txBox="1">
            <a:spLocks noChangeArrowheads="1"/>
          </p:cNvSpPr>
          <p:nvPr/>
        </p:nvSpPr>
        <p:spPr bwMode="auto">
          <a:xfrm>
            <a:off x="1239838" y="3506788"/>
            <a:ext cx="641350" cy="366712"/>
          </a:xfrm>
          <a:prstGeom prst="rect">
            <a:avLst/>
          </a:prstGeom>
          <a:noFill/>
          <a:ln w="9525">
            <a:noFill/>
            <a:miter lim="800000"/>
            <a:headEnd/>
            <a:tailEnd/>
          </a:ln>
          <a:effectLst/>
        </p:spPr>
        <p:txBody>
          <a:bodyPr wrap="none">
            <a:spAutoFit/>
          </a:bodyPr>
          <a:lstStyle/>
          <a:p>
            <a:r>
              <a:rPr lang="ja-JP" altLang="en-US"/>
              <a:t>損失</a:t>
            </a:r>
          </a:p>
        </p:txBody>
      </p:sp>
      <p:sp>
        <p:nvSpPr>
          <p:cNvPr id="48144" name="Text Box 16"/>
          <p:cNvSpPr txBox="1">
            <a:spLocks noChangeArrowheads="1"/>
          </p:cNvSpPr>
          <p:nvPr/>
        </p:nvSpPr>
        <p:spPr bwMode="auto">
          <a:xfrm>
            <a:off x="5272088" y="5091113"/>
            <a:ext cx="1392237" cy="366712"/>
          </a:xfrm>
          <a:prstGeom prst="rect">
            <a:avLst/>
          </a:prstGeom>
          <a:noFill/>
          <a:ln w="9525">
            <a:noFill/>
            <a:miter lim="800000"/>
            <a:headEnd/>
            <a:tailEnd/>
          </a:ln>
          <a:effectLst/>
        </p:spPr>
        <p:txBody>
          <a:bodyPr wrap="none">
            <a:spAutoFit/>
          </a:bodyPr>
          <a:lstStyle/>
          <a:p>
            <a:r>
              <a:rPr lang="ja-JP" altLang="en-US"/>
              <a:t>参照ポイント</a:t>
            </a:r>
          </a:p>
        </p:txBody>
      </p:sp>
      <p:sp>
        <p:nvSpPr>
          <p:cNvPr id="48145" name="Line 17"/>
          <p:cNvSpPr>
            <a:spLocks noChangeShapeType="1"/>
          </p:cNvSpPr>
          <p:nvPr/>
        </p:nvSpPr>
        <p:spPr bwMode="auto">
          <a:xfrm flipH="1" flipV="1">
            <a:off x="4284663" y="4076700"/>
            <a:ext cx="1008062" cy="1081088"/>
          </a:xfrm>
          <a:prstGeom prst="line">
            <a:avLst/>
          </a:prstGeom>
          <a:noFill/>
          <a:ln w="9525">
            <a:solidFill>
              <a:schemeClr val="tx1"/>
            </a:solidFill>
            <a:round/>
            <a:headEnd/>
            <a:tailEnd type="triangle" w="med" len="med"/>
          </a:ln>
          <a:effectLst/>
        </p:spPr>
        <p:txBody>
          <a:bodyPr/>
          <a:lstStyle/>
          <a:p>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0"/>
            <a:ext cx="8229600" cy="1139825"/>
          </a:xfrm>
        </p:spPr>
        <p:txBody>
          <a:bodyPr/>
          <a:lstStyle/>
          <a:p>
            <a:r>
              <a:rPr lang="ja-JP" altLang="en-US" sz="3600">
                <a:ea typeface="ＭＳ Ｐ明朝" pitchFamily="18" charset="-128"/>
              </a:rPr>
              <a:t>参照価格と消費者の効用</a:t>
            </a:r>
          </a:p>
        </p:txBody>
      </p:sp>
      <p:sp>
        <p:nvSpPr>
          <p:cNvPr id="43011" name="AutoShape 3"/>
          <p:cNvSpPr>
            <a:spLocks noChangeAspect="1" noChangeArrowheads="1"/>
          </p:cNvSpPr>
          <p:nvPr/>
        </p:nvSpPr>
        <p:spPr bwMode="auto">
          <a:xfrm>
            <a:off x="755650" y="1196975"/>
            <a:ext cx="7777163" cy="5111750"/>
          </a:xfrm>
          <a:prstGeom prst="rect">
            <a:avLst/>
          </a:prstGeom>
          <a:solidFill>
            <a:srgbClr val="FFFF00"/>
          </a:solidFill>
          <a:ln w="9525">
            <a:noFill/>
            <a:miter lim="800000"/>
            <a:headEnd/>
            <a:tailEnd/>
          </a:ln>
        </p:spPr>
        <p:txBody>
          <a:bodyPr/>
          <a:lstStyle/>
          <a:p>
            <a:endParaRPr lang="ja-JP" altLang="en-US"/>
          </a:p>
        </p:txBody>
      </p:sp>
      <p:sp>
        <p:nvSpPr>
          <p:cNvPr id="43012" name="Text Box 4"/>
          <p:cNvSpPr txBox="1">
            <a:spLocks noChangeArrowheads="1"/>
          </p:cNvSpPr>
          <p:nvPr/>
        </p:nvSpPr>
        <p:spPr bwMode="auto">
          <a:xfrm>
            <a:off x="7019925" y="5734050"/>
            <a:ext cx="704850" cy="423863"/>
          </a:xfrm>
          <a:prstGeom prst="rect">
            <a:avLst/>
          </a:prstGeom>
          <a:solidFill>
            <a:srgbClr val="FFFF00"/>
          </a:solidFill>
          <a:ln w="9525">
            <a:noFill/>
            <a:miter lim="800000"/>
            <a:headEnd/>
            <a:tailEnd/>
          </a:ln>
        </p:spPr>
        <p:txBody>
          <a:bodyPr lIns="74295" tIns="8890" rIns="74295" bIns="8890"/>
          <a:lstStyle/>
          <a:p>
            <a:pPr algn="just"/>
            <a:r>
              <a:rPr lang="en-US" altLang="ja-JP" sz="1600">
                <a:solidFill>
                  <a:srgbClr val="000000"/>
                </a:solidFill>
                <a:latin typeface="Century" pitchFamily="18" charset="0"/>
                <a:ea typeface="ＭＳ 明朝" pitchFamily="17" charset="-128"/>
              </a:rPr>
              <a:t>Loss</a:t>
            </a:r>
            <a:endParaRPr lang="en-US" altLang="ja-JP" sz="1600">
              <a:solidFill>
                <a:srgbClr val="000000"/>
              </a:solidFill>
            </a:endParaRPr>
          </a:p>
        </p:txBody>
      </p:sp>
      <p:sp>
        <p:nvSpPr>
          <p:cNvPr id="43013" name="Text Box 5"/>
          <p:cNvSpPr txBox="1">
            <a:spLocks noChangeArrowheads="1"/>
          </p:cNvSpPr>
          <p:nvPr/>
        </p:nvSpPr>
        <p:spPr bwMode="auto">
          <a:xfrm>
            <a:off x="1187450" y="1557338"/>
            <a:ext cx="704850" cy="423862"/>
          </a:xfrm>
          <a:prstGeom prst="rect">
            <a:avLst/>
          </a:prstGeom>
          <a:solidFill>
            <a:srgbClr val="FFFF00"/>
          </a:solidFill>
          <a:ln w="9525">
            <a:noFill/>
            <a:miter lim="800000"/>
            <a:headEnd/>
            <a:tailEnd/>
          </a:ln>
        </p:spPr>
        <p:txBody>
          <a:bodyPr lIns="74295" tIns="8890" rIns="74295" bIns="8890"/>
          <a:lstStyle/>
          <a:p>
            <a:pPr algn="just"/>
            <a:r>
              <a:rPr lang="en-US" altLang="ja-JP" sz="1600">
                <a:solidFill>
                  <a:srgbClr val="000000"/>
                </a:solidFill>
                <a:latin typeface="Century" pitchFamily="18" charset="0"/>
                <a:ea typeface="ＭＳ 明朝" pitchFamily="17" charset="-128"/>
              </a:rPr>
              <a:t>Gain</a:t>
            </a:r>
            <a:endParaRPr lang="en-US" altLang="ja-JP" sz="1600">
              <a:solidFill>
                <a:srgbClr val="000000"/>
              </a:solidFill>
            </a:endParaRPr>
          </a:p>
        </p:txBody>
      </p:sp>
      <p:sp>
        <p:nvSpPr>
          <p:cNvPr id="43014" name="Line 6"/>
          <p:cNvSpPr>
            <a:spLocks noChangeShapeType="1"/>
          </p:cNvSpPr>
          <p:nvPr/>
        </p:nvSpPr>
        <p:spPr bwMode="auto">
          <a:xfrm>
            <a:off x="4594225" y="1209675"/>
            <a:ext cx="0" cy="5086350"/>
          </a:xfrm>
          <a:prstGeom prst="line">
            <a:avLst/>
          </a:prstGeom>
          <a:noFill/>
          <a:ln w="19050">
            <a:solidFill>
              <a:srgbClr val="000000"/>
            </a:solidFill>
            <a:round/>
            <a:headEnd/>
            <a:tailEnd/>
          </a:ln>
        </p:spPr>
        <p:txBody>
          <a:bodyPr lIns="74295" tIns="8890" rIns="74295" bIns="8890"/>
          <a:lstStyle/>
          <a:p>
            <a:endParaRPr lang="ja-JP" altLang="en-US"/>
          </a:p>
        </p:txBody>
      </p:sp>
      <p:sp>
        <p:nvSpPr>
          <p:cNvPr id="43015" name="Line 7"/>
          <p:cNvSpPr>
            <a:spLocks noChangeShapeType="1"/>
          </p:cNvSpPr>
          <p:nvPr/>
        </p:nvSpPr>
        <p:spPr bwMode="auto">
          <a:xfrm>
            <a:off x="769938" y="3752850"/>
            <a:ext cx="7748587" cy="0"/>
          </a:xfrm>
          <a:prstGeom prst="line">
            <a:avLst/>
          </a:prstGeom>
          <a:noFill/>
          <a:ln w="19050">
            <a:solidFill>
              <a:srgbClr val="000000"/>
            </a:solidFill>
            <a:round/>
            <a:headEnd/>
            <a:tailEnd/>
          </a:ln>
        </p:spPr>
        <p:txBody>
          <a:bodyPr lIns="74295" tIns="8890" rIns="74295" bIns="8890"/>
          <a:lstStyle/>
          <a:p>
            <a:endParaRPr lang="ja-JP" altLang="en-US"/>
          </a:p>
        </p:txBody>
      </p:sp>
      <p:sp>
        <p:nvSpPr>
          <p:cNvPr id="43016" name="Line 8"/>
          <p:cNvSpPr>
            <a:spLocks noChangeShapeType="1"/>
          </p:cNvSpPr>
          <p:nvPr/>
        </p:nvSpPr>
        <p:spPr bwMode="auto">
          <a:xfrm>
            <a:off x="1171575" y="2057400"/>
            <a:ext cx="2616200" cy="1554163"/>
          </a:xfrm>
          <a:prstGeom prst="line">
            <a:avLst/>
          </a:prstGeom>
          <a:noFill/>
          <a:ln w="28575">
            <a:solidFill>
              <a:srgbClr val="0000FF"/>
            </a:solidFill>
            <a:round/>
            <a:headEnd/>
            <a:tailEnd/>
          </a:ln>
        </p:spPr>
        <p:txBody>
          <a:bodyPr lIns="74295" tIns="8890" rIns="74295" bIns="8890"/>
          <a:lstStyle/>
          <a:p>
            <a:endParaRPr lang="ja-JP" altLang="en-US"/>
          </a:p>
        </p:txBody>
      </p:sp>
      <p:sp>
        <p:nvSpPr>
          <p:cNvPr id="43017" name="Line 9"/>
          <p:cNvSpPr>
            <a:spLocks noChangeShapeType="1"/>
          </p:cNvSpPr>
          <p:nvPr/>
        </p:nvSpPr>
        <p:spPr bwMode="auto">
          <a:xfrm>
            <a:off x="5508625" y="3789363"/>
            <a:ext cx="1449388" cy="2198687"/>
          </a:xfrm>
          <a:prstGeom prst="line">
            <a:avLst/>
          </a:prstGeom>
          <a:noFill/>
          <a:ln w="28575">
            <a:solidFill>
              <a:srgbClr val="FF0000"/>
            </a:solidFill>
            <a:round/>
            <a:headEnd/>
            <a:tailEnd/>
          </a:ln>
        </p:spPr>
        <p:txBody>
          <a:bodyPr lIns="74295" tIns="8890" rIns="74295" bIns="8890"/>
          <a:lstStyle/>
          <a:p>
            <a:endParaRPr lang="ja-JP" altLang="en-US"/>
          </a:p>
        </p:txBody>
      </p:sp>
      <p:sp>
        <p:nvSpPr>
          <p:cNvPr id="43018" name="Line 10"/>
          <p:cNvSpPr>
            <a:spLocks noChangeShapeType="1"/>
          </p:cNvSpPr>
          <p:nvPr/>
        </p:nvSpPr>
        <p:spPr bwMode="auto">
          <a:xfrm>
            <a:off x="3787775" y="1209675"/>
            <a:ext cx="1588" cy="5086350"/>
          </a:xfrm>
          <a:prstGeom prst="line">
            <a:avLst/>
          </a:prstGeom>
          <a:noFill/>
          <a:ln w="9525">
            <a:solidFill>
              <a:srgbClr val="000000"/>
            </a:solidFill>
            <a:round/>
            <a:headEnd/>
            <a:tailEnd/>
          </a:ln>
        </p:spPr>
        <p:txBody>
          <a:bodyPr lIns="74295" tIns="8890" rIns="74295" bIns="8890"/>
          <a:lstStyle/>
          <a:p>
            <a:endParaRPr lang="ja-JP" altLang="en-US"/>
          </a:p>
        </p:txBody>
      </p:sp>
      <p:sp>
        <p:nvSpPr>
          <p:cNvPr id="43019" name="Line 11"/>
          <p:cNvSpPr>
            <a:spLocks noChangeShapeType="1"/>
          </p:cNvSpPr>
          <p:nvPr/>
        </p:nvSpPr>
        <p:spPr bwMode="auto">
          <a:xfrm>
            <a:off x="5499100" y="1209675"/>
            <a:ext cx="1588" cy="5086350"/>
          </a:xfrm>
          <a:prstGeom prst="line">
            <a:avLst/>
          </a:prstGeom>
          <a:noFill/>
          <a:ln w="9525">
            <a:solidFill>
              <a:srgbClr val="000000"/>
            </a:solidFill>
            <a:round/>
            <a:headEnd/>
            <a:tailEnd/>
          </a:ln>
        </p:spPr>
        <p:txBody>
          <a:bodyPr lIns="74295" tIns="8890" rIns="74295" bIns="8890"/>
          <a:lstStyle/>
          <a:p>
            <a:endParaRPr lang="ja-JP" altLang="en-US"/>
          </a:p>
        </p:txBody>
      </p:sp>
      <p:sp>
        <p:nvSpPr>
          <p:cNvPr id="43020" name="Line 12"/>
          <p:cNvSpPr>
            <a:spLocks noChangeShapeType="1"/>
          </p:cNvSpPr>
          <p:nvPr/>
        </p:nvSpPr>
        <p:spPr bwMode="auto">
          <a:xfrm>
            <a:off x="3787775" y="3611563"/>
            <a:ext cx="1711325" cy="141287"/>
          </a:xfrm>
          <a:prstGeom prst="line">
            <a:avLst/>
          </a:prstGeom>
          <a:noFill/>
          <a:ln w="28575">
            <a:solidFill>
              <a:srgbClr val="00FF00"/>
            </a:solidFill>
            <a:round/>
            <a:headEnd/>
            <a:tailEnd/>
          </a:ln>
        </p:spPr>
        <p:txBody>
          <a:bodyPr lIns="74295" tIns="8890" rIns="74295" bIns="8890"/>
          <a:lstStyle/>
          <a:p>
            <a:endParaRPr lang="ja-JP" altLang="en-US"/>
          </a:p>
        </p:txBody>
      </p:sp>
      <p:sp>
        <p:nvSpPr>
          <p:cNvPr id="43021" name="Text Box 13"/>
          <p:cNvSpPr txBox="1">
            <a:spLocks noChangeArrowheads="1"/>
          </p:cNvSpPr>
          <p:nvPr/>
        </p:nvSpPr>
        <p:spPr bwMode="auto">
          <a:xfrm>
            <a:off x="4284663" y="1628775"/>
            <a:ext cx="704850" cy="423863"/>
          </a:xfrm>
          <a:prstGeom prst="rect">
            <a:avLst/>
          </a:prstGeom>
          <a:solidFill>
            <a:srgbClr val="FFFF00"/>
          </a:solidFill>
          <a:ln w="9525">
            <a:noFill/>
            <a:miter lim="800000"/>
            <a:headEnd/>
            <a:tailEnd/>
          </a:ln>
        </p:spPr>
        <p:txBody>
          <a:bodyPr lIns="74295" tIns="8890" rIns="74295" bIns="8890"/>
          <a:lstStyle/>
          <a:p>
            <a:pPr algn="just"/>
            <a:r>
              <a:rPr lang="en-US" altLang="ja-JP" sz="1600">
                <a:solidFill>
                  <a:srgbClr val="000000"/>
                </a:solidFill>
                <a:latin typeface="Century" pitchFamily="18" charset="0"/>
                <a:ea typeface="ＭＳ 明朝" pitchFamily="17" charset="-128"/>
              </a:rPr>
              <a:t> LPA</a:t>
            </a:r>
            <a:endParaRPr lang="en-US" altLang="ja-JP" sz="1600">
              <a:solidFill>
                <a:srgbClr val="000000"/>
              </a:solidFill>
            </a:endParaRPr>
          </a:p>
        </p:txBody>
      </p:sp>
      <p:sp>
        <p:nvSpPr>
          <p:cNvPr id="43022" name="Line 14"/>
          <p:cNvSpPr>
            <a:spLocks noChangeShapeType="1"/>
          </p:cNvSpPr>
          <p:nvPr/>
        </p:nvSpPr>
        <p:spPr bwMode="auto">
          <a:xfrm>
            <a:off x="4859338" y="1773238"/>
            <a:ext cx="603250" cy="0"/>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3023" name="Text Box 15"/>
          <p:cNvSpPr txBox="1">
            <a:spLocks noChangeArrowheads="1"/>
          </p:cNvSpPr>
          <p:nvPr/>
        </p:nvSpPr>
        <p:spPr bwMode="auto">
          <a:xfrm>
            <a:off x="3348038" y="3789363"/>
            <a:ext cx="431800" cy="503237"/>
          </a:xfrm>
          <a:prstGeom prst="rect">
            <a:avLst/>
          </a:prstGeom>
          <a:solidFill>
            <a:srgbClr val="FFFF00"/>
          </a:solidFill>
          <a:ln w="9525">
            <a:noFill/>
            <a:miter lim="800000"/>
            <a:headEnd/>
            <a:tailEnd/>
          </a:ln>
        </p:spPr>
        <p:txBody>
          <a:bodyPr lIns="74295" tIns="8890" rIns="74295" bIns="8890"/>
          <a:lstStyle/>
          <a:p>
            <a:pPr algn="just"/>
            <a:r>
              <a:rPr lang="en-US" altLang="ja-JP" sz="2400">
                <a:solidFill>
                  <a:srgbClr val="000000"/>
                </a:solidFill>
                <a:latin typeface="Times New Roman" pitchFamily="18" charset="0"/>
              </a:rPr>
              <a:t>r</a:t>
            </a:r>
            <a:r>
              <a:rPr lang="en-US" altLang="ja-JP" sz="2400" baseline="-25000">
                <a:solidFill>
                  <a:srgbClr val="000000"/>
                </a:solidFill>
                <a:latin typeface="Times New Roman" pitchFamily="18" charset="0"/>
              </a:rPr>
              <a:t>1</a:t>
            </a:r>
            <a:endParaRPr lang="en-US" altLang="ja-JP" sz="2400">
              <a:solidFill>
                <a:srgbClr val="000000"/>
              </a:solidFill>
              <a:latin typeface="Times New Roman" pitchFamily="18" charset="0"/>
            </a:endParaRPr>
          </a:p>
        </p:txBody>
      </p:sp>
      <p:sp>
        <p:nvSpPr>
          <p:cNvPr id="43024" name="Line 16"/>
          <p:cNvSpPr>
            <a:spLocks noChangeShapeType="1"/>
          </p:cNvSpPr>
          <p:nvPr/>
        </p:nvSpPr>
        <p:spPr bwMode="auto">
          <a:xfrm flipH="1">
            <a:off x="3779838" y="1773238"/>
            <a:ext cx="604837" cy="0"/>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3025" name="Text Box 17"/>
          <p:cNvSpPr txBox="1">
            <a:spLocks noChangeArrowheads="1"/>
          </p:cNvSpPr>
          <p:nvPr/>
        </p:nvSpPr>
        <p:spPr bwMode="auto">
          <a:xfrm>
            <a:off x="5076825" y="3789363"/>
            <a:ext cx="358775" cy="503237"/>
          </a:xfrm>
          <a:prstGeom prst="rect">
            <a:avLst/>
          </a:prstGeom>
          <a:solidFill>
            <a:srgbClr val="FFFF00"/>
          </a:solidFill>
          <a:ln w="9525">
            <a:noFill/>
            <a:miter lim="800000"/>
            <a:headEnd/>
            <a:tailEnd/>
          </a:ln>
        </p:spPr>
        <p:txBody>
          <a:bodyPr lIns="74295" tIns="8890" rIns="74295" bIns="8890"/>
          <a:lstStyle/>
          <a:p>
            <a:pPr algn="just"/>
            <a:r>
              <a:rPr lang="en-US" altLang="ja-JP" sz="2400">
                <a:solidFill>
                  <a:srgbClr val="000000"/>
                </a:solidFill>
                <a:latin typeface="Times New Roman" pitchFamily="18" charset="0"/>
              </a:rPr>
              <a:t>r</a:t>
            </a:r>
            <a:r>
              <a:rPr lang="en-US" altLang="ja-JP" sz="2400" baseline="-25000">
                <a:solidFill>
                  <a:srgbClr val="000000"/>
                </a:solidFill>
                <a:latin typeface="Times New Roman" pitchFamily="18" charset="0"/>
              </a:rPr>
              <a:t>2</a:t>
            </a:r>
            <a:endParaRPr lang="en-US" altLang="ja-JP" sz="2400">
              <a:solidFill>
                <a:srgbClr val="000000"/>
              </a:solidFill>
              <a:latin typeface="Times New Roman" pitchFamily="18" charset="0"/>
            </a:endParaRPr>
          </a:p>
        </p:txBody>
      </p:sp>
      <p:sp>
        <p:nvSpPr>
          <p:cNvPr id="43026" name="Text Box 18"/>
          <p:cNvSpPr txBox="1">
            <a:spLocks noChangeArrowheads="1"/>
          </p:cNvSpPr>
          <p:nvPr/>
        </p:nvSpPr>
        <p:spPr bwMode="auto">
          <a:xfrm>
            <a:off x="7812088" y="3789363"/>
            <a:ext cx="719137" cy="423862"/>
          </a:xfrm>
          <a:prstGeom prst="rect">
            <a:avLst/>
          </a:prstGeom>
          <a:solidFill>
            <a:srgbClr val="FFFF00"/>
          </a:solidFill>
          <a:ln w="9525">
            <a:noFill/>
            <a:miter lim="800000"/>
            <a:headEnd/>
            <a:tailEnd/>
          </a:ln>
        </p:spPr>
        <p:txBody>
          <a:bodyPr lIns="74295" tIns="8890" rIns="74295" bIns="8890"/>
          <a:lstStyle/>
          <a:p>
            <a:pPr algn="just"/>
            <a:r>
              <a:rPr lang="en-US" altLang="ja-JP" sz="1600">
                <a:solidFill>
                  <a:srgbClr val="000000"/>
                </a:solidFill>
                <a:latin typeface="Times New Roman" pitchFamily="18" charset="0"/>
                <a:ea typeface="ＭＳ 明朝" pitchFamily="17" charset="-128"/>
              </a:rPr>
              <a:t>P</a:t>
            </a:r>
            <a:r>
              <a:rPr lang="ja-JP" altLang="en-US" sz="1600">
                <a:solidFill>
                  <a:srgbClr val="000000"/>
                </a:solidFill>
                <a:latin typeface="Times New Roman" pitchFamily="18" charset="0"/>
                <a:ea typeface="ＭＳ 明朝" pitchFamily="17" charset="-128"/>
              </a:rPr>
              <a:t>－</a:t>
            </a:r>
            <a:r>
              <a:rPr lang="en-US" altLang="ja-JP" sz="1600">
                <a:solidFill>
                  <a:srgbClr val="000000"/>
                </a:solidFill>
                <a:latin typeface="Times New Roman" pitchFamily="18" charset="0"/>
                <a:ea typeface="ＭＳ 明朝" pitchFamily="17" charset="-128"/>
              </a:rPr>
              <a:t>RP</a:t>
            </a:r>
            <a:endParaRPr lang="en-US" altLang="ja-JP" sz="1600">
              <a:solidFill>
                <a:srgbClr val="000000"/>
              </a:solidFill>
              <a:latin typeface="Times New Roman" pitchFamily="18" charset="0"/>
            </a:endParaRPr>
          </a:p>
        </p:txBody>
      </p:sp>
      <p:sp>
        <p:nvSpPr>
          <p:cNvPr id="43027" name="Text Box 19"/>
          <p:cNvSpPr txBox="1">
            <a:spLocks noChangeArrowheads="1"/>
          </p:cNvSpPr>
          <p:nvPr/>
        </p:nvSpPr>
        <p:spPr bwMode="auto">
          <a:xfrm>
            <a:off x="4572000" y="1182688"/>
            <a:ext cx="641350" cy="366712"/>
          </a:xfrm>
          <a:prstGeom prst="rect">
            <a:avLst/>
          </a:prstGeom>
          <a:noFill/>
          <a:ln w="9525">
            <a:noFill/>
            <a:miter lim="800000"/>
            <a:headEnd/>
            <a:tailEnd/>
          </a:ln>
          <a:effectLst/>
        </p:spPr>
        <p:txBody>
          <a:bodyPr wrap="none">
            <a:spAutoFit/>
          </a:bodyPr>
          <a:lstStyle/>
          <a:p>
            <a:r>
              <a:rPr lang="ja-JP" altLang="en-US">
                <a:solidFill>
                  <a:srgbClr val="000000"/>
                </a:solidFill>
              </a:rPr>
              <a:t>効用</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a:t>価格と品質の関係</a:t>
            </a:r>
          </a:p>
        </p:txBody>
      </p:sp>
      <p:sp>
        <p:nvSpPr>
          <p:cNvPr id="3075" name="Rectangle 3"/>
          <p:cNvSpPr>
            <a:spLocks noGrp="1" noChangeArrowheads="1"/>
          </p:cNvSpPr>
          <p:nvPr>
            <p:ph type="body" idx="1"/>
          </p:nvPr>
        </p:nvSpPr>
        <p:spPr/>
        <p:txBody>
          <a:bodyPr/>
          <a:lstStyle/>
          <a:p>
            <a:pPr>
              <a:buFontTx/>
              <a:buNone/>
            </a:pPr>
            <a:r>
              <a:rPr lang="ja-JP" altLang="en-US">
                <a:solidFill>
                  <a:srgbClr val="0000FF"/>
                </a:solidFill>
              </a:rPr>
              <a:t>客観的な分析</a:t>
            </a:r>
          </a:p>
          <a:p>
            <a:r>
              <a:rPr lang="en-US" altLang="ja-JP"/>
              <a:t>Gerstner (1985)</a:t>
            </a:r>
          </a:p>
          <a:p>
            <a:pPr lvl="1"/>
            <a:r>
              <a:rPr lang="ja-JP" altLang="en-US"/>
              <a:t>多くの商品では価格と品質の関係は弱い。</a:t>
            </a:r>
          </a:p>
          <a:p>
            <a:pPr lvl="1"/>
            <a:r>
              <a:rPr lang="ja-JP" altLang="en-US"/>
              <a:t>最寄品よりも買回品のほうが関係が強い</a:t>
            </a:r>
          </a:p>
          <a:p>
            <a:r>
              <a:rPr lang="en-US" altLang="ja-JP"/>
              <a:t>Tellis and Wernerfelt (1987)</a:t>
            </a:r>
          </a:p>
          <a:p>
            <a:pPr lvl="1"/>
            <a:r>
              <a:rPr lang="ja-JP" altLang="en-US"/>
              <a:t>価格と品質の関係は市場によって異なる。</a:t>
            </a:r>
          </a:p>
          <a:p>
            <a:pPr lvl="1"/>
            <a:r>
              <a:rPr lang="ja-JP" altLang="en-US"/>
              <a:t>その関係が負になる市場さえもある。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a:t>セール表示</a:t>
            </a:r>
          </a:p>
        </p:txBody>
      </p:sp>
      <p:sp>
        <p:nvSpPr>
          <p:cNvPr id="19462" name="Text Box 6"/>
          <p:cNvSpPr txBox="1">
            <a:spLocks noChangeArrowheads="1"/>
          </p:cNvSpPr>
          <p:nvPr/>
        </p:nvSpPr>
        <p:spPr bwMode="auto">
          <a:xfrm>
            <a:off x="2771775" y="1628775"/>
            <a:ext cx="5400675" cy="1190625"/>
          </a:xfrm>
          <a:prstGeom prst="rect">
            <a:avLst/>
          </a:prstGeom>
          <a:noFill/>
          <a:ln w="9525">
            <a:noFill/>
            <a:miter lim="800000"/>
            <a:headEnd/>
            <a:tailEnd/>
          </a:ln>
          <a:effectLst/>
        </p:spPr>
        <p:txBody>
          <a:bodyPr>
            <a:spAutoFit/>
          </a:bodyPr>
          <a:lstStyle/>
          <a:p>
            <a:r>
              <a:rPr lang="ja-JP" altLang="en-US"/>
              <a:t>１．セール表示は効果的か？</a:t>
            </a:r>
          </a:p>
          <a:p>
            <a:endParaRPr lang="ja-JP" altLang="en-US"/>
          </a:p>
          <a:p>
            <a:r>
              <a:rPr lang="ja-JP" altLang="en-US"/>
              <a:t>値段を変えなくても、値段の側に「セール」と表示するだけで、需要が</a:t>
            </a:r>
            <a:r>
              <a:rPr lang="en-US" altLang="ja-JP"/>
              <a:t>5</a:t>
            </a:r>
            <a:r>
              <a:rPr lang="ja-JP" altLang="en-US"/>
              <a:t>割以上増える場合もある。</a:t>
            </a:r>
          </a:p>
        </p:txBody>
      </p:sp>
      <p:pic>
        <p:nvPicPr>
          <p:cNvPr id="19464" name="Picture 8" descr="200605renew"/>
          <p:cNvPicPr>
            <a:picLocks noChangeAspect="1" noChangeArrowheads="1"/>
          </p:cNvPicPr>
          <p:nvPr/>
        </p:nvPicPr>
        <p:blipFill>
          <a:blip r:embed="rId3" cstate="print"/>
          <a:srcRect/>
          <a:stretch>
            <a:fillRect/>
          </a:stretch>
        </p:blipFill>
        <p:spPr bwMode="auto">
          <a:xfrm>
            <a:off x="539750" y="1700213"/>
            <a:ext cx="2087563" cy="1801812"/>
          </a:xfrm>
          <a:prstGeom prst="rect">
            <a:avLst/>
          </a:prstGeom>
          <a:noFill/>
        </p:spPr>
      </p:pic>
      <p:sp>
        <p:nvSpPr>
          <p:cNvPr id="19465" name="Rectangle 9"/>
          <p:cNvSpPr>
            <a:spLocks noChangeArrowheads="1"/>
          </p:cNvSpPr>
          <p:nvPr/>
        </p:nvSpPr>
        <p:spPr bwMode="auto">
          <a:xfrm>
            <a:off x="539750" y="4149725"/>
            <a:ext cx="4095750" cy="366713"/>
          </a:xfrm>
          <a:prstGeom prst="rect">
            <a:avLst/>
          </a:prstGeom>
          <a:noFill/>
          <a:ln w="9525">
            <a:noFill/>
            <a:miter lim="800000"/>
            <a:headEnd/>
            <a:tailEnd/>
          </a:ln>
          <a:effectLst/>
        </p:spPr>
        <p:txBody>
          <a:bodyPr wrap="none">
            <a:spAutoFit/>
          </a:bodyPr>
          <a:lstStyle/>
          <a:p>
            <a:r>
              <a:rPr lang="ja-JP" altLang="en-US"/>
              <a:t>２．セール表示の商品は本当に安いか？</a:t>
            </a:r>
          </a:p>
        </p:txBody>
      </p:sp>
      <p:pic>
        <p:nvPicPr>
          <p:cNvPr id="19469" name="Picture 13" descr="img10281695883"/>
          <p:cNvPicPr>
            <a:picLocks noChangeAspect="1" noChangeArrowheads="1"/>
          </p:cNvPicPr>
          <p:nvPr/>
        </p:nvPicPr>
        <p:blipFill>
          <a:blip r:embed="rId4" cstate="print"/>
          <a:srcRect/>
          <a:stretch>
            <a:fillRect/>
          </a:stretch>
        </p:blipFill>
        <p:spPr bwMode="auto">
          <a:xfrm>
            <a:off x="827088" y="5013325"/>
            <a:ext cx="1655762" cy="1655763"/>
          </a:xfrm>
          <a:prstGeom prst="rect">
            <a:avLst/>
          </a:prstGeom>
          <a:noFill/>
        </p:spPr>
      </p:pic>
      <p:sp>
        <p:nvSpPr>
          <p:cNvPr id="19470" name="Text Box 14"/>
          <p:cNvSpPr txBox="1">
            <a:spLocks noChangeArrowheads="1"/>
          </p:cNvSpPr>
          <p:nvPr/>
        </p:nvSpPr>
        <p:spPr bwMode="auto">
          <a:xfrm>
            <a:off x="1258888" y="4797425"/>
            <a:ext cx="804862" cy="366713"/>
          </a:xfrm>
          <a:prstGeom prst="rect">
            <a:avLst/>
          </a:prstGeom>
          <a:noFill/>
          <a:ln w="9525">
            <a:noFill/>
            <a:miter lim="800000"/>
            <a:headEnd/>
            <a:tailEnd/>
          </a:ln>
          <a:effectLst/>
        </p:spPr>
        <p:txBody>
          <a:bodyPr wrap="none">
            <a:spAutoFit/>
          </a:bodyPr>
          <a:lstStyle/>
          <a:p>
            <a:r>
              <a:rPr lang="ja-JP" altLang="en-US"/>
              <a:t>店舗Ａ</a:t>
            </a:r>
          </a:p>
        </p:txBody>
      </p:sp>
      <p:sp>
        <p:nvSpPr>
          <p:cNvPr id="19471" name="Text Box 15"/>
          <p:cNvSpPr txBox="1">
            <a:spLocks noChangeArrowheads="1"/>
          </p:cNvSpPr>
          <p:nvPr/>
        </p:nvSpPr>
        <p:spPr bwMode="auto">
          <a:xfrm>
            <a:off x="2700338" y="5157788"/>
            <a:ext cx="1069975" cy="915987"/>
          </a:xfrm>
          <a:prstGeom prst="rect">
            <a:avLst/>
          </a:prstGeom>
          <a:noFill/>
          <a:ln w="9525">
            <a:noFill/>
            <a:miter lim="800000"/>
            <a:headEnd/>
            <a:tailEnd/>
          </a:ln>
          <a:effectLst/>
        </p:spPr>
        <p:txBody>
          <a:bodyPr wrap="none">
            <a:spAutoFit/>
          </a:bodyPr>
          <a:lstStyle/>
          <a:p>
            <a:r>
              <a:rPr lang="ja-JP" altLang="en-US"/>
              <a:t>セール品</a:t>
            </a:r>
          </a:p>
          <a:p>
            <a:r>
              <a:rPr lang="en-US" altLang="ja-JP"/>
              <a:t>$ 2.320</a:t>
            </a:r>
          </a:p>
          <a:p>
            <a:r>
              <a:rPr lang="en-US" altLang="ja-JP"/>
              <a:t>$ 2.170</a:t>
            </a:r>
          </a:p>
        </p:txBody>
      </p:sp>
      <p:sp>
        <p:nvSpPr>
          <p:cNvPr id="19472" name="Line 16"/>
          <p:cNvSpPr>
            <a:spLocks noChangeShapeType="1"/>
          </p:cNvSpPr>
          <p:nvPr/>
        </p:nvSpPr>
        <p:spPr bwMode="auto">
          <a:xfrm flipH="1">
            <a:off x="2700338" y="5445125"/>
            <a:ext cx="863600" cy="215900"/>
          </a:xfrm>
          <a:prstGeom prst="line">
            <a:avLst/>
          </a:prstGeom>
          <a:noFill/>
          <a:ln w="9525">
            <a:solidFill>
              <a:schemeClr val="tx1"/>
            </a:solidFill>
            <a:round/>
            <a:headEnd/>
            <a:tailEnd/>
          </a:ln>
          <a:effectLst/>
        </p:spPr>
        <p:txBody>
          <a:bodyPr/>
          <a:lstStyle/>
          <a:p>
            <a:endParaRPr lang="ja-JP" altLang="en-US"/>
          </a:p>
        </p:txBody>
      </p:sp>
      <p:sp>
        <p:nvSpPr>
          <p:cNvPr id="19473" name="Line 17"/>
          <p:cNvSpPr>
            <a:spLocks noChangeShapeType="1"/>
          </p:cNvSpPr>
          <p:nvPr/>
        </p:nvSpPr>
        <p:spPr bwMode="auto">
          <a:xfrm>
            <a:off x="2771775" y="5445125"/>
            <a:ext cx="863600" cy="215900"/>
          </a:xfrm>
          <a:prstGeom prst="line">
            <a:avLst/>
          </a:prstGeom>
          <a:noFill/>
          <a:ln w="9525">
            <a:solidFill>
              <a:schemeClr val="tx1"/>
            </a:solidFill>
            <a:round/>
            <a:headEnd/>
            <a:tailEnd/>
          </a:ln>
          <a:effectLst/>
        </p:spPr>
        <p:txBody>
          <a:bodyPr/>
          <a:lstStyle/>
          <a:p>
            <a:endParaRPr lang="ja-JP" altLang="en-US"/>
          </a:p>
        </p:txBody>
      </p:sp>
      <p:pic>
        <p:nvPicPr>
          <p:cNvPr id="19474" name="Picture 18" descr="img10281695883"/>
          <p:cNvPicPr>
            <a:picLocks noChangeAspect="1" noChangeArrowheads="1"/>
          </p:cNvPicPr>
          <p:nvPr/>
        </p:nvPicPr>
        <p:blipFill>
          <a:blip r:embed="rId4" cstate="print"/>
          <a:srcRect/>
          <a:stretch>
            <a:fillRect/>
          </a:stretch>
        </p:blipFill>
        <p:spPr bwMode="auto">
          <a:xfrm>
            <a:off x="5219700" y="5013325"/>
            <a:ext cx="1655763" cy="1655763"/>
          </a:xfrm>
          <a:prstGeom prst="rect">
            <a:avLst/>
          </a:prstGeom>
          <a:noFill/>
        </p:spPr>
      </p:pic>
      <p:sp>
        <p:nvSpPr>
          <p:cNvPr id="19475" name="Text Box 19"/>
          <p:cNvSpPr txBox="1">
            <a:spLocks noChangeArrowheads="1"/>
          </p:cNvSpPr>
          <p:nvPr/>
        </p:nvSpPr>
        <p:spPr bwMode="auto">
          <a:xfrm>
            <a:off x="5651500" y="4797425"/>
            <a:ext cx="819150" cy="366713"/>
          </a:xfrm>
          <a:prstGeom prst="rect">
            <a:avLst/>
          </a:prstGeom>
          <a:noFill/>
          <a:ln w="9525">
            <a:noFill/>
            <a:miter lim="800000"/>
            <a:headEnd/>
            <a:tailEnd/>
          </a:ln>
          <a:effectLst/>
        </p:spPr>
        <p:txBody>
          <a:bodyPr wrap="none">
            <a:spAutoFit/>
          </a:bodyPr>
          <a:lstStyle/>
          <a:p>
            <a:r>
              <a:rPr lang="ja-JP" altLang="en-US"/>
              <a:t>店舗Ｂ</a:t>
            </a:r>
          </a:p>
        </p:txBody>
      </p:sp>
      <p:sp>
        <p:nvSpPr>
          <p:cNvPr id="19476" name="Text Box 20"/>
          <p:cNvSpPr txBox="1">
            <a:spLocks noChangeArrowheads="1"/>
          </p:cNvSpPr>
          <p:nvPr/>
        </p:nvSpPr>
        <p:spPr bwMode="auto">
          <a:xfrm>
            <a:off x="7092950" y="5300663"/>
            <a:ext cx="1162050" cy="641350"/>
          </a:xfrm>
          <a:prstGeom prst="rect">
            <a:avLst/>
          </a:prstGeom>
          <a:noFill/>
          <a:ln w="9525">
            <a:noFill/>
            <a:miter lim="800000"/>
            <a:headEnd/>
            <a:tailEnd/>
          </a:ln>
          <a:effectLst/>
        </p:spPr>
        <p:txBody>
          <a:bodyPr wrap="none">
            <a:spAutoFit/>
          </a:bodyPr>
          <a:lstStyle/>
          <a:p>
            <a:r>
              <a:rPr lang="en-US" altLang="ja-JP"/>
              <a:t>35% OFF</a:t>
            </a:r>
          </a:p>
          <a:p>
            <a:r>
              <a:rPr lang="en-US" altLang="ja-JP"/>
              <a:t>$ 2.600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a:t>セール表示</a:t>
            </a:r>
          </a:p>
        </p:txBody>
      </p:sp>
      <p:pic>
        <p:nvPicPr>
          <p:cNvPr id="22532" name="Picture 4"/>
          <p:cNvPicPr>
            <a:picLocks noChangeAspect="1" noChangeArrowheads="1"/>
          </p:cNvPicPr>
          <p:nvPr/>
        </p:nvPicPr>
        <p:blipFill>
          <a:blip r:embed="rId3" cstate="print"/>
          <a:srcRect/>
          <a:stretch>
            <a:fillRect/>
          </a:stretch>
        </p:blipFill>
        <p:spPr bwMode="auto">
          <a:xfrm rot="5400000">
            <a:off x="1950245" y="577056"/>
            <a:ext cx="4589462" cy="64039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a:t>端数価格</a:t>
            </a:r>
          </a:p>
        </p:txBody>
      </p:sp>
      <p:pic>
        <p:nvPicPr>
          <p:cNvPr id="20485" name="Picture 5" descr="14_1079746095"/>
          <p:cNvPicPr>
            <a:picLocks noChangeAspect="1" noChangeArrowheads="1"/>
          </p:cNvPicPr>
          <p:nvPr/>
        </p:nvPicPr>
        <p:blipFill>
          <a:blip r:embed="rId3" cstate="print"/>
          <a:srcRect/>
          <a:stretch>
            <a:fillRect/>
          </a:stretch>
        </p:blipFill>
        <p:spPr bwMode="auto">
          <a:xfrm>
            <a:off x="827088" y="1773238"/>
            <a:ext cx="2305050" cy="1728787"/>
          </a:xfrm>
          <a:prstGeom prst="rect">
            <a:avLst/>
          </a:prstGeom>
          <a:noFill/>
        </p:spPr>
      </p:pic>
      <p:pic>
        <p:nvPicPr>
          <p:cNvPr id="20486" name="Picture 6"/>
          <p:cNvPicPr>
            <a:picLocks noChangeAspect="1" noChangeArrowheads="1"/>
          </p:cNvPicPr>
          <p:nvPr/>
        </p:nvPicPr>
        <p:blipFill>
          <a:blip r:embed="rId4" cstate="print"/>
          <a:srcRect/>
          <a:stretch>
            <a:fillRect/>
          </a:stretch>
        </p:blipFill>
        <p:spPr bwMode="auto">
          <a:xfrm rot="5400000">
            <a:off x="4062412" y="1993901"/>
            <a:ext cx="3306763" cy="473551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ja-JP" altLang="en-US"/>
              <a:t>価格設定方針の決定</a:t>
            </a:r>
          </a:p>
        </p:txBody>
      </p:sp>
      <p:sp>
        <p:nvSpPr>
          <p:cNvPr id="39939" name="Rectangle 3"/>
          <p:cNvSpPr>
            <a:spLocks noChangeArrowheads="1"/>
          </p:cNvSpPr>
          <p:nvPr/>
        </p:nvSpPr>
        <p:spPr bwMode="auto">
          <a:xfrm>
            <a:off x="323850" y="2205038"/>
            <a:ext cx="1150938" cy="3313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ja-JP" altLang="en-US"/>
              <a:t>価格設定目的の選択</a:t>
            </a:r>
          </a:p>
        </p:txBody>
      </p:sp>
      <p:sp>
        <p:nvSpPr>
          <p:cNvPr id="39940" name="Rectangle 4"/>
          <p:cNvSpPr>
            <a:spLocks noChangeArrowheads="1"/>
          </p:cNvSpPr>
          <p:nvPr/>
        </p:nvSpPr>
        <p:spPr bwMode="auto">
          <a:xfrm>
            <a:off x="1835150" y="2205038"/>
            <a:ext cx="1150938" cy="3313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ja-JP" altLang="en-US" dirty="0">
                <a:solidFill>
                  <a:schemeClr val="dk1"/>
                </a:solidFill>
                <a:latin typeface="+mn-lt"/>
                <a:ea typeface="+mn-ea"/>
              </a:rPr>
              <a:t>需要</a:t>
            </a:r>
            <a:r>
              <a:rPr lang="ja-JP" altLang="en-US" dirty="0" smtClean="0">
                <a:solidFill>
                  <a:schemeClr val="dk1"/>
                </a:solidFill>
                <a:latin typeface="+mn-lt"/>
                <a:ea typeface="+mn-ea"/>
              </a:rPr>
              <a:t>の</a:t>
            </a:r>
            <a:r>
              <a:rPr lang="ja-JP" altLang="en-US" dirty="0" smtClean="0"/>
              <a:t>推定</a:t>
            </a:r>
            <a:endParaRPr lang="ja-JP" altLang="en-US" dirty="0">
              <a:solidFill>
                <a:schemeClr val="dk1"/>
              </a:solidFill>
              <a:latin typeface="+mn-lt"/>
              <a:ea typeface="+mn-ea"/>
            </a:endParaRPr>
          </a:p>
        </p:txBody>
      </p:sp>
      <p:sp>
        <p:nvSpPr>
          <p:cNvPr id="39941" name="Rectangle 5"/>
          <p:cNvSpPr>
            <a:spLocks noChangeArrowheads="1"/>
          </p:cNvSpPr>
          <p:nvPr/>
        </p:nvSpPr>
        <p:spPr bwMode="auto">
          <a:xfrm>
            <a:off x="3348038" y="2205038"/>
            <a:ext cx="1150937" cy="3313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ja-JP" altLang="en-US">
                <a:solidFill>
                  <a:schemeClr val="dk1"/>
                </a:solidFill>
                <a:latin typeface="+mn-lt"/>
                <a:ea typeface="+mn-ea"/>
              </a:rPr>
              <a:t>コストの見積もり</a:t>
            </a:r>
          </a:p>
        </p:txBody>
      </p:sp>
      <p:sp>
        <p:nvSpPr>
          <p:cNvPr id="39942" name="Rectangle 6"/>
          <p:cNvSpPr>
            <a:spLocks noChangeArrowheads="1"/>
          </p:cNvSpPr>
          <p:nvPr/>
        </p:nvSpPr>
        <p:spPr bwMode="auto">
          <a:xfrm>
            <a:off x="4859338" y="2205038"/>
            <a:ext cx="1150937" cy="3313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ja-JP" altLang="en-US" dirty="0">
                <a:solidFill>
                  <a:schemeClr val="dk1"/>
                </a:solidFill>
                <a:latin typeface="+mn-lt"/>
                <a:ea typeface="+mn-ea"/>
              </a:rPr>
              <a:t>競合</a:t>
            </a:r>
            <a:r>
              <a:rPr lang="ja-JP" altLang="en-US" dirty="0" smtClean="0">
                <a:solidFill>
                  <a:schemeClr val="dk1"/>
                </a:solidFill>
                <a:latin typeface="+mn-lt"/>
                <a:ea typeface="+mn-ea"/>
              </a:rPr>
              <a:t>製品の</a:t>
            </a:r>
            <a:r>
              <a:rPr lang="ja-JP" altLang="en-US" dirty="0">
                <a:solidFill>
                  <a:schemeClr val="dk1"/>
                </a:solidFill>
                <a:latin typeface="+mn-lt"/>
                <a:ea typeface="+mn-ea"/>
              </a:rPr>
              <a:t>分析</a:t>
            </a:r>
          </a:p>
        </p:txBody>
      </p:sp>
      <p:sp>
        <p:nvSpPr>
          <p:cNvPr id="39943" name="Rectangle 7"/>
          <p:cNvSpPr>
            <a:spLocks noChangeArrowheads="1"/>
          </p:cNvSpPr>
          <p:nvPr/>
        </p:nvSpPr>
        <p:spPr bwMode="auto">
          <a:xfrm>
            <a:off x="6372225" y="2205038"/>
            <a:ext cx="1150938" cy="3313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ja-JP" altLang="en-US">
                <a:solidFill>
                  <a:schemeClr val="dk1"/>
                </a:solidFill>
                <a:latin typeface="+mn-lt"/>
                <a:ea typeface="+mn-ea"/>
              </a:rPr>
              <a:t>価格設定方法の選択</a:t>
            </a:r>
          </a:p>
        </p:txBody>
      </p:sp>
      <p:sp>
        <p:nvSpPr>
          <p:cNvPr id="39944" name="Rectangle 8"/>
          <p:cNvSpPr>
            <a:spLocks noChangeArrowheads="1"/>
          </p:cNvSpPr>
          <p:nvPr/>
        </p:nvSpPr>
        <p:spPr bwMode="auto">
          <a:xfrm>
            <a:off x="7812088" y="2205038"/>
            <a:ext cx="1150937" cy="3313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ja-JP" altLang="en-US">
                <a:solidFill>
                  <a:schemeClr val="dk1"/>
                </a:solidFill>
                <a:latin typeface="+mn-lt"/>
                <a:ea typeface="+mn-ea"/>
              </a:rPr>
              <a:t>最終価格の選択</a:t>
            </a:r>
          </a:p>
        </p:txBody>
      </p:sp>
      <p:cxnSp>
        <p:nvCxnSpPr>
          <p:cNvPr id="39945" name="AutoShape 9"/>
          <p:cNvCxnSpPr>
            <a:cxnSpLocks noChangeShapeType="1"/>
            <a:stCxn id="39939" idx="3"/>
            <a:endCxn id="39940" idx="1"/>
          </p:cNvCxnSpPr>
          <p:nvPr/>
        </p:nvCxnSpPr>
        <p:spPr bwMode="auto">
          <a:xfrm>
            <a:off x="1474788" y="3862388"/>
            <a:ext cx="360362" cy="0"/>
          </a:xfrm>
          <a:prstGeom prst="straightConnector1">
            <a:avLst/>
          </a:prstGeom>
          <a:noFill/>
          <a:ln w="19050">
            <a:solidFill>
              <a:schemeClr val="tx1"/>
            </a:solidFill>
            <a:round/>
            <a:headEnd/>
            <a:tailEnd type="triangle" w="med" len="med"/>
          </a:ln>
          <a:effectLst/>
        </p:spPr>
      </p:cxnSp>
      <p:cxnSp>
        <p:nvCxnSpPr>
          <p:cNvPr id="39946" name="AutoShape 10"/>
          <p:cNvCxnSpPr>
            <a:cxnSpLocks noChangeShapeType="1"/>
            <a:stCxn id="39940" idx="3"/>
            <a:endCxn id="39941" idx="1"/>
          </p:cNvCxnSpPr>
          <p:nvPr/>
        </p:nvCxnSpPr>
        <p:spPr bwMode="auto">
          <a:xfrm>
            <a:off x="2986088" y="3862388"/>
            <a:ext cx="361950" cy="0"/>
          </a:xfrm>
          <a:prstGeom prst="straightConnector1">
            <a:avLst/>
          </a:prstGeom>
          <a:noFill/>
          <a:ln w="19050">
            <a:solidFill>
              <a:schemeClr val="tx1"/>
            </a:solidFill>
            <a:round/>
            <a:headEnd/>
            <a:tailEnd type="triangle" w="med" len="med"/>
          </a:ln>
          <a:effectLst/>
        </p:spPr>
      </p:cxnSp>
      <p:cxnSp>
        <p:nvCxnSpPr>
          <p:cNvPr id="39947" name="AutoShape 11"/>
          <p:cNvCxnSpPr>
            <a:cxnSpLocks noChangeShapeType="1"/>
            <a:stCxn id="39941" idx="3"/>
            <a:endCxn id="39942" idx="1"/>
          </p:cNvCxnSpPr>
          <p:nvPr/>
        </p:nvCxnSpPr>
        <p:spPr bwMode="auto">
          <a:xfrm>
            <a:off x="4498975" y="3862388"/>
            <a:ext cx="360363" cy="0"/>
          </a:xfrm>
          <a:prstGeom prst="straightConnector1">
            <a:avLst/>
          </a:prstGeom>
          <a:noFill/>
          <a:ln w="19050">
            <a:solidFill>
              <a:schemeClr val="tx1"/>
            </a:solidFill>
            <a:round/>
            <a:headEnd/>
            <a:tailEnd type="triangle" w="med" len="med"/>
          </a:ln>
          <a:effectLst/>
        </p:spPr>
      </p:cxnSp>
      <p:cxnSp>
        <p:nvCxnSpPr>
          <p:cNvPr id="39948" name="AutoShape 12"/>
          <p:cNvCxnSpPr>
            <a:cxnSpLocks noChangeShapeType="1"/>
            <a:stCxn id="39942" idx="3"/>
            <a:endCxn id="39943" idx="1"/>
          </p:cNvCxnSpPr>
          <p:nvPr/>
        </p:nvCxnSpPr>
        <p:spPr bwMode="auto">
          <a:xfrm>
            <a:off x="6010275" y="3862388"/>
            <a:ext cx="361950" cy="0"/>
          </a:xfrm>
          <a:prstGeom prst="straightConnector1">
            <a:avLst/>
          </a:prstGeom>
          <a:noFill/>
          <a:ln w="19050">
            <a:solidFill>
              <a:schemeClr val="tx1"/>
            </a:solidFill>
            <a:round/>
            <a:headEnd/>
            <a:tailEnd type="triangle" w="med" len="med"/>
          </a:ln>
          <a:effectLst/>
        </p:spPr>
      </p:cxnSp>
      <p:cxnSp>
        <p:nvCxnSpPr>
          <p:cNvPr id="39949" name="AutoShape 13"/>
          <p:cNvCxnSpPr>
            <a:cxnSpLocks noChangeShapeType="1"/>
            <a:stCxn id="39943" idx="3"/>
            <a:endCxn id="39944" idx="1"/>
          </p:cNvCxnSpPr>
          <p:nvPr/>
        </p:nvCxnSpPr>
        <p:spPr bwMode="auto">
          <a:xfrm>
            <a:off x="7523163" y="3862388"/>
            <a:ext cx="288925" cy="0"/>
          </a:xfrm>
          <a:prstGeom prst="straightConnector1">
            <a:avLst/>
          </a:prstGeom>
          <a:noFill/>
          <a:ln w="19050">
            <a:solidFill>
              <a:schemeClr val="tx1"/>
            </a:solidFill>
            <a:round/>
            <a:headEnd/>
            <a:tailEnd type="triangle" w="med" len="med"/>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850106"/>
          </a:xfrm>
        </p:spPr>
        <p:txBody>
          <a:bodyPr/>
          <a:lstStyle/>
          <a:p>
            <a:r>
              <a:rPr lang="ja-JP" altLang="en-US" dirty="0"/>
              <a:t>極端の回避</a:t>
            </a:r>
          </a:p>
        </p:txBody>
      </p:sp>
      <p:graphicFrame>
        <p:nvGraphicFramePr>
          <p:cNvPr id="55322" name="Group 26"/>
          <p:cNvGraphicFramePr>
            <a:graphicFrameLocks noGrp="1"/>
          </p:cNvGraphicFramePr>
          <p:nvPr>
            <p:ph type="tbl" idx="1"/>
          </p:nvPr>
        </p:nvGraphicFramePr>
        <p:xfrm>
          <a:off x="457200" y="1600200"/>
          <a:ext cx="8229600" cy="4525963"/>
        </p:xfrm>
        <a:graphic>
          <a:graphicData uri="http://schemas.openxmlformats.org/drawingml/2006/table">
            <a:tbl>
              <a:tblPr/>
              <a:tblGrid>
                <a:gridCol w="2057400"/>
                <a:gridCol w="2057400"/>
                <a:gridCol w="2057400"/>
                <a:gridCol w="2057400"/>
              </a:tblGrid>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ＭＳ Ｐゴシック" pitchFamily="50" charset="-128"/>
                        </a:rPr>
                        <a:t>高級機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$469.99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ＭＳ Ｐゴシック" pitchFamily="50" charset="-128"/>
                        </a:rPr>
                        <a:t>ー</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ＭＳ Ｐゴシック" pitchFamily="50" charset="-128"/>
                        </a:rPr>
                        <a:t>中級機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$239.99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ＭＳ Ｐゴシック" pitchFamily="50" charset="-128"/>
                        </a:rPr>
                        <a:t>低級機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$169.99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pitchFamily="50" charset="-128"/>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ja-JP" altLang="en-US"/>
              <a:t>価格感度と優良顧客</a:t>
            </a:r>
          </a:p>
        </p:txBody>
      </p:sp>
      <p:pic>
        <p:nvPicPr>
          <p:cNvPr id="39940" name="Picture 4"/>
          <p:cNvPicPr>
            <a:picLocks noChangeAspect="1" noChangeArrowheads="1"/>
          </p:cNvPicPr>
          <p:nvPr/>
        </p:nvPicPr>
        <p:blipFill>
          <a:blip r:embed="rId3" cstate="print"/>
          <a:srcRect/>
          <a:stretch>
            <a:fillRect/>
          </a:stretch>
        </p:blipFill>
        <p:spPr bwMode="auto">
          <a:xfrm rot="10800000">
            <a:off x="1403350" y="1628775"/>
            <a:ext cx="6529388" cy="396081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ja-JP" altLang="en-US"/>
              <a:t>インターネットの影響</a:t>
            </a:r>
          </a:p>
        </p:txBody>
      </p:sp>
      <p:sp>
        <p:nvSpPr>
          <p:cNvPr id="25603" name="Rectangle 3"/>
          <p:cNvSpPr>
            <a:spLocks noGrp="1" noChangeArrowheads="1"/>
          </p:cNvSpPr>
          <p:nvPr>
            <p:ph type="body" idx="1"/>
          </p:nvPr>
        </p:nvSpPr>
        <p:spPr/>
        <p:txBody>
          <a:bodyPr/>
          <a:lstStyle/>
          <a:p>
            <a:pPr>
              <a:lnSpc>
                <a:spcPct val="150000"/>
              </a:lnSpc>
            </a:pPr>
            <a:r>
              <a:rPr lang="ja-JP" altLang="en-US"/>
              <a:t>「リスク・プレミアム」を価格に上乗せできなくなる。</a:t>
            </a:r>
          </a:p>
          <a:p>
            <a:pPr>
              <a:lnSpc>
                <a:spcPct val="150000"/>
              </a:lnSpc>
            </a:pPr>
            <a:r>
              <a:rPr lang="ja-JP" altLang="en-US"/>
              <a:t>ほしい商品をより効率的探し出せる。</a:t>
            </a:r>
          </a:p>
          <a:p>
            <a:pPr>
              <a:lnSpc>
                <a:spcPct val="150000"/>
              </a:lnSpc>
            </a:pPr>
            <a:r>
              <a:rPr lang="ja-JP" altLang="en-US"/>
              <a:t>消費者は「底値」を知ることができる。</a:t>
            </a:r>
          </a:p>
          <a:p>
            <a:pPr>
              <a:lnSpc>
                <a:spcPct val="150000"/>
              </a:lnSpc>
            </a:pPr>
            <a:r>
              <a:rPr lang="ja-JP" altLang="en-US"/>
              <a:t>買物が非常に合理的になる。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50106"/>
          </a:xfrm>
        </p:spPr>
        <p:txBody>
          <a:bodyPr/>
          <a:lstStyle/>
          <a:p>
            <a:r>
              <a:rPr lang="ja-JP" altLang="en-US" dirty="0"/>
              <a:t>コスト志向の価格決定技法</a:t>
            </a:r>
          </a:p>
        </p:txBody>
      </p:sp>
      <p:sp>
        <p:nvSpPr>
          <p:cNvPr id="6147" name="Rectangle 3"/>
          <p:cNvSpPr>
            <a:spLocks noGrp="1" noChangeArrowheads="1"/>
          </p:cNvSpPr>
          <p:nvPr>
            <p:ph type="body" sz="half" idx="1"/>
          </p:nvPr>
        </p:nvSpPr>
        <p:spPr>
          <a:xfrm>
            <a:off x="457200" y="1600200"/>
            <a:ext cx="7570788" cy="965200"/>
          </a:xfrm>
        </p:spPr>
        <p:txBody>
          <a:bodyPr/>
          <a:lstStyle/>
          <a:p>
            <a:r>
              <a:rPr lang="ja-JP" altLang="en-US" sz="2400"/>
              <a:t>コスト・プラス価格決定法：生産コストに一定のマージンを付加する。</a:t>
            </a:r>
          </a:p>
        </p:txBody>
      </p:sp>
      <p:graphicFrame>
        <p:nvGraphicFramePr>
          <p:cNvPr id="6148" name="Object 4"/>
          <p:cNvGraphicFramePr>
            <a:graphicFrameLocks noChangeAspect="1"/>
          </p:cNvGraphicFramePr>
          <p:nvPr>
            <p:ph sz="quarter" idx="2"/>
          </p:nvPr>
        </p:nvGraphicFramePr>
        <p:xfrm>
          <a:off x="2557463" y="2892425"/>
          <a:ext cx="3525837" cy="349250"/>
        </p:xfrm>
        <a:graphic>
          <a:graphicData uri="http://schemas.openxmlformats.org/presentationml/2006/ole">
            <p:oleObj spid="_x0000_s6148" name="カルキングＪ" r:id="rId4" imgW="1733400" imgH="171360" progId="CalkingJ.Document.2">
              <p:embed/>
            </p:oleObj>
          </a:graphicData>
        </a:graphic>
      </p:graphicFrame>
      <p:graphicFrame>
        <p:nvGraphicFramePr>
          <p:cNvPr id="6150" name="Object 6"/>
          <p:cNvGraphicFramePr>
            <a:graphicFrameLocks noChangeAspect="1"/>
          </p:cNvGraphicFramePr>
          <p:nvPr>
            <p:ph sz="quarter" idx="3"/>
          </p:nvPr>
        </p:nvGraphicFramePr>
        <p:xfrm>
          <a:off x="2271713" y="5300663"/>
          <a:ext cx="4313237" cy="701675"/>
        </p:xfrm>
        <a:graphic>
          <a:graphicData uri="http://schemas.openxmlformats.org/presentationml/2006/ole">
            <p:oleObj spid="_x0000_s6150" name="カルキングＪ" r:id="rId5" imgW="2400480" imgH="390600" progId="CalkingJ.Document.2">
              <p:embed/>
            </p:oleObj>
          </a:graphicData>
        </a:graphic>
      </p:graphicFrame>
      <p:sp>
        <p:nvSpPr>
          <p:cNvPr id="6149" name="Rectangle 5"/>
          <p:cNvSpPr>
            <a:spLocks noChangeArrowheads="1"/>
          </p:cNvSpPr>
          <p:nvPr/>
        </p:nvSpPr>
        <p:spPr bwMode="auto">
          <a:xfrm>
            <a:off x="468313" y="4005263"/>
            <a:ext cx="7570787" cy="892175"/>
          </a:xfrm>
          <a:prstGeom prst="rect">
            <a:avLst/>
          </a:prstGeom>
          <a:noFill/>
          <a:ln w="9525">
            <a:noFill/>
            <a:miter lim="800000"/>
            <a:headEnd/>
            <a:tailEnd/>
          </a:ln>
          <a:effectLst/>
        </p:spPr>
        <p:txBody>
          <a:bodyPr/>
          <a:lstStyle/>
          <a:p>
            <a:pPr marL="342900" indent="-342900">
              <a:spcBef>
                <a:spcPct val="20000"/>
              </a:spcBef>
              <a:buFontTx/>
              <a:buChar char="•"/>
            </a:pPr>
            <a:r>
              <a:rPr lang="ja-JP" altLang="en-US" sz="2400"/>
              <a:t>目標利益価格決定法：投資額に対して目標とする利益率を達成するように価格を決定する。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50106"/>
          </a:xfrm>
        </p:spPr>
        <p:txBody>
          <a:bodyPr/>
          <a:lstStyle/>
          <a:p>
            <a:r>
              <a:rPr lang="ja-JP" altLang="en-US" dirty="0" smtClean="0"/>
              <a:t>利益最大化の価格設定</a:t>
            </a:r>
            <a:endParaRPr lang="ja-JP" altLang="en-US" dirty="0"/>
          </a:p>
        </p:txBody>
      </p:sp>
      <p:sp>
        <p:nvSpPr>
          <p:cNvPr id="10243" name="Rectangle 3"/>
          <p:cNvSpPr>
            <a:spLocks noGrp="1" noChangeArrowheads="1"/>
          </p:cNvSpPr>
          <p:nvPr>
            <p:ph type="body" sz="half" idx="1"/>
          </p:nvPr>
        </p:nvSpPr>
        <p:spPr>
          <a:xfrm>
            <a:off x="457200" y="1600200"/>
            <a:ext cx="7715250" cy="604664"/>
          </a:xfrm>
        </p:spPr>
        <p:txBody>
          <a:bodyPr/>
          <a:lstStyle/>
          <a:p>
            <a:r>
              <a:rPr lang="ja-JP" altLang="en-US" sz="2400" dirty="0" smtClean="0"/>
              <a:t>必要条件 </a:t>
            </a:r>
            <a:r>
              <a:rPr lang="ja-JP" altLang="en-US" sz="2400" dirty="0">
                <a:sym typeface="Wingdings" pitchFamily="2" charset="2"/>
              </a:rPr>
              <a:t> </a:t>
            </a:r>
            <a:r>
              <a:rPr lang="ja-JP" altLang="en-US" sz="2400" dirty="0"/>
              <a:t>限界収入 </a:t>
            </a:r>
            <a:r>
              <a:rPr lang="en-US" altLang="ja-JP" sz="2400" dirty="0"/>
              <a:t>= </a:t>
            </a:r>
            <a:r>
              <a:rPr lang="ja-JP" altLang="en-US" sz="2400" dirty="0"/>
              <a:t>限界コスト</a:t>
            </a:r>
          </a:p>
        </p:txBody>
      </p:sp>
      <p:cxnSp>
        <p:nvCxnSpPr>
          <p:cNvPr id="11" name="直線矢印コネクタ 10"/>
          <p:cNvCxnSpPr/>
          <p:nvPr/>
        </p:nvCxnSpPr>
        <p:spPr>
          <a:xfrm flipV="1">
            <a:off x="2051720" y="2564904"/>
            <a:ext cx="0" cy="295232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直線矢印コネクタ 11"/>
          <p:cNvCxnSpPr/>
          <p:nvPr/>
        </p:nvCxnSpPr>
        <p:spPr>
          <a:xfrm>
            <a:off x="2051720" y="5517232"/>
            <a:ext cx="4536504"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5940152" y="5661248"/>
            <a:ext cx="877163" cy="369332"/>
          </a:xfrm>
          <a:prstGeom prst="rect">
            <a:avLst/>
          </a:prstGeom>
          <a:noFill/>
        </p:spPr>
        <p:txBody>
          <a:bodyPr wrap="none" rtlCol="0">
            <a:spAutoFit/>
          </a:bodyPr>
          <a:lstStyle/>
          <a:p>
            <a:r>
              <a:rPr kumimoji="1" lang="ja-JP" altLang="en-US" dirty="0" smtClean="0"/>
              <a:t>販売量</a:t>
            </a:r>
            <a:endParaRPr kumimoji="1" lang="ja-JP" altLang="en-US" dirty="0"/>
          </a:p>
        </p:txBody>
      </p:sp>
      <p:sp>
        <p:nvSpPr>
          <p:cNvPr id="16" name="テキスト ボックス 15"/>
          <p:cNvSpPr txBox="1"/>
          <p:nvPr/>
        </p:nvSpPr>
        <p:spPr>
          <a:xfrm>
            <a:off x="1187624" y="2564904"/>
            <a:ext cx="646331" cy="369332"/>
          </a:xfrm>
          <a:prstGeom prst="rect">
            <a:avLst/>
          </a:prstGeom>
          <a:noFill/>
        </p:spPr>
        <p:txBody>
          <a:bodyPr wrap="none" rtlCol="0">
            <a:spAutoFit/>
          </a:bodyPr>
          <a:lstStyle/>
          <a:p>
            <a:r>
              <a:rPr kumimoji="1" lang="ja-JP" altLang="en-US" dirty="0" smtClean="0"/>
              <a:t>価格</a:t>
            </a:r>
            <a:endParaRPr kumimoji="1" lang="ja-JP" altLang="en-US" dirty="0"/>
          </a:p>
        </p:txBody>
      </p:sp>
      <p:sp>
        <p:nvSpPr>
          <p:cNvPr id="17" name="フリーフォーム 16"/>
          <p:cNvSpPr/>
          <p:nvPr/>
        </p:nvSpPr>
        <p:spPr>
          <a:xfrm>
            <a:off x="2047875" y="3038475"/>
            <a:ext cx="4191000" cy="2428875"/>
          </a:xfrm>
          <a:custGeom>
            <a:avLst/>
            <a:gdLst>
              <a:gd name="connsiteX0" fmla="*/ 0 w 4191000"/>
              <a:gd name="connsiteY0" fmla="*/ 0 h 2428875"/>
              <a:gd name="connsiteX1" fmla="*/ 1552575 w 4191000"/>
              <a:gd name="connsiteY1" fmla="*/ 1428750 h 2428875"/>
              <a:gd name="connsiteX2" fmla="*/ 4191000 w 4191000"/>
              <a:gd name="connsiteY2" fmla="*/ 2428875 h 2428875"/>
            </a:gdLst>
            <a:ahLst/>
            <a:cxnLst>
              <a:cxn ang="0">
                <a:pos x="connsiteX0" y="connsiteY0"/>
              </a:cxn>
              <a:cxn ang="0">
                <a:pos x="connsiteX1" y="connsiteY1"/>
              </a:cxn>
              <a:cxn ang="0">
                <a:pos x="connsiteX2" y="connsiteY2"/>
              </a:cxn>
            </a:cxnLst>
            <a:rect l="l" t="t" r="r" b="b"/>
            <a:pathLst>
              <a:path w="4191000" h="2428875">
                <a:moveTo>
                  <a:pt x="0" y="0"/>
                </a:moveTo>
                <a:cubicBezTo>
                  <a:pt x="427037" y="511969"/>
                  <a:pt x="854075" y="1023938"/>
                  <a:pt x="1552575" y="1428750"/>
                </a:cubicBezTo>
                <a:cubicBezTo>
                  <a:pt x="2251075" y="1833562"/>
                  <a:pt x="3221037" y="2131218"/>
                  <a:pt x="4191000" y="2428875"/>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2038350" y="3095625"/>
            <a:ext cx="2101602" cy="2428875"/>
          </a:xfrm>
          <a:custGeom>
            <a:avLst/>
            <a:gdLst>
              <a:gd name="connsiteX0" fmla="*/ 0 w 2038350"/>
              <a:gd name="connsiteY0" fmla="*/ 0 h 2428875"/>
              <a:gd name="connsiteX1" fmla="*/ 990600 w 2038350"/>
              <a:gd name="connsiteY1" fmla="*/ 1800225 h 2428875"/>
              <a:gd name="connsiteX2" fmla="*/ 2038350 w 2038350"/>
              <a:gd name="connsiteY2" fmla="*/ 2428875 h 2428875"/>
            </a:gdLst>
            <a:ahLst/>
            <a:cxnLst>
              <a:cxn ang="0">
                <a:pos x="connsiteX0" y="connsiteY0"/>
              </a:cxn>
              <a:cxn ang="0">
                <a:pos x="connsiteX1" y="connsiteY1"/>
              </a:cxn>
              <a:cxn ang="0">
                <a:pos x="connsiteX2" y="connsiteY2"/>
              </a:cxn>
            </a:cxnLst>
            <a:rect l="l" t="t" r="r" b="b"/>
            <a:pathLst>
              <a:path w="2038350" h="2428875">
                <a:moveTo>
                  <a:pt x="0" y="0"/>
                </a:moveTo>
                <a:cubicBezTo>
                  <a:pt x="325437" y="697706"/>
                  <a:pt x="650875" y="1395413"/>
                  <a:pt x="990600" y="1800225"/>
                </a:cubicBezTo>
                <a:cubicBezTo>
                  <a:pt x="1330325" y="2205038"/>
                  <a:pt x="1684337" y="2316956"/>
                  <a:pt x="2038350" y="2428875"/>
                </a:cubicBezTo>
              </a:path>
            </a:pathLst>
          </a:custGeom>
          <a:ln>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cxnSp>
        <p:nvCxnSpPr>
          <p:cNvPr id="20" name="直線コネクタ 19"/>
          <p:cNvCxnSpPr/>
          <p:nvPr/>
        </p:nvCxnSpPr>
        <p:spPr>
          <a:xfrm>
            <a:off x="2051720" y="4509120"/>
            <a:ext cx="4104456"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4" name="直線コネクタ 23"/>
          <p:cNvCxnSpPr/>
          <p:nvPr/>
        </p:nvCxnSpPr>
        <p:spPr>
          <a:xfrm flipV="1">
            <a:off x="2771800" y="3861048"/>
            <a:ext cx="0" cy="165618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339752" y="3068960"/>
            <a:ext cx="902811" cy="307777"/>
          </a:xfrm>
          <a:prstGeom prst="rect">
            <a:avLst/>
          </a:prstGeom>
          <a:noFill/>
        </p:spPr>
        <p:txBody>
          <a:bodyPr wrap="none" rtlCol="0">
            <a:spAutoFit/>
          </a:bodyPr>
          <a:lstStyle/>
          <a:p>
            <a:r>
              <a:rPr kumimoji="1" lang="ja-JP" altLang="en-US" sz="1400" dirty="0" smtClean="0"/>
              <a:t>需要関数</a:t>
            </a:r>
            <a:endParaRPr kumimoji="1" lang="ja-JP" altLang="en-US" sz="1400" dirty="0"/>
          </a:p>
        </p:txBody>
      </p:sp>
      <p:sp>
        <p:nvSpPr>
          <p:cNvPr id="26" name="テキスト ボックス 25"/>
          <p:cNvSpPr txBox="1"/>
          <p:nvPr/>
        </p:nvSpPr>
        <p:spPr>
          <a:xfrm>
            <a:off x="3491880" y="4941168"/>
            <a:ext cx="902811" cy="307777"/>
          </a:xfrm>
          <a:prstGeom prst="rect">
            <a:avLst/>
          </a:prstGeom>
          <a:noFill/>
        </p:spPr>
        <p:txBody>
          <a:bodyPr wrap="none" rtlCol="0">
            <a:spAutoFit/>
          </a:bodyPr>
          <a:lstStyle/>
          <a:p>
            <a:r>
              <a:rPr lang="ja-JP" altLang="en-US" sz="1400" dirty="0" smtClean="0"/>
              <a:t>限界効用</a:t>
            </a:r>
            <a:endParaRPr kumimoji="1" lang="ja-JP" altLang="en-US" sz="1400" dirty="0"/>
          </a:p>
        </p:txBody>
      </p:sp>
      <p:sp>
        <p:nvSpPr>
          <p:cNvPr id="27" name="テキスト ボックス 26"/>
          <p:cNvSpPr txBox="1"/>
          <p:nvPr/>
        </p:nvSpPr>
        <p:spPr>
          <a:xfrm>
            <a:off x="6228184" y="4365104"/>
            <a:ext cx="902811" cy="307777"/>
          </a:xfrm>
          <a:prstGeom prst="rect">
            <a:avLst/>
          </a:prstGeom>
          <a:noFill/>
        </p:spPr>
        <p:txBody>
          <a:bodyPr wrap="none" rtlCol="0">
            <a:spAutoFit/>
          </a:bodyPr>
          <a:lstStyle/>
          <a:p>
            <a:r>
              <a:rPr lang="ja-JP" altLang="en-US" sz="1400" dirty="0" smtClean="0"/>
              <a:t>限界費用</a:t>
            </a:r>
            <a:endParaRPr kumimoji="1" lang="ja-JP" altLang="en-US" sz="1400" dirty="0"/>
          </a:p>
        </p:txBody>
      </p:sp>
      <p:cxnSp>
        <p:nvCxnSpPr>
          <p:cNvPr id="28" name="直線コネクタ 27"/>
          <p:cNvCxnSpPr/>
          <p:nvPr/>
        </p:nvCxnSpPr>
        <p:spPr>
          <a:xfrm>
            <a:off x="2051720" y="3861048"/>
            <a:ext cx="7200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1979712" y="378904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076901" y="3645024"/>
            <a:ext cx="902811" cy="307777"/>
          </a:xfrm>
          <a:prstGeom prst="rect">
            <a:avLst/>
          </a:prstGeom>
          <a:noFill/>
        </p:spPr>
        <p:txBody>
          <a:bodyPr wrap="none" rtlCol="0">
            <a:spAutoFit/>
          </a:bodyPr>
          <a:lstStyle/>
          <a:p>
            <a:r>
              <a:rPr lang="ja-JP" altLang="en-US" sz="1400" dirty="0" smtClean="0"/>
              <a:t>最適価格</a:t>
            </a:r>
            <a:endParaRPr kumimoji="1" lang="ja-JP"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a:t>価値志向の価格決定技法</a:t>
            </a:r>
          </a:p>
        </p:txBody>
      </p:sp>
      <p:sp>
        <p:nvSpPr>
          <p:cNvPr id="18435" name="Rectangle 3"/>
          <p:cNvSpPr>
            <a:spLocks noGrp="1" noChangeArrowheads="1"/>
          </p:cNvSpPr>
          <p:nvPr>
            <p:ph sz="quarter" idx="1"/>
          </p:nvPr>
        </p:nvSpPr>
        <p:spPr/>
        <p:txBody>
          <a:bodyPr/>
          <a:lstStyle/>
          <a:p>
            <a:r>
              <a:rPr lang="ja-JP" altLang="en-US" sz="2800" dirty="0"/>
              <a:t>直接測定法：</a:t>
            </a:r>
            <a:r>
              <a:rPr lang="ja-JP" altLang="en-US" sz="2800" dirty="0" smtClean="0"/>
              <a:t>消費者が知覚</a:t>
            </a:r>
            <a:r>
              <a:rPr lang="ja-JP" altLang="en-US" sz="2800" dirty="0"/>
              <a:t>する価値を考慮に入れた最適価格決定法。</a:t>
            </a:r>
          </a:p>
          <a:p>
            <a:endParaRPr lang="ja-JP" altLang="en-US" sz="2800" dirty="0"/>
          </a:p>
          <a:p>
            <a:pPr lvl="1"/>
            <a:r>
              <a:rPr lang="ja-JP" altLang="en-US" sz="2400" dirty="0"/>
              <a:t>質問</a:t>
            </a:r>
            <a:r>
              <a:rPr lang="en-US" altLang="ja-JP" sz="2400" dirty="0"/>
              <a:t>1</a:t>
            </a:r>
            <a:r>
              <a:rPr lang="ja-JP" altLang="en-US" sz="2400" dirty="0"/>
              <a:t>：あなたがこの製品に支払ってもよいと思う最低価格はいくらぐらいですか？</a:t>
            </a:r>
          </a:p>
          <a:p>
            <a:pPr lvl="1"/>
            <a:endParaRPr lang="ja-JP" altLang="en-US" sz="2400" dirty="0"/>
          </a:p>
          <a:p>
            <a:pPr lvl="1"/>
            <a:r>
              <a:rPr lang="ja-JP" altLang="en-US" sz="2400" dirty="0"/>
              <a:t>質問</a:t>
            </a:r>
            <a:r>
              <a:rPr lang="en-US" altLang="ja-JP" sz="2400" dirty="0"/>
              <a:t>2</a:t>
            </a:r>
            <a:r>
              <a:rPr lang="ja-JP" altLang="en-US" sz="2400" dirty="0"/>
              <a:t>：あなたがこの製品に支払ってもよいと思う最高価格はいくらぐらいですか？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a:t>価値志向の価格決定技法</a:t>
            </a:r>
          </a:p>
        </p:txBody>
      </p:sp>
      <p:sp>
        <p:nvSpPr>
          <p:cNvPr id="22531" name="Rectangle 3"/>
          <p:cNvSpPr>
            <a:spLocks noGrp="1" noChangeArrowheads="1"/>
          </p:cNvSpPr>
          <p:nvPr>
            <p:ph sz="quarter" idx="1"/>
          </p:nvPr>
        </p:nvSpPr>
        <p:spPr>
          <a:xfrm>
            <a:off x="467544" y="1340768"/>
            <a:ext cx="8229600" cy="4997450"/>
          </a:xfrm>
        </p:spPr>
        <p:txBody>
          <a:bodyPr/>
          <a:lstStyle/>
          <a:p>
            <a:r>
              <a:rPr lang="ja-JP" altLang="en-US" sz="2400" dirty="0"/>
              <a:t>価格感度決定法</a:t>
            </a:r>
          </a:p>
          <a:p>
            <a:endParaRPr lang="ja-JP" altLang="en-US" sz="2400" dirty="0"/>
          </a:p>
          <a:p>
            <a:pPr lvl="1"/>
            <a:r>
              <a:rPr lang="ja-JP" altLang="en-US" sz="2000" dirty="0"/>
              <a:t>質問</a:t>
            </a:r>
            <a:r>
              <a:rPr lang="en-US" altLang="ja-JP" sz="2000" dirty="0"/>
              <a:t>1</a:t>
            </a:r>
            <a:r>
              <a:rPr lang="ja-JP" altLang="en-US" sz="2000" dirty="0"/>
              <a:t>：安すぎて品質に不安を感じる価格はいくらぐらいですか？</a:t>
            </a:r>
          </a:p>
          <a:p>
            <a:pPr lvl="1"/>
            <a:endParaRPr lang="ja-JP" altLang="en-US" sz="2000" dirty="0"/>
          </a:p>
          <a:p>
            <a:pPr lvl="1"/>
            <a:r>
              <a:rPr lang="ja-JP" altLang="en-US" sz="2000" dirty="0"/>
              <a:t>質問</a:t>
            </a:r>
            <a:r>
              <a:rPr lang="en-US" altLang="ja-JP" sz="2000" dirty="0"/>
              <a:t>2</a:t>
            </a:r>
            <a:r>
              <a:rPr lang="ja-JP" altLang="en-US" sz="2000" dirty="0"/>
              <a:t>：安いけれども品質に不安を感じない価格はいくらいぐらいですか？</a:t>
            </a:r>
          </a:p>
          <a:p>
            <a:pPr lvl="1"/>
            <a:endParaRPr lang="ja-JP" altLang="en-US" sz="2000" dirty="0"/>
          </a:p>
          <a:p>
            <a:pPr lvl="1"/>
            <a:r>
              <a:rPr lang="ja-JP" altLang="en-US" sz="2000" dirty="0"/>
              <a:t>質問</a:t>
            </a:r>
            <a:r>
              <a:rPr lang="en-US" altLang="ja-JP" sz="2000" dirty="0"/>
              <a:t>3</a:t>
            </a:r>
            <a:r>
              <a:rPr lang="ja-JP" altLang="en-US" sz="2000" dirty="0"/>
              <a:t>：高いけれども品質がよいので購入する価値があると感じる価格はいくらいぐらいですか？</a:t>
            </a:r>
          </a:p>
          <a:p>
            <a:pPr lvl="1"/>
            <a:endParaRPr lang="ja-JP" altLang="en-US" sz="2000" dirty="0"/>
          </a:p>
          <a:p>
            <a:pPr lvl="1"/>
            <a:r>
              <a:rPr lang="ja-JP" altLang="en-US" sz="2000" dirty="0"/>
              <a:t>質問</a:t>
            </a:r>
            <a:r>
              <a:rPr lang="en-US" altLang="ja-JP" sz="2000" dirty="0"/>
              <a:t>4</a:t>
            </a:r>
            <a:r>
              <a:rPr lang="ja-JP" altLang="en-US" sz="2000" dirty="0"/>
              <a:t>：高すぎて品質の良さに関係なく購入する価値がないと感じる価格はいくらいぐらいですか？</a:t>
            </a:r>
          </a:p>
          <a:p>
            <a:pPr lvl="1"/>
            <a:endParaRPr lang="en-US" altLang="ja-JP"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価格感度決定法</a:t>
            </a:r>
            <a:endParaRPr kumimoji="1" lang="ja-JP" altLang="en-US" dirty="0"/>
          </a:p>
        </p:txBody>
      </p:sp>
      <p:cxnSp>
        <p:nvCxnSpPr>
          <p:cNvPr id="7" name="直線矢印コネクタ 6"/>
          <p:cNvCxnSpPr/>
          <p:nvPr/>
        </p:nvCxnSpPr>
        <p:spPr>
          <a:xfrm flipV="1">
            <a:off x="1907704" y="1700808"/>
            <a:ext cx="0" cy="40324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直線矢印コネクタ 7"/>
          <p:cNvCxnSpPr/>
          <p:nvPr/>
        </p:nvCxnSpPr>
        <p:spPr>
          <a:xfrm>
            <a:off x="1907704" y="5733256"/>
            <a:ext cx="56886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フリーフォーム 16"/>
          <p:cNvSpPr/>
          <p:nvPr/>
        </p:nvSpPr>
        <p:spPr>
          <a:xfrm>
            <a:off x="1911846" y="2219325"/>
            <a:ext cx="5248275" cy="3522662"/>
          </a:xfrm>
          <a:custGeom>
            <a:avLst/>
            <a:gdLst>
              <a:gd name="connsiteX0" fmla="*/ 0 w 5248275"/>
              <a:gd name="connsiteY0" fmla="*/ 0 h 3522662"/>
              <a:gd name="connsiteX1" fmla="*/ 1152525 w 5248275"/>
              <a:gd name="connsiteY1" fmla="*/ 238125 h 3522662"/>
              <a:gd name="connsiteX2" fmla="*/ 2057400 w 5248275"/>
              <a:gd name="connsiteY2" fmla="*/ 1333500 h 3522662"/>
              <a:gd name="connsiteX3" fmla="*/ 2771775 w 5248275"/>
              <a:gd name="connsiteY3" fmla="*/ 2828925 h 3522662"/>
              <a:gd name="connsiteX4" fmla="*/ 3524250 w 5248275"/>
              <a:gd name="connsiteY4" fmla="*/ 3409950 h 3522662"/>
              <a:gd name="connsiteX5" fmla="*/ 5248275 w 5248275"/>
              <a:gd name="connsiteY5" fmla="*/ 3505200 h 352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8275" h="3522662">
                <a:moveTo>
                  <a:pt x="0" y="0"/>
                </a:moveTo>
                <a:cubicBezTo>
                  <a:pt x="404812" y="7937"/>
                  <a:pt x="809625" y="15875"/>
                  <a:pt x="1152525" y="238125"/>
                </a:cubicBezTo>
                <a:cubicBezTo>
                  <a:pt x="1495425" y="460375"/>
                  <a:pt x="1787525" y="901700"/>
                  <a:pt x="2057400" y="1333500"/>
                </a:cubicBezTo>
                <a:cubicBezTo>
                  <a:pt x="2327275" y="1765300"/>
                  <a:pt x="2527300" y="2482850"/>
                  <a:pt x="2771775" y="2828925"/>
                </a:cubicBezTo>
                <a:cubicBezTo>
                  <a:pt x="3016250" y="3175000"/>
                  <a:pt x="3111500" y="3297238"/>
                  <a:pt x="3524250" y="3409950"/>
                </a:cubicBezTo>
                <a:cubicBezTo>
                  <a:pt x="3937000" y="3522662"/>
                  <a:pt x="4592637" y="3513931"/>
                  <a:pt x="5248275" y="3505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1902321" y="2200275"/>
            <a:ext cx="4457700" cy="3540125"/>
          </a:xfrm>
          <a:custGeom>
            <a:avLst/>
            <a:gdLst>
              <a:gd name="connsiteX0" fmla="*/ 0 w 4457700"/>
              <a:gd name="connsiteY0" fmla="*/ 3524250 h 3540125"/>
              <a:gd name="connsiteX1" fmla="*/ 1114425 w 4457700"/>
              <a:gd name="connsiteY1" fmla="*/ 3390900 h 3540125"/>
              <a:gd name="connsiteX2" fmla="*/ 1504950 w 4457700"/>
              <a:gd name="connsiteY2" fmla="*/ 2628900 h 3540125"/>
              <a:gd name="connsiteX3" fmla="*/ 2133600 w 4457700"/>
              <a:gd name="connsiteY3" fmla="*/ 733425 h 3540125"/>
              <a:gd name="connsiteX4" fmla="*/ 2971800 w 4457700"/>
              <a:gd name="connsiteY4" fmla="*/ 190500 h 3540125"/>
              <a:gd name="connsiteX5" fmla="*/ 4457700 w 4457700"/>
              <a:gd name="connsiteY5" fmla="*/ 0 h 35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3540125">
                <a:moveTo>
                  <a:pt x="0" y="3524250"/>
                </a:moveTo>
                <a:cubicBezTo>
                  <a:pt x="431800" y="3532187"/>
                  <a:pt x="863600" y="3540125"/>
                  <a:pt x="1114425" y="3390900"/>
                </a:cubicBezTo>
                <a:cubicBezTo>
                  <a:pt x="1365250" y="3241675"/>
                  <a:pt x="1335088" y="3071812"/>
                  <a:pt x="1504950" y="2628900"/>
                </a:cubicBezTo>
                <a:cubicBezTo>
                  <a:pt x="1674812" y="2185988"/>
                  <a:pt x="1889125" y="1139825"/>
                  <a:pt x="2133600" y="733425"/>
                </a:cubicBezTo>
                <a:cubicBezTo>
                  <a:pt x="2378075" y="327025"/>
                  <a:pt x="2584450" y="312738"/>
                  <a:pt x="2971800" y="190500"/>
                </a:cubicBezTo>
                <a:cubicBezTo>
                  <a:pt x="3359150" y="68262"/>
                  <a:pt x="3908425" y="34131"/>
                  <a:pt x="4457700"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6948264" y="5805264"/>
            <a:ext cx="646331" cy="369332"/>
          </a:xfrm>
          <a:prstGeom prst="rect">
            <a:avLst/>
          </a:prstGeom>
          <a:noFill/>
        </p:spPr>
        <p:txBody>
          <a:bodyPr wrap="none" rtlCol="0">
            <a:spAutoFit/>
          </a:bodyPr>
          <a:lstStyle/>
          <a:p>
            <a:r>
              <a:rPr kumimoji="1" lang="ja-JP" altLang="en-US" dirty="0" smtClean="0"/>
              <a:t>人数</a:t>
            </a:r>
            <a:endParaRPr kumimoji="1" lang="ja-JP" altLang="en-US" dirty="0"/>
          </a:p>
        </p:txBody>
      </p:sp>
      <p:sp>
        <p:nvSpPr>
          <p:cNvPr id="21" name="テキスト ボックス 20"/>
          <p:cNvSpPr txBox="1"/>
          <p:nvPr/>
        </p:nvSpPr>
        <p:spPr>
          <a:xfrm>
            <a:off x="1187624" y="1700808"/>
            <a:ext cx="646331" cy="369332"/>
          </a:xfrm>
          <a:prstGeom prst="rect">
            <a:avLst/>
          </a:prstGeom>
          <a:noFill/>
        </p:spPr>
        <p:txBody>
          <a:bodyPr wrap="none" rtlCol="0">
            <a:spAutoFit/>
          </a:bodyPr>
          <a:lstStyle/>
          <a:p>
            <a:r>
              <a:rPr kumimoji="1" lang="ja-JP" altLang="en-US" dirty="0" smtClean="0"/>
              <a:t>価格</a:t>
            </a:r>
            <a:endParaRPr kumimoji="1" lang="en-US" altLang="ja-JP" dirty="0" smtClean="0"/>
          </a:p>
        </p:txBody>
      </p:sp>
      <p:sp>
        <p:nvSpPr>
          <p:cNvPr id="22" name="テキスト ボックス 21"/>
          <p:cNvSpPr txBox="1"/>
          <p:nvPr/>
        </p:nvSpPr>
        <p:spPr>
          <a:xfrm>
            <a:off x="2483768" y="1916832"/>
            <a:ext cx="800219" cy="276999"/>
          </a:xfrm>
          <a:prstGeom prst="rect">
            <a:avLst/>
          </a:prstGeom>
          <a:noFill/>
        </p:spPr>
        <p:txBody>
          <a:bodyPr wrap="none" rtlCol="0">
            <a:spAutoFit/>
          </a:bodyPr>
          <a:lstStyle/>
          <a:p>
            <a:r>
              <a:rPr kumimoji="1" lang="ja-JP" altLang="en-US" sz="1200" i="1" dirty="0" smtClean="0"/>
              <a:t>受容価格</a:t>
            </a:r>
            <a:endParaRPr kumimoji="1" lang="ja-JP" altLang="en-US" sz="1200" i="1" dirty="0"/>
          </a:p>
        </p:txBody>
      </p:sp>
      <p:sp>
        <p:nvSpPr>
          <p:cNvPr id="23" name="テキスト ボックス 22"/>
          <p:cNvSpPr txBox="1"/>
          <p:nvPr/>
        </p:nvSpPr>
        <p:spPr>
          <a:xfrm>
            <a:off x="5004048" y="1916832"/>
            <a:ext cx="800219" cy="276999"/>
          </a:xfrm>
          <a:prstGeom prst="rect">
            <a:avLst/>
          </a:prstGeom>
          <a:noFill/>
        </p:spPr>
        <p:txBody>
          <a:bodyPr wrap="none" rtlCol="0">
            <a:spAutoFit/>
          </a:bodyPr>
          <a:lstStyle/>
          <a:p>
            <a:r>
              <a:rPr lang="ja-JP" altLang="en-US" sz="1200" i="1" dirty="0" smtClean="0"/>
              <a:t>拒否</a:t>
            </a:r>
            <a:r>
              <a:rPr kumimoji="1" lang="ja-JP" altLang="en-US" sz="1200" i="1" dirty="0" smtClean="0"/>
              <a:t>価格</a:t>
            </a:r>
            <a:endParaRPr kumimoji="1" lang="ja-JP" altLang="en-US" sz="1200" i="1" dirty="0"/>
          </a:p>
        </p:txBody>
      </p:sp>
      <p:cxnSp>
        <p:nvCxnSpPr>
          <p:cNvPr id="25" name="直線コネクタ 24"/>
          <p:cNvCxnSpPr/>
          <p:nvPr/>
        </p:nvCxnSpPr>
        <p:spPr>
          <a:xfrm flipH="1">
            <a:off x="1907704" y="3356992"/>
            <a:ext cx="19442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1835696" y="328498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043608" y="3212976"/>
            <a:ext cx="800219" cy="276999"/>
          </a:xfrm>
          <a:prstGeom prst="rect">
            <a:avLst/>
          </a:prstGeom>
          <a:noFill/>
        </p:spPr>
        <p:txBody>
          <a:bodyPr wrap="none" rtlCol="0">
            <a:spAutoFit/>
          </a:bodyPr>
          <a:lstStyle/>
          <a:p>
            <a:r>
              <a:rPr kumimoji="1" lang="ja-JP" altLang="en-US" sz="1200" dirty="0" smtClean="0"/>
              <a:t>設定価格</a:t>
            </a:r>
            <a:endParaRPr kumimoji="1" lang="ja-JP" alt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製品ラインの価格決定</a:t>
            </a:r>
            <a:endParaRPr kumimoji="1" lang="ja-JP" altLang="en-US" dirty="0"/>
          </a:p>
        </p:txBody>
      </p:sp>
      <p:sp>
        <p:nvSpPr>
          <p:cNvPr id="4" name="テキスト ボックス 3"/>
          <p:cNvSpPr txBox="1"/>
          <p:nvPr/>
        </p:nvSpPr>
        <p:spPr>
          <a:xfrm>
            <a:off x="1259632" y="2060848"/>
            <a:ext cx="1221809" cy="369332"/>
          </a:xfrm>
          <a:prstGeom prst="rect">
            <a:avLst/>
          </a:prstGeom>
          <a:noFill/>
        </p:spPr>
        <p:txBody>
          <a:bodyPr wrap="none" rtlCol="0">
            <a:spAutoFit/>
          </a:bodyPr>
          <a:lstStyle/>
          <a:p>
            <a:r>
              <a:rPr kumimoji="1" lang="ja-JP" altLang="en-US" dirty="0" smtClean="0"/>
              <a:t>製品ライン</a:t>
            </a:r>
            <a:endParaRPr kumimoji="1" lang="ja-JP" altLang="en-US" dirty="0"/>
          </a:p>
        </p:txBody>
      </p:sp>
      <p:pic>
        <p:nvPicPr>
          <p:cNvPr id="5" name="Picture 58" descr="09snow_big">
            <a:hlinkClick r:id="rId3"/>
          </p:cNvPr>
          <p:cNvPicPr>
            <a:picLocks noChangeAspect="1" noChangeArrowheads="1"/>
          </p:cNvPicPr>
          <p:nvPr/>
        </p:nvPicPr>
        <p:blipFill>
          <a:blip r:embed="rId4" cstate="print"/>
          <a:srcRect/>
          <a:stretch>
            <a:fillRect/>
          </a:stretch>
        </p:blipFill>
        <p:spPr bwMode="auto">
          <a:xfrm>
            <a:off x="755576" y="3429000"/>
            <a:ext cx="590550" cy="647700"/>
          </a:xfrm>
          <a:prstGeom prst="rect">
            <a:avLst/>
          </a:prstGeom>
          <a:noFill/>
        </p:spPr>
      </p:pic>
      <p:pic>
        <p:nvPicPr>
          <p:cNvPr id="6" name="Picture 62" descr="tide-downy">
            <a:hlinkClick r:id="rId5"/>
          </p:cNvPr>
          <p:cNvPicPr>
            <a:picLocks noChangeAspect="1" noChangeArrowheads="1"/>
          </p:cNvPicPr>
          <p:nvPr/>
        </p:nvPicPr>
        <p:blipFill>
          <a:blip r:embed="rId6" cstate="print"/>
          <a:srcRect/>
          <a:stretch>
            <a:fillRect/>
          </a:stretch>
        </p:blipFill>
        <p:spPr bwMode="auto">
          <a:xfrm>
            <a:off x="1331640" y="2924944"/>
            <a:ext cx="720725" cy="541337"/>
          </a:xfrm>
          <a:prstGeom prst="rect">
            <a:avLst/>
          </a:prstGeom>
          <a:noFill/>
        </p:spPr>
      </p:pic>
      <p:pic>
        <p:nvPicPr>
          <p:cNvPr id="7" name="Picture 92" descr="http://popsop.ru/wp-content/uploads/pg_whitening_crest_prohealth.jpg"/>
          <p:cNvPicPr>
            <a:picLocks noChangeAspect="1" noChangeArrowheads="1"/>
          </p:cNvPicPr>
          <p:nvPr/>
        </p:nvPicPr>
        <p:blipFill>
          <a:blip r:embed="rId7" cstate="print"/>
          <a:srcRect/>
          <a:stretch>
            <a:fillRect/>
          </a:stretch>
        </p:blipFill>
        <p:spPr bwMode="auto">
          <a:xfrm>
            <a:off x="1835696" y="3501008"/>
            <a:ext cx="714785" cy="648072"/>
          </a:xfrm>
          <a:prstGeom prst="rect">
            <a:avLst/>
          </a:prstGeom>
          <a:noFill/>
        </p:spPr>
      </p:pic>
      <p:pic>
        <p:nvPicPr>
          <p:cNvPr id="8" name="Picture 72" descr="pdt_dia_swa_sub_pht">
            <a:hlinkClick r:id="rId8"/>
          </p:cNvPr>
          <p:cNvPicPr>
            <a:picLocks noChangeAspect="1" noChangeArrowheads="1"/>
          </p:cNvPicPr>
          <p:nvPr/>
        </p:nvPicPr>
        <p:blipFill>
          <a:blip r:embed="rId9" cstate="print"/>
          <a:srcRect/>
          <a:stretch>
            <a:fillRect/>
          </a:stretch>
        </p:blipFill>
        <p:spPr bwMode="auto">
          <a:xfrm>
            <a:off x="1187624" y="4221088"/>
            <a:ext cx="799436" cy="792088"/>
          </a:xfrm>
          <a:prstGeom prst="rect">
            <a:avLst/>
          </a:prstGeom>
          <a:noFill/>
        </p:spPr>
      </p:pic>
      <p:sp>
        <p:nvSpPr>
          <p:cNvPr id="9" name="円/楕円 8"/>
          <p:cNvSpPr/>
          <p:nvPr/>
        </p:nvSpPr>
        <p:spPr>
          <a:xfrm>
            <a:off x="467544" y="2708920"/>
            <a:ext cx="2304256"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779912" y="3356992"/>
            <a:ext cx="1512168" cy="11521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全体を考慮して価格を設定</a:t>
            </a:r>
            <a:endParaRPr kumimoji="1" lang="ja-JP" altLang="en-US" dirty="0"/>
          </a:p>
        </p:txBody>
      </p:sp>
      <p:sp>
        <p:nvSpPr>
          <p:cNvPr id="11" name="右矢印 10"/>
          <p:cNvSpPr/>
          <p:nvPr/>
        </p:nvSpPr>
        <p:spPr>
          <a:xfrm>
            <a:off x="2987824" y="3645024"/>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372200" y="2780928"/>
            <a:ext cx="2016224" cy="27363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グレード別価格</a:t>
            </a:r>
            <a:endParaRPr kumimoji="1" lang="en-US" altLang="ja-JP" dirty="0" smtClean="0"/>
          </a:p>
          <a:p>
            <a:pPr algn="ctr"/>
            <a:r>
              <a:rPr lang="ja-JP" altLang="en-US" dirty="0" smtClean="0"/>
              <a:t>おとり商品</a:t>
            </a:r>
            <a:endParaRPr lang="en-US" altLang="ja-JP" dirty="0" smtClean="0"/>
          </a:p>
          <a:p>
            <a:pPr algn="ctr"/>
            <a:r>
              <a:rPr lang="ja-JP" altLang="en-US" dirty="0" smtClean="0"/>
              <a:t>抱き合わせ販売</a:t>
            </a:r>
            <a:endParaRPr lang="en-US" altLang="ja-JP" dirty="0" smtClean="0"/>
          </a:p>
          <a:p>
            <a:pPr algn="ctr"/>
            <a:r>
              <a:rPr lang="ja-JP" altLang="en-US" dirty="0" smtClean="0"/>
              <a:t>バンドリング</a:t>
            </a:r>
            <a:endParaRPr lang="en-US" altLang="ja-JP" dirty="0" smtClean="0"/>
          </a:p>
          <a:p>
            <a:pPr algn="ctr"/>
            <a:r>
              <a:rPr lang="ja-JP" altLang="en-US" dirty="0" smtClean="0"/>
              <a:t>多段階価格</a:t>
            </a:r>
            <a:endParaRPr lang="en-US" altLang="ja-JP" dirty="0" smtClean="0"/>
          </a:p>
          <a:p>
            <a:pPr algn="ctr"/>
            <a:endParaRPr kumimoji="1" lang="en-US" altLang="ja-JP" dirty="0" smtClean="0"/>
          </a:p>
          <a:p>
            <a:pPr algn="ctr"/>
            <a:endParaRPr kumimoji="1" lang="ja-JP" altLang="en-US" dirty="0"/>
          </a:p>
        </p:txBody>
      </p:sp>
      <p:sp>
        <p:nvSpPr>
          <p:cNvPr id="13" name="右矢印 12"/>
          <p:cNvSpPr/>
          <p:nvPr/>
        </p:nvSpPr>
        <p:spPr>
          <a:xfrm>
            <a:off x="5508104" y="3645024"/>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グレード別価格設定</a:t>
            </a:r>
            <a:r>
              <a:rPr kumimoji="1" lang="en-US" altLang="ja-JP" dirty="0" smtClean="0"/>
              <a:t>(price lining)</a:t>
            </a:r>
            <a:endParaRPr kumimoji="1" lang="ja-JP" altLang="en-US" dirty="0"/>
          </a:p>
        </p:txBody>
      </p:sp>
      <p:pic>
        <p:nvPicPr>
          <p:cNvPr id="74754" name="Picture 2" descr="C:\Documents and Settings\Owner\デスクトップ\ScreenShot\2012y11m09d_170634031.jpg"/>
          <p:cNvPicPr>
            <a:picLocks noChangeAspect="1" noChangeArrowheads="1"/>
          </p:cNvPicPr>
          <p:nvPr/>
        </p:nvPicPr>
        <p:blipFill>
          <a:blip r:embed="rId3" cstate="print"/>
          <a:srcRect/>
          <a:stretch>
            <a:fillRect/>
          </a:stretch>
        </p:blipFill>
        <p:spPr bwMode="auto">
          <a:xfrm>
            <a:off x="899592" y="1556792"/>
            <a:ext cx="7384325" cy="436780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694</TotalTime>
  <Words>639</Words>
  <Application>Microsoft Office PowerPoint</Application>
  <PresentationFormat>画面に合わせる (4:3)</PresentationFormat>
  <Paragraphs>157</Paragraphs>
  <Slides>22</Slides>
  <Notes>22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24" baseType="lpstr">
      <vt:lpstr>アース</vt:lpstr>
      <vt:lpstr>カルキングＪ</vt:lpstr>
      <vt:lpstr>価格戦略と消費者心理 </vt:lpstr>
      <vt:lpstr>価格設定方針の決定</vt:lpstr>
      <vt:lpstr>コスト志向の価格決定技法</vt:lpstr>
      <vt:lpstr>利益最大化の価格設定</vt:lpstr>
      <vt:lpstr>価値志向の価格決定技法</vt:lpstr>
      <vt:lpstr>価値志向の価格決定技法</vt:lpstr>
      <vt:lpstr>価格感度決定法</vt:lpstr>
      <vt:lpstr>製品ラインの価格決定</vt:lpstr>
      <vt:lpstr>グレード別価格設定(price lining)</vt:lpstr>
      <vt:lpstr>おとり商品</vt:lpstr>
      <vt:lpstr>関連製品の価格設定</vt:lpstr>
      <vt:lpstr>分離価格</vt:lpstr>
      <vt:lpstr>価格認知</vt:lpstr>
      <vt:lpstr>プロスペクト理論</vt:lpstr>
      <vt:lpstr>参照価格と消費者の効用</vt:lpstr>
      <vt:lpstr>価格と品質の関係</vt:lpstr>
      <vt:lpstr>セール表示</vt:lpstr>
      <vt:lpstr>セール表示</vt:lpstr>
      <vt:lpstr>端数価格</vt:lpstr>
      <vt:lpstr>極端の回避</vt:lpstr>
      <vt:lpstr>価格感度と優良顧客</vt:lpstr>
      <vt:lpstr>インターネットの影響</vt:lpstr>
    </vt:vector>
  </TitlesOfParts>
  <Company> 大阪大学経済学研究科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Wirawan Dony Dahana</dc:creator>
  <cp:lastModifiedBy> </cp:lastModifiedBy>
  <cp:revision>9</cp:revision>
  <dcterms:created xsi:type="dcterms:W3CDTF">2007-11-26T05:44:40Z</dcterms:created>
  <dcterms:modified xsi:type="dcterms:W3CDTF">2012-12-19T00:26:01Z</dcterms:modified>
</cp:coreProperties>
</file>